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93" r:id="rId2"/>
    <p:sldId id="295" r:id="rId3"/>
    <p:sldId id="294" r:id="rId4"/>
    <p:sldId id="272" r:id="rId5"/>
    <p:sldId id="271" r:id="rId6"/>
    <p:sldId id="273" r:id="rId7"/>
    <p:sldId id="265" r:id="rId8"/>
    <p:sldId id="274" r:id="rId9"/>
    <p:sldId id="275" r:id="rId10"/>
    <p:sldId id="276" r:id="rId11"/>
    <p:sldId id="292" r:id="rId12"/>
    <p:sldId id="268" r:id="rId13"/>
    <p:sldId id="269" r:id="rId14"/>
    <p:sldId id="270" r:id="rId15"/>
    <p:sldId id="266" r:id="rId16"/>
    <p:sldId id="267" r:id="rId17"/>
    <p:sldId id="260" r:id="rId18"/>
    <p:sldId id="263"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30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3D2E8-370D-47A1-845A-D06CDEC5FF1B}" type="datetimeFigureOut">
              <a:rPr lang="en-US" smtClean="0"/>
              <a:t>7/10/2026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805F33-739F-4C8F-A96E-47660B5EB7DC}" type="slidenum">
              <a:rPr lang="en-US" smtClean="0"/>
              <a:t>‹#›</a:t>
            </a:fld>
            <a:endParaRPr lang="en-US"/>
          </a:p>
        </p:txBody>
      </p:sp>
    </p:spTree>
    <p:extLst>
      <p:ext uri="{BB962C8B-B14F-4D97-AF65-F5344CB8AC3E}">
        <p14:creationId xmlns:p14="http://schemas.microsoft.com/office/powerpoint/2010/main" val="557776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BCFDEC-8EB1-4DEA-9303-8BF9EE9DB5F6}" type="slidenum">
              <a:rPr lang="en-US" altLang="en-US"/>
              <a:pPr/>
              <a:t>1</a:t>
            </a:fld>
            <a:endParaRPr lang="en-US" alt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830340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BCFDEC-8EB1-4DEA-9303-8BF9EE9DB5F6}" type="slidenum">
              <a:rPr lang="en-US" altLang="en-US"/>
              <a:pPr/>
              <a:t>2</a:t>
            </a:fld>
            <a:endParaRPr lang="en-US" alt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957279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BCFDEC-8EB1-4DEA-9303-8BF9EE9DB5F6}" type="slidenum">
              <a:rPr lang="en-US" altLang="en-US"/>
              <a:pPr/>
              <a:t>3</a:t>
            </a:fld>
            <a:endParaRPr lang="en-US" alt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105562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64CECA-C766-4D34-BA82-FAF36527FB38}"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1F7F9-70F7-4692-95E9-FC9DF9CD4632}" type="slidenum">
              <a:rPr lang="en-US" smtClean="0"/>
              <a:t>‹#›</a:t>
            </a:fld>
            <a:endParaRPr lang="en-US"/>
          </a:p>
        </p:txBody>
      </p:sp>
    </p:spTree>
    <p:extLst>
      <p:ext uri="{BB962C8B-B14F-4D97-AF65-F5344CB8AC3E}">
        <p14:creationId xmlns:p14="http://schemas.microsoft.com/office/powerpoint/2010/main" val="212641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64CECA-C766-4D34-BA82-FAF36527FB38}"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1F7F9-70F7-4692-95E9-FC9DF9CD4632}" type="slidenum">
              <a:rPr lang="en-US" smtClean="0"/>
              <a:t>‹#›</a:t>
            </a:fld>
            <a:endParaRPr lang="en-US"/>
          </a:p>
        </p:txBody>
      </p:sp>
    </p:spTree>
    <p:extLst>
      <p:ext uri="{BB962C8B-B14F-4D97-AF65-F5344CB8AC3E}">
        <p14:creationId xmlns:p14="http://schemas.microsoft.com/office/powerpoint/2010/main" val="2878679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564CECA-C766-4D34-BA82-FAF36527FB38}"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1F7F9-70F7-4692-95E9-FC9DF9CD4632}" type="slidenum">
              <a:rPr lang="en-US" smtClean="0"/>
              <a:t>‹#›</a:t>
            </a:fld>
            <a:endParaRPr lang="en-US"/>
          </a:p>
        </p:txBody>
      </p:sp>
    </p:spTree>
    <p:extLst>
      <p:ext uri="{BB962C8B-B14F-4D97-AF65-F5344CB8AC3E}">
        <p14:creationId xmlns:p14="http://schemas.microsoft.com/office/powerpoint/2010/main" val="2572629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64CECA-C766-4D34-BA82-FAF36527FB38}"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1F7F9-70F7-4692-95E9-FC9DF9CD4632}" type="slidenum">
              <a:rPr lang="en-US" smtClean="0"/>
              <a:t>‹#›</a:t>
            </a:fld>
            <a:endParaRPr lang="en-US"/>
          </a:p>
        </p:txBody>
      </p:sp>
    </p:spTree>
    <p:extLst>
      <p:ext uri="{BB962C8B-B14F-4D97-AF65-F5344CB8AC3E}">
        <p14:creationId xmlns:p14="http://schemas.microsoft.com/office/powerpoint/2010/main" val="438185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64CECA-C766-4D34-BA82-FAF36527FB38}" type="datetimeFigureOut">
              <a:rPr lang="en-US" smtClean="0"/>
              <a:t>7/10/2026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B1F7F9-70F7-4692-95E9-FC9DF9CD4632}" type="slidenum">
              <a:rPr lang="en-US" smtClean="0"/>
              <a:t>‹#›</a:t>
            </a:fld>
            <a:endParaRPr lang="en-US"/>
          </a:p>
        </p:txBody>
      </p:sp>
    </p:spTree>
    <p:extLst>
      <p:ext uri="{BB962C8B-B14F-4D97-AF65-F5344CB8AC3E}">
        <p14:creationId xmlns:p14="http://schemas.microsoft.com/office/powerpoint/2010/main" val="3715264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64CECA-C766-4D34-BA82-FAF36527FB38}" type="datetimeFigureOut">
              <a:rPr lang="en-US" smtClean="0"/>
              <a:t>7/10/2026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B1F7F9-70F7-4692-95E9-FC9DF9CD4632}" type="slidenum">
              <a:rPr lang="en-US" smtClean="0"/>
              <a:t>‹#›</a:t>
            </a:fld>
            <a:endParaRPr lang="en-US"/>
          </a:p>
        </p:txBody>
      </p:sp>
    </p:spTree>
    <p:extLst>
      <p:ext uri="{BB962C8B-B14F-4D97-AF65-F5344CB8AC3E}">
        <p14:creationId xmlns:p14="http://schemas.microsoft.com/office/powerpoint/2010/main" val="3693579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64CECA-C766-4D34-BA82-FAF36527FB38}" type="datetimeFigureOut">
              <a:rPr lang="en-US" smtClean="0"/>
              <a:t>7/10/2026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B1F7F9-70F7-4692-95E9-FC9DF9CD4632}" type="slidenum">
              <a:rPr lang="en-US" smtClean="0"/>
              <a:t>‹#›</a:t>
            </a:fld>
            <a:endParaRPr lang="en-US"/>
          </a:p>
        </p:txBody>
      </p:sp>
    </p:spTree>
    <p:extLst>
      <p:ext uri="{BB962C8B-B14F-4D97-AF65-F5344CB8AC3E}">
        <p14:creationId xmlns:p14="http://schemas.microsoft.com/office/powerpoint/2010/main" val="1579953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564CECA-C766-4D34-BA82-FAF36527FB38}"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1F7F9-70F7-4692-95E9-FC9DF9CD4632}" type="slidenum">
              <a:rPr lang="en-US" smtClean="0"/>
              <a:t>‹#›</a:t>
            </a:fld>
            <a:endParaRPr lang="en-US"/>
          </a:p>
        </p:txBody>
      </p:sp>
    </p:spTree>
    <p:extLst>
      <p:ext uri="{BB962C8B-B14F-4D97-AF65-F5344CB8AC3E}">
        <p14:creationId xmlns:p14="http://schemas.microsoft.com/office/powerpoint/2010/main" val="3715078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564CECA-C766-4D34-BA82-FAF36527FB38}"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B1F7F9-70F7-4692-95E9-FC9DF9CD4632}" type="slidenum">
              <a:rPr lang="en-US" smtClean="0"/>
              <a:t>‹#›</a:t>
            </a:fld>
            <a:endParaRPr lang="en-US"/>
          </a:p>
        </p:txBody>
      </p:sp>
    </p:spTree>
    <p:extLst>
      <p:ext uri="{BB962C8B-B14F-4D97-AF65-F5344CB8AC3E}">
        <p14:creationId xmlns:p14="http://schemas.microsoft.com/office/powerpoint/2010/main" val="169510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64CECA-C766-4D34-BA82-FAF36527FB38}"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1F7F9-70F7-4692-95E9-FC9DF9CD4632}" type="slidenum">
              <a:rPr lang="en-US" smtClean="0"/>
              <a:t>‹#›</a:t>
            </a:fld>
            <a:endParaRPr lang="en-US"/>
          </a:p>
        </p:txBody>
      </p:sp>
    </p:spTree>
    <p:extLst>
      <p:ext uri="{BB962C8B-B14F-4D97-AF65-F5344CB8AC3E}">
        <p14:creationId xmlns:p14="http://schemas.microsoft.com/office/powerpoint/2010/main" val="215080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64CECA-C766-4D34-BA82-FAF36527FB38}"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B1F7F9-70F7-4692-95E9-FC9DF9CD4632}" type="slidenum">
              <a:rPr lang="en-US" smtClean="0"/>
              <a:t>‹#›</a:t>
            </a:fld>
            <a:endParaRPr lang="en-US"/>
          </a:p>
        </p:txBody>
      </p:sp>
    </p:spTree>
    <p:extLst>
      <p:ext uri="{BB962C8B-B14F-4D97-AF65-F5344CB8AC3E}">
        <p14:creationId xmlns:p14="http://schemas.microsoft.com/office/powerpoint/2010/main" val="1390275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64CECA-C766-4D34-BA82-FAF36527FB38}" type="datetimeFigureOut">
              <a:rPr lang="en-US" smtClean="0"/>
              <a:t>7/10/2026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B1F7F9-70F7-4692-95E9-FC9DF9CD4632}" type="slidenum">
              <a:rPr lang="en-US" smtClean="0"/>
              <a:t>‹#›</a:t>
            </a:fld>
            <a:endParaRPr lang="en-US"/>
          </a:p>
        </p:txBody>
      </p:sp>
    </p:spTree>
    <p:extLst>
      <p:ext uri="{BB962C8B-B14F-4D97-AF65-F5344CB8AC3E}">
        <p14:creationId xmlns:p14="http://schemas.microsoft.com/office/powerpoint/2010/main" val="1565371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ctrTitle"/>
          </p:nvPr>
        </p:nvSpPr>
        <p:spPr/>
        <p:txBody>
          <a:bodyPr/>
          <a:lstStyle/>
          <a:p>
            <a:r>
              <a:rPr lang="fa-IR" altLang="en-US" sz="4400" dirty="0" smtClean="0"/>
              <a:t>بسم الله الرحمن الرحیم</a:t>
            </a:r>
            <a:endParaRPr lang="en-US" altLang="en-US" sz="4400" dirty="0"/>
          </a:p>
        </p:txBody>
      </p:sp>
    </p:spTree>
    <p:extLst>
      <p:ext uri="{BB962C8B-B14F-4D97-AF65-F5344CB8AC3E}">
        <p14:creationId xmlns:p14="http://schemas.microsoft.com/office/powerpoint/2010/main" val="15236205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ctrTitle"/>
          </p:nvPr>
        </p:nvSpPr>
        <p:spPr/>
        <p:txBody>
          <a:bodyPr/>
          <a:lstStyle/>
          <a:p>
            <a:r>
              <a:rPr lang="fa-IR" altLang="en-US" sz="4400" dirty="0" smtClean="0"/>
              <a:t>مدیریت ریسک و بازار</a:t>
            </a:r>
            <a:endParaRPr lang="en-US" altLang="en-US" sz="4400" dirty="0"/>
          </a:p>
        </p:txBody>
      </p:sp>
    </p:spTree>
    <p:extLst>
      <p:ext uri="{BB962C8B-B14F-4D97-AF65-F5344CB8AC3E}">
        <p14:creationId xmlns:p14="http://schemas.microsoft.com/office/powerpoint/2010/main" val="28775037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ctrTitle"/>
          </p:nvPr>
        </p:nvSpPr>
        <p:spPr>
          <a:xfrm>
            <a:off x="1524000" y="646545"/>
            <a:ext cx="9144000" cy="5680364"/>
          </a:xfrm>
        </p:spPr>
        <p:txBody>
          <a:bodyPr>
            <a:normAutofit/>
          </a:bodyPr>
          <a:lstStyle/>
          <a:p>
            <a:r>
              <a:rPr lang="fa-IR" altLang="en-US" sz="4400" dirty="0" smtClean="0"/>
              <a:t>سید میلاد حسینی کاکاوندی</a:t>
            </a:r>
            <a:br>
              <a:rPr lang="fa-IR" altLang="en-US" sz="4400" dirty="0" smtClean="0"/>
            </a:br>
            <a:r>
              <a:rPr lang="fa-IR" altLang="en-US" sz="4400" dirty="0"/>
              <a:t/>
            </a:r>
            <a:br>
              <a:rPr lang="fa-IR" altLang="en-US" sz="4400" dirty="0"/>
            </a:br>
            <a:r>
              <a:rPr lang="fa-IR" altLang="en-US" sz="4400" dirty="0" smtClean="0"/>
              <a:t>دانشجوی دکتری مهندسی مالی</a:t>
            </a:r>
            <a:br>
              <a:rPr lang="fa-IR" altLang="en-US" sz="4400" dirty="0" smtClean="0"/>
            </a:br>
            <a:r>
              <a:rPr lang="fa-IR" altLang="en-US" sz="4400" dirty="0"/>
              <a:t/>
            </a:r>
            <a:br>
              <a:rPr lang="fa-IR" altLang="en-US" sz="4400" dirty="0"/>
            </a:br>
            <a:r>
              <a:rPr lang="fa-IR" altLang="en-US" sz="4400" dirty="0" smtClean="0"/>
              <a:t>درس مدیریت ریسک مالی پیشرفته</a:t>
            </a:r>
            <a:br>
              <a:rPr lang="fa-IR" altLang="en-US" sz="4400" dirty="0" smtClean="0"/>
            </a:br>
            <a:r>
              <a:rPr lang="fa-IR" altLang="en-US" sz="4400" dirty="0"/>
              <a:t/>
            </a:r>
            <a:br>
              <a:rPr lang="fa-IR" altLang="en-US" sz="4400" dirty="0"/>
            </a:br>
            <a:r>
              <a:rPr lang="fa-IR" altLang="en-US" sz="4400" dirty="0" smtClean="0"/>
              <a:t>استاد: جناب آقای دکتر نعمتی</a:t>
            </a:r>
            <a:br>
              <a:rPr lang="fa-IR" altLang="en-US" sz="4400" dirty="0" smtClean="0"/>
            </a:br>
            <a:r>
              <a:rPr lang="fa-IR" altLang="en-US" sz="4400" dirty="0"/>
              <a:t/>
            </a:r>
            <a:br>
              <a:rPr lang="fa-IR" altLang="en-US" sz="4400" dirty="0"/>
            </a:br>
            <a:r>
              <a:rPr lang="fa-IR" altLang="en-US" sz="4400" dirty="0" smtClean="0"/>
              <a:t>اردیبهشت 1405</a:t>
            </a:r>
            <a:endParaRPr lang="en-US" altLang="en-US" sz="4400" dirty="0"/>
          </a:p>
        </p:txBody>
      </p:sp>
    </p:spTree>
    <p:extLst>
      <p:ext uri="{BB962C8B-B14F-4D97-AF65-F5344CB8AC3E}">
        <p14:creationId xmlns:p14="http://schemas.microsoft.com/office/powerpoint/2010/main" val="2623322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059055"/>
          </a:xfrm>
        </p:spPr>
        <p:txBody>
          <a:bodyPr>
            <a:normAutofit fontScale="92500" lnSpcReduction="10000"/>
          </a:bodyPr>
          <a:lstStyle/>
          <a:p>
            <a:pPr marL="0" indent="0" algn="just" rtl="1">
              <a:lnSpc>
                <a:spcPct val="150000"/>
              </a:lnSpc>
              <a:buNone/>
            </a:pPr>
            <a:r>
              <a:rPr lang="ar-IQ" sz="3500" dirty="0"/>
              <a:t>بطور کلی بازار ساز و کاري است که به کمك آن مردم به خرید و فروش </a:t>
            </a:r>
            <a:r>
              <a:rPr lang="ar-IQ" sz="3500" dirty="0" smtClean="0"/>
              <a:t>کا</a:t>
            </a:r>
            <a:r>
              <a:rPr lang="fa-IR" sz="3500" dirty="0" smtClean="0"/>
              <a:t>لا</a:t>
            </a:r>
            <a:r>
              <a:rPr lang="ar-IQ" sz="3500" dirty="0" smtClean="0"/>
              <a:t> </a:t>
            </a:r>
            <a:r>
              <a:rPr lang="ar-IQ" sz="3500" dirty="0"/>
              <a:t>و خدمات ميپردازند. بازارها نيازمند بازیگران و </a:t>
            </a:r>
            <a:r>
              <a:rPr lang="ar-IQ" sz="3500" dirty="0" smtClean="0"/>
              <a:t>زمان</a:t>
            </a:r>
            <a:r>
              <a:rPr lang="fa-IR" sz="3500" dirty="0" smtClean="0"/>
              <a:t> </a:t>
            </a:r>
            <a:r>
              <a:rPr lang="ar-IQ" sz="3500" dirty="0" smtClean="0"/>
              <a:t>کار </a:t>
            </a:r>
            <a:r>
              <a:rPr lang="ar-IQ" sz="3500" dirty="0"/>
              <a:t>مشخص هستند. خریداران در بازار داراي قدرت انتخاب مناسب هستند و ميتوانند از بين </a:t>
            </a:r>
            <a:r>
              <a:rPr lang="ar-IQ" sz="3500" dirty="0" smtClean="0"/>
              <a:t>کا</a:t>
            </a:r>
            <a:r>
              <a:rPr lang="fa-IR" sz="3500" dirty="0" smtClean="0"/>
              <a:t>لا</a:t>
            </a:r>
            <a:r>
              <a:rPr lang="ar-IQ" sz="3500" dirty="0" smtClean="0"/>
              <a:t>ها </a:t>
            </a:r>
            <a:r>
              <a:rPr lang="ar-IQ" sz="3500" dirty="0"/>
              <a:t>و خدمات ، بهترین آنها را </a:t>
            </a:r>
            <a:r>
              <a:rPr lang="ar-IQ" sz="3500" dirty="0" smtClean="0"/>
              <a:t>انتخاب</a:t>
            </a:r>
            <a:r>
              <a:rPr lang="fa-IR" sz="3500" dirty="0" smtClean="0"/>
              <a:t> </a:t>
            </a:r>
            <a:r>
              <a:rPr lang="ar-IQ" sz="3500" dirty="0" smtClean="0"/>
              <a:t>نمایند</a:t>
            </a:r>
            <a:r>
              <a:rPr lang="ar-IQ" sz="3500" dirty="0"/>
              <a:t>. فروشندگان نيز به خریداران بسياري دسترسی دارند و از این رو هزینه هاي ارتباطی کمتري ميپردازند. بازار سرمایه نيز </a:t>
            </a:r>
            <a:r>
              <a:rPr lang="ar-IQ" sz="3500" dirty="0" smtClean="0"/>
              <a:t>مشابه</a:t>
            </a:r>
            <a:r>
              <a:rPr lang="fa-IR" sz="3500" dirty="0" smtClean="0"/>
              <a:t> </a:t>
            </a:r>
            <a:r>
              <a:rPr lang="ar-IQ" sz="3500" dirty="0" smtClean="0"/>
              <a:t>هر </a:t>
            </a:r>
            <a:r>
              <a:rPr lang="ar-IQ" sz="3500" dirty="0"/>
              <a:t>بازار دیگري است، اما مهمترین </a:t>
            </a:r>
            <a:r>
              <a:rPr lang="ar-IQ" sz="3500" dirty="0" smtClean="0"/>
              <a:t>کا</a:t>
            </a:r>
            <a:r>
              <a:rPr lang="fa-IR" sz="3500" dirty="0" smtClean="0"/>
              <a:t>لا</a:t>
            </a:r>
            <a:r>
              <a:rPr lang="ar-IQ" sz="3500" dirty="0" smtClean="0"/>
              <a:t>ي </a:t>
            </a:r>
            <a:r>
              <a:rPr lang="ar-IQ" sz="3500" dirty="0"/>
              <a:t>این بازار ، سرمایه است . بازار سرمایه بخشی از بازارهاي مالی است، بازار سرمایه در </a:t>
            </a:r>
            <a:r>
              <a:rPr lang="ar-IQ" sz="3500" dirty="0" smtClean="0"/>
              <a:t>مقابل</a:t>
            </a:r>
            <a:r>
              <a:rPr lang="fa-IR" sz="3500" dirty="0" smtClean="0"/>
              <a:t> </a:t>
            </a:r>
            <a:r>
              <a:rPr lang="ar-IQ" sz="3500" dirty="0" smtClean="0"/>
              <a:t>بازار </a:t>
            </a:r>
            <a:r>
              <a:rPr lang="ar-IQ" sz="3500" dirty="0"/>
              <a:t>پول ، جایگاه تامين بلند مدت سرمایه شرکت </a:t>
            </a:r>
            <a:r>
              <a:rPr lang="ar-IQ" sz="3500" dirty="0" smtClean="0"/>
              <a:t>هاست</a:t>
            </a:r>
            <a:r>
              <a:rPr lang="fa-IR" sz="3500" dirty="0" smtClean="0"/>
              <a:t>.</a:t>
            </a:r>
          </a:p>
          <a:p>
            <a:pPr marL="0" indent="0" algn="just">
              <a:lnSpc>
                <a:spcPct val="150000"/>
              </a:lnSpc>
              <a:buNone/>
            </a:pPr>
            <a:r>
              <a:rPr lang="en-US" sz="1300" dirty="0"/>
              <a:t>Internal Control Systems and Risk Management in the Life and Health Insurance Industry: Current issues, </a:t>
            </a:r>
            <a:r>
              <a:rPr lang="en-US" sz="1300" dirty="0" smtClean="0"/>
              <a:t>Paul</a:t>
            </a:r>
            <a:r>
              <a:rPr lang="fa-IR" sz="1300" dirty="0" smtClean="0"/>
              <a:t> </a:t>
            </a:r>
            <a:r>
              <a:rPr lang="en-US" sz="1300" dirty="0" smtClean="0"/>
              <a:t>Andre</a:t>
            </a:r>
            <a:r>
              <a:rPr lang="en-US" sz="1300" dirty="0"/>
              <a:t>, Diane Cote and Raymond </a:t>
            </a:r>
            <a:r>
              <a:rPr lang="en-US" sz="1300" dirty="0" err="1"/>
              <a:t>Morissette</a:t>
            </a:r>
            <a:r>
              <a:rPr lang="en-US" sz="1300" dirty="0"/>
              <a:t> (2020)</a:t>
            </a:r>
            <a:endParaRPr lang="fa-IR" sz="1300" dirty="0" smtClean="0"/>
          </a:p>
        </p:txBody>
      </p:sp>
    </p:spTree>
    <p:extLst>
      <p:ext uri="{BB962C8B-B14F-4D97-AF65-F5344CB8AC3E}">
        <p14:creationId xmlns:p14="http://schemas.microsoft.com/office/powerpoint/2010/main" val="3668972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059055"/>
          </a:xfrm>
        </p:spPr>
        <p:txBody>
          <a:bodyPr>
            <a:normAutofit fontScale="92500" lnSpcReduction="20000"/>
          </a:bodyPr>
          <a:lstStyle/>
          <a:p>
            <a:pPr marL="0" indent="0" algn="just" rtl="1">
              <a:lnSpc>
                <a:spcPct val="150000"/>
              </a:lnSpc>
              <a:buNone/>
            </a:pPr>
            <a:r>
              <a:rPr lang="ar-IQ" sz="3500" dirty="0"/>
              <a:t>بازار سرمایه شامل آن دسته از اوراق بهاداري است که موعد سررسيد آنها بيشتر از یك سال است. بازاري است که در آن </a:t>
            </a:r>
            <a:r>
              <a:rPr lang="ar-IQ" sz="3500" dirty="0" smtClean="0"/>
              <a:t>دارایـی</a:t>
            </a:r>
            <a:r>
              <a:rPr lang="fa-IR" sz="3500" dirty="0" smtClean="0"/>
              <a:t> </a:t>
            </a:r>
            <a:r>
              <a:rPr lang="ar-IQ" sz="3500" dirty="0" smtClean="0"/>
              <a:t>هاي </a:t>
            </a:r>
            <a:r>
              <a:rPr lang="ar-IQ" sz="3500" dirty="0"/>
              <a:t>مالی و اوراق بهادار با سر رسيد بيش از یك سال مبادله ميشود. و به خاطر </a:t>
            </a:r>
            <a:r>
              <a:rPr lang="ar-IQ" sz="3500" dirty="0" smtClean="0"/>
              <a:t>طو</a:t>
            </a:r>
            <a:r>
              <a:rPr lang="fa-IR" sz="3500" dirty="0" smtClean="0"/>
              <a:t>لا</a:t>
            </a:r>
            <a:r>
              <a:rPr lang="ar-IQ" sz="3500" dirty="0" smtClean="0"/>
              <a:t>نی </a:t>
            </a:r>
            <a:r>
              <a:rPr lang="ar-IQ" sz="3500" dirty="0"/>
              <a:t>بودن موعد سرسيد و ماهيت اوراق </a:t>
            </a:r>
            <a:r>
              <a:rPr lang="ar-IQ" sz="3500" dirty="0" smtClean="0"/>
              <a:t>بهادار</a:t>
            </a:r>
            <a:r>
              <a:rPr lang="fa-IR" sz="3500" dirty="0" smtClean="0"/>
              <a:t> </a:t>
            </a:r>
            <a:r>
              <a:rPr lang="ar-IQ" sz="3500" dirty="0" smtClean="0"/>
              <a:t>بازار </a:t>
            </a:r>
            <a:r>
              <a:rPr lang="ar-IQ" sz="3500" dirty="0"/>
              <a:t>سرمایه ، ميزان ریسك در این بازار ها بيشتر از بازار پول است . در این نوع بازار، قابليت فروش در برخی موارد ضعيف تر </a:t>
            </a:r>
            <a:r>
              <a:rPr lang="ar-IQ" sz="3500" dirty="0" smtClean="0"/>
              <a:t>است.</a:t>
            </a:r>
            <a:r>
              <a:rPr lang="fa-IR" sz="3500" dirty="0" smtClean="0"/>
              <a:t> </a:t>
            </a:r>
            <a:r>
              <a:rPr lang="ar-IQ" sz="3500" dirty="0" smtClean="0"/>
              <a:t>بازار </a:t>
            </a:r>
            <a:r>
              <a:rPr lang="ar-IQ" sz="3500" dirty="0"/>
              <a:t>سرمایه شامل اوراق بدهی و سهام است سهامی که در این بازار وجود دارد بدون تاریخ سررسيد </a:t>
            </a:r>
            <a:r>
              <a:rPr lang="ar-IQ" sz="3500" dirty="0" smtClean="0"/>
              <a:t>است</a:t>
            </a:r>
            <a:r>
              <a:rPr lang="fa-IR" sz="3500" dirty="0" smtClean="0"/>
              <a:t>.</a:t>
            </a:r>
          </a:p>
          <a:p>
            <a:pPr marL="0" indent="0" algn="just" rtl="1">
              <a:lnSpc>
                <a:spcPct val="150000"/>
              </a:lnSpc>
              <a:buNone/>
            </a:pPr>
            <a:endParaRPr lang="fa-IR" sz="3500" dirty="0" smtClean="0"/>
          </a:p>
          <a:p>
            <a:pPr marL="0" indent="0" algn="just">
              <a:lnSpc>
                <a:spcPct val="150000"/>
              </a:lnSpc>
              <a:buNone/>
            </a:pPr>
            <a:r>
              <a:rPr lang="en-US" sz="1300" dirty="0"/>
              <a:t>Internal Control Systems and Risk Management in the Life and Health Insurance Industry: Current issues, </a:t>
            </a:r>
            <a:r>
              <a:rPr lang="en-US" sz="1300" dirty="0" smtClean="0"/>
              <a:t>Paul</a:t>
            </a:r>
            <a:r>
              <a:rPr lang="fa-IR" sz="1300" dirty="0" smtClean="0"/>
              <a:t> </a:t>
            </a:r>
            <a:r>
              <a:rPr lang="en-US" sz="1300" dirty="0" smtClean="0"/>
              <a:t>Andre</a:t>
            </a:r>
            <a:r>
              <a:rPr lang="en-US" sz="1300" dirty="0"/>
              <a:t>, Diane Cote and Raymond </a:t>
            </a:r>
            <a:r>
              <a:rPr lang="en-US" sz="1300" dirty="0" err="1"/>
              <a:t>Morissette</a:t>
            </a:r>
            <a:r>
              <a:rPr lang="en-US" sz="1300" dirty="0"/>
              <a:t> (2020)</a:t>
            </a:r>
            <a:endParaRPr lang="fa-IR" sz="1300" dirty="0" smtClean="0"/>
          </a:p>
        </p:txBody>
      </p:sp>
    </p:spTree>
    <p:extLst>
      <p:ext uri="{BB962C8B-B14F-4D97-AF65-F5344CB8AC3E}">
        <p14:creationId xmlns:p14="http://schemas.microsoft.com/office/powerpoint/2010/main" val="2738216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059055"/>
          </a:xfrm>
        </p:spPr>
        <p:txBody>
          <a:bodyPr>
            <a:normAutofit fontScale="85000" lnSpcReduction="10000"/>
          </a:bodyPr>
          <a:lstStyle/>
          <a:p>
            <a:pPr marL="0" indent="0" algn="just" rtl="1">
              <a:lnSpc>
                <a:spcPct val="150000"/>
              </a:lnSpc>
              <a:buNone/>
            </a:pPr>
            <a:r>
              <a:rPr lang="ar-IQ" sz="3500" dirty="0"/>
              <a:t>بازار سرمایه زیر بناي فعاليت هاي تجاري ، صنعتی ، دولتی و خصوصی است. همچنين واسطه اي براي تخصيص وجوه بلند مدت </a:t>
            </a:r>
            <a:r>
              <a:rPr lang="ar-IQ" sz="3500" dirty="0" smtClean="0"/>
              <a:t>به</a:t>
            </a:r>
            <a:r>
              <a:rPr lang="fa-IR" sz="3500" dirty="0" smtClean="0"/>
              <a:t> </a:t>
            </a:r>
            <a:r>
              <a:rPr lang="ar-IQ" sz="3500" dirty="0" smtClean="0"/>
              <a:t>منظور </a:t>
            </a:r>
            <a:r>
              <a:rPr lang="ar-IQ" sz="3500" dirty="0"/>
              <a:t>تشكيل دارایی هاي سرمایه اي است. وجوه این بازار از سرمایه گذاران انفرادي ، شرکت هاي سرمایه گذاري ، صندوق ها </a:t>
            </a:r>
            <a:r>
              <a:rPr lang="ar-IQ" sz="3500" dirty="0" smtClean="0"/>
              <a:t>،</a:t>
            </a:r>
            <a:r>
              <a:rPr lang="fa-IR" sz="3500" dirty="0" smtClean="0"/>
              <a:t> </a:t>
            </a:r>
            <a:r>
              <a:rPr lang="ar-IQ" sz="3500" dirty="0" smtClean="0"/>
              <a:t>بانك </a:t>
            </a:r>
            <a:r>
              <a:rPr lang="ar-IQ" sz="3500" dirty="0"/>
              <a:t>ها و دیگر دارندگان وجوه بدست می آید . وجوه مذکور جهت تامين مالی طرح هاي کسب وکار و توسعه اي شرکت </a:t>
            </a:r>
            <a:r>
              <a:rPr lang="ar-IQ" sz="3500" dirty="0" smtClean="0"/>
              <a:t>هاي</a:t>
            </a:r>
            <a:r>
              <a:rPr lang="fa-IR" sz="3500" dirty="0" smtClean="0"/>
              <a:t> </a:t>
            </a:r>
            <a:r>
              <a:rPr lang="ar-IQ" sz="3500" dirty="0" smtClean="0"/>
              <a:t>پذیرفته </a:t>
            </a:r>
            <a:r>
              <a:rPr lang="ar-IQ" sz="3500" dirty="0"/>
              <a:t>شده در بورس اوراق بهادار مورد استفاده قرار ميگيرد. به عبارت دیگر ، بازار سرمایه ، وجوه را از بخش هاي داراي مازاد </a:t>
            </a:r>
            <a:r>
              <a:rPr lang="ar-IQ" sz="3500" dirty="0" smtClean="0"/>
              <a:t>جمع</a:t>
            </a:r>
            <a:r>
              <a:rPr lang="fa-IR" sz="3500" dirty="0" smtClean="0"/>
              <a:t> </a:t>
            </a:r>
            <a:r>
              <a:rPr lang="ar-IQ" sz="3500" dirty="0" smtClean="0"/>
              <a:t>آوري </a:t>
            </a:r>
            <a:r>
              <a:rPr lang="ar-IQ" sz="3500" dirty="0"/>
              <a:t>می کند و آن را به سمت کسانی که نيازمند تامين مالی هستند ، هدایت </a:t>
            </a:r>
            <a:r>
              <a:rPr lang="ar-IQ" sz="3500" dirty="0" smtClean="0"/>
              <a:t>ميكند</a:t>
            </a:r>
            <a:r>
              <a:rPr lang="fa-IR" sz="3500" dirty="0" smtClean="0"/>
              <a:t>.</a:t>
            </a:r>
          </a:p>
          <a:p>
            <a:pPr marL="0" indent="0" algn="just">
              <a:lnSpc>
                <a:spcPct val="150000"/>
              </a:lnSpc>
              <a:buNone/>
            </a:pPr>
            <a:r>
              <a:rPr lang="ar-IQ" sz="3500" dirty="0" smtClean="0"/>
              <a:t> </a:t>
            </a:r>
            <a:r>
              <a:rPr lang="en-US" sz="1300" dirty="0"/>
              <a:t>Farouk El -</a:t>
            </a:r>
            <a:r>
              <a:rPr lang="en-US" sz="1300" dirty="0" err="1"/>
              <a:t>Kharouf</a:t>
            </a:r>
            <a:r>
              <a:rPr lang="en-US" sz="1300" dirty="0"/>
              <a:t> &amp; Maria -Magdalena </a:t>
            </a:r>
            <a:r>
              <a:rPr lang="en-US" sz="1300" dirty="0" err="1"/>
              <a:t>Popescu</a:t>
            </a:r>
            <a:r>
              <a:rPr lang="en-US" sz="1300" dirty="0"/>
              <a:t>. (2017). Basic Elements of an Integrated Risk </a:t>
            </a:r>
            <a:r>
              <a:rPr lang="en-US" sz="1300" dirty="0" smtClean="0"/>
              <a:t>Management</a:t>
            </a:r>
            <a:r>
              <a:rPr lang="fa-IR" sz="1300" dirty="0" smtClean="0"/>
              <a:t> </a:t>
            </a:r>
            <a:r>
              <a:rPr lang="en-US" sz="1300" dirty="0" smtClean="0"/>
              <a:t>System</a:t>
            </a:r>
            <a:r>
              <a:rPr lang="en-US" sz="1300" dirty="0"/>
              <a:t>, the Arab Bank Review,1 (1)</a:t>
            </a:r>
            <a:endParaRPr lang="fa-IR" sz="1300" dirty="0" smtClean="0"/>
          </a:p>
        </p:txBody>
      </p:sp>
    </p:spTree>
    <p:extLst>
      <p:ext uri="{BB962C8B-B14F-4D97-AF65-F5344CB8AC3E}">
        <p14:creationId xmlns:p14="http://schemas.microsoft.com/office/powerpoint/2010/main" val="2089022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243782"/>
          </a:xfrm>
        </p:spPr>
        <p:txBody>
          <a:bodyPr>
            <a:normAutofit fontScale="62500" lnSpcReduction="20000"/>
          </a:bodyPr>
          <a:lstStyle/>
          <a:p>
            <a:pPr marL="0" indent="0" algn="just" rtl="1">
              <a:lnSpc>
                <a:spcPct val="150000"/>
              </a:lnSpc>
              <a:buNone/>
            </a:pPr>
            <a:r>
              <a:rPr lang="ar-IQ" sz="3600" dirty="0"/>
              <a:t>یكی از مهمترین بخش هاي اقتصاد هرکشور ، بازار سرمایه است. امروزه </a:t>
            </a:r>
            <a:r>
              <a:rPr lang="ar-IQ" sz="3600" dirty="0" smtClean="0"/>
              <a:t>تحو</a:t>
            </a:r>
            <a:r>
              <a:rPr lang="fa-IR" sz="3600" dirty="0" smtClean="0"/>
              <a:t>لا</a:t>
            </a:r>
            <a:r>
              <a:rPr lang="ar-IQ" sz="3600" dirty="0" smtClean="0"/>
              <a:t>ت </a:t>
            </a:r>
            <a:r>
              <a:rPr lang="ar-IQ" sz="3600" dirty="0"/>
              <a:t>پيچيده و سریع در جهان بخش مهمی از </a:t>
            </a:r>
            <a:r>
              <a:rPr lang="ar-IQ" sz="3600" dirty="0" smtClean="0"/>
              <a:t>بازار</a:t>
            </a:r>
            <a:r>
              <a:rPr lang="fa-IR" sz="3600" dirty="0" smtClean="0"/>
              <a:t> </a:t>
            </a:r>
            <a:r>
              <a:rPr lang="ar-IQ" sz="3600" dirty="0" smtClean="0"/>
              <a:t>سرمایه </a:t>
            </a:r>
            <a:r>
              <a:rPr lang="ar-IQ" sz="3600" dirty="0"/>
              <a:t>کشورمان را با چالش هاي جدي روبرو ساخته است ، کسب مزیت رقابتی پایدار و همچنين ثبات بازار سرمایه را به یكی </a:t>
            </a:r>
            <a:r>
              <a:rPr lang="ar-IQ" sz="3600" dirty="0" smtClean="0"/>
              <a:t>از</a:t>
            </a:r>
            <a:r>
              <a:rPr lang="fa-IR" sz="3600" dirty="0" smtClean="0"/>
              <a:t> </a:t>
            </a:r>
            <a:r>
              <a:rPr lang="ar-IQ" sz="3600" dirty="0" smtClean="0"/>
              <a:t>دغدغه </a:t>
            </a:r>
            <a:r>
              <a:rPr lang="ar-IQ" sz="3600" dirty="0"/>
              <a:t>هاي اصلی کشور تبدیل نموده است. کسب چنين مزیتی، از یك سو نيازمند آگاهی از دانش جدید مدیریت بر مبناي </a:t>
            </a:r>
            <a:r>
              <a:rPr lang="ar-IQ" sz="3600" dirty="0" smtClean="0"/>
              <a:t>ریسك،</a:t>
            </a:r>
            <a:r>
              <a:rPr lang="fa-IR" sz="3600" dirty="0" smtClean="0"/>
              <a:t> </a:t>
            </a:r>
            <a:r>
              <a:rPr lang="ar-IQ" sz="3600" dirty="0" smtClean="0"/>
              <a:t>و </a:t>
            </a:r>
            <a:r>
              <a:rPr lang="ar-IQ" sz="3600" dirty="0"/>
              <a:t>سپس استقرار سيستم مدیریت ریسك در سازمان ها و یا نهاد هاي سرمایه گذار در بازار سرمایه خواهد بود. با عنایت </a:t>
            </a:r>
            <a:r>
              <a:rPr lang="ar-IQ" sz="3600" dirty="0" smtClean="0"/>
              <a:t>برگستردگی</a:t>
            </a:r>
            <a:r>
              <a:rPr lang="fa-IR" sz="3600" dirty="0" smtClean="0"/>
              <a:t> </a:t>
            </a:r>
            <a:r>
              <a:rPr lang="ar-IQ" sz="3600" dirty="0" smtClean="0"/>
              <a:t>بخش </a:t>
            </a:r>
            <a:r>
              <a:rPr lang="ar-IQ" sz="3600" dirty="0"/>
              <a:t>خصوصی در کشور ناشی از اجراي سياست هاي اصل 44 قانون اساسی ، </a:t>
            </a:r>
            <a:r>
              <a:rPr lang="fa-IR" sz="3600" dirty="0" smtClean="0"/>
              <a:t>(</a:t>
            </a:r>
            <a:r>
              <a:rPr lang="ar-IQ" sz="3600" dirty="0" smtClean="0"/>
              <a:t>گسترش </a:t>
            </a:r>
            <a:r>
              <a:rPr lang="ar-IQ" sz="3600" dirty="0"/>
              <a:t>مالكيت در سطح عموم ، به منظور </a:t>
            </a:r>
            <a:r>
              <a:rPr lang="ar-IQ" sz="3600" dirty="0" smtClean="0"/>
              <a:t>تامين</a:t>
            </a:r>
            <a:r>
              <a:rPr lang="fa-IR" sz="3600" dirty="0" smtClean="0"/>
              <a:t> </a:t>
            </a:r>
            <a:r>
              <a:rPr lang="ar-IQ" sz="3600" dirty="0" smtClean="0"/>
              <a:t>عدالت اجتماعی</a:t>
            </a:r>
            <a:r>
              <a:rPr lang="fa-IR" sz="3600" dirty="0" smtClean="0"/>
              <a:t>)</a:t>
            </a:r>
            <a:r>
              <a:rPr lang="ar-IQ" sz="3600" dirty="0" smtClean="0"/>
              <a:t> </a:t>
            </a:r>
            <a:r>
              <a:rPr lang="ar-IQ" sz="3600" dirty="0"/>
              <a:t>آگاهی از دانش مدیریت پيوسته ریسك نه تنها کليد دستيابی سرمایه گذاران حقيقی یا سازمان هاي خصوصی </a:t>
            </a:r>
            <a:r>
              <a:rPr lang="ar-IQ" sz="3600" dirty="0" smtClean="0"/>
              <a:t>و</a:t>
            </a:r>
            <a:r>
              <a:rPr lang="fa-IR" sz="3600" dirty="0" smtClean="0"/>
              <a:t> </a:t>
            </a:r>
            <a:r>
              <a:rPr lang="ar-IQ" sz="3600" dirty="0" smtClean="0"/>
              <a:t>تجاري </a:t>
            </a:r>
            <a:r>
              <a:rPr lang="ar-IQ" sz="3600" dirty="0"/>
              <a:t>به مزیت رقابتی پایدار به شمار می آید ، بلكه در این راستا سرمایه گذاران نيز با داشتن سيستم هاي مالی کارآمد می </a:t>
            </a:r>
            <a:r>
              <a:rPr lang="ar-IQ" sz="3600" dirty="0" smtClean="0"/>
              <a:t>توانند</a:t>
            </a:r>
            <a:r>
              <a:rPr lang="fa-IR" sz="3600" dirty="0" smtClean="0"/>
              <a:t> </a:t>
            </a:r>
            <a:r>
              <a:rPr lang="ar-IQ" sz="3600" dirty="0" smtClean="0"/>
              <a:t>از </a:t>
            </a:r>
            <a:r>
              <a:rPr lang="ar-IQ" sz="3600" dirty="0"/>
              <a:t>طریق تجزیه و تحليل </a:t>
            </a:r>
            <a:r>
              <a:rPr lang="ar-IQ" sz="3600" dirty="0" smtClean="0"/>
              <a:t>اط</a:t>
            </a:r>
            <a:r>
              <a:rPr lang="fa-IR" sz="3600" dirty="0" smtClean="0"/>
              <a:t>لا</a:t>
            </a:r>
            <a:r>
              <a:rPr lang="ar-IQ" sz="3600" dirty="0" smtClean="0"/>
              <a:t>عات </a:t>
            </a:r>
            <a:r>
              <a:rPr lang="ar-IQ" sz="3600" dirty="0"/>
              <a:t>درباره فرصت هاي جدید سرمایه گذاري ، تجميع و تجهيز پس اندازهاي خرد ، نظارت بر </a:t>
            </a:r>
            <a:r>
              <a:rPr lang="ar-IQ" sz="3600" dirty="0" smtClean="0"/>
              <a:t>سرمایه</a:t>
            </a:r>
            <a:r>
              <a:rPr lang="fa-IR" sz="3600" dirty="0" smtClean="0"/>
              <a:t> </a:t>
            </a:r>
            <a:r>
              <a:rPr lang="ar-IQ" sz="3600" dirty="0" smtClean="0"/>
              <a:t>گذاري </a:t>
            </a:r>
            <a:r>
              <a:rPr lang="ar-IQ" sz="3600" dirty="0"/>
              <a:t>ها و مدیریت ریسك در بازار سرمایه ، همچنين با کاهش هزینه هاي </a:t>
            </a:r>
            <a:r>
              <a:rPr lang="ar-IQ" sz="3600" dirty="0" smtClean="0"/>
              <a:t>مباد</a:t>
            </a:r>
            <a:r>
              <a:rPr lang="fa-IR" sz="3600" dirty="0" smtClean="0"/>
              <a:t>لا</a:t>
            </a:r>
            <a:r>
              <a:rPr lang="ar-IQ" sz="3600" dirty="0" smtClean="0"/>
              <a:t>ت </a:t>
            </a:r>
            <a:r>
              <a:rPr lang="ar-IQ" sz="3600" dirty="0"/>
              <a:t>از یك سو موجب تخصيص بهينه منابع </a:t>
            </a:r>
            <a:r>
              <a:rPr lang="ar-IQ" sz="3600" dirty="0" smtClean="0"/>
              <a:t>مالی</a:t>
            </a:r>
            <a:r>
              <a:rPr lang="fa-IR" sz="3600" dirty="0" smtClean="0"/>
              <a:t> </a:t>
            </a:r>
            <a:r>
              <a:rPr lang="ar-IQ" sz="3600" dirty="0" smtClean="0"/>
              <a:t>شده </a:t>
            </a:r>
            <a:r>
              <a:rPr lang="ar-IQ" sz="3600" dirty="0"/>
              <a:t>و در نهایت بازار سرمایه را در دستيابی به سطوح </a:t>
            </a:r>
            <a:r>
              <a:rPr lang="ar-IQ" sz="3600" dirty="0" smtClean="0"/>
              <a:t>با</a:t>
            </a:r>
            <a:r>
              <a:rPr lang="fa-IR" sz="3600" dirty="0" smtClean="0"/>
              <a:t>لا</a:t>
            </a:r>
            <a:r>
              <a:rPr lang="ar-IQ" sz="3600" dirty="0" smtClean="0"/>
              <a:t>ي </a:t>
            </a:r>
            <a:r>
              <a:rPr lang="ar-IQ" sz="3600" dirty="0"/>
              <a:t>کارایی و اثربخشی یاري رسانند</a:t>
            </a:r>
            <a:r>
              <a:rPr lang="ar-IQ" sz="3600" dirty="0" smtClean="0"/>
              <a:t>.</a:t>
            </a:r>
            <a:endParaRPr lang="fa-IR" sz="3600" dirty="0" smtClean="0"/>
          </a:p>
          <a:p>
            <a:pPr marL="0" indent="0" algn="just">
              <a:lnSpc>
                <a:spcPct val="150000"/>
              </a:lnSpc>
              <a:buNone/>
            </a:pPr>
            <a:r>
              <a:rPr lang="en-US" sz="2600" dirty="0"/>
              <a:t> Tehrani, Reza. (2018). Financial Management </a:t>
            </a:r>
            <a:r>
              <a:rPr lang="en-US" sz="2600" dirty="0" err="1"/>
              <a:t>negahe</a:t>
            </a:r>
            <a:r>
              <a:rPr lang="en-US" sz="2600" dirty="0"/>
              <a:t> </a:t>
            </a:r>
            <a:r>
              <a:rPr lang="en-US" sz="2600" dirty="0" err="1"/>
              <a:t>Danesh</a:t>
            </a:r>
            <a:r>
              <a:rPr lang="en-US" sz="2600" dirty="0"/>
              <a:t> Publications, Issue 3 (in Persian)</a:t>
            </a:r>
            <a:endParaRPr lang="fa-IR" sz="2600" dirty="0" smtClean="0"/>
          </a:p>
        </p:txBody>
      </p:sp>
    </p:spTree>
    <p:extLst>
      <p:ext uri="{BB962C8B-B14F-4D97-AF65-F5344CB8AC3E}">
        <p14:creationId xmlns:p14="http://schemas.microsoft.com/office/powerpoint/2010/main" val="2113137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059055"/>
          </a:xfrm>
        </p:spPr>
        <p:txBody>
          <a:bodyPr>
            <a:normAutofit fontScale="32500" lnSpcReduction="20000"/>
          </a:bodyPr>
          <a:lstStyle/>
          <a:p>
            <a:pPr marL="0" indent="0" algn="just" rtl="1">
              <a:lnSpc>
                <a:spcPct val="170000"/>
              </a:lnSpc>
              <a:buNone/>
            </a:pPr>
            <a:r>
              <a:rPr lang="ar-IQ" sz="5500" dirty="0"/>
              <a:t>در ادبيات مالی ، معيارهاي مشخصی جهت اندازه گيري کارایی بازار تعریف شده است . بازار سهام افزون بر تأمين نقدینگی براي</a:t>
            </a:r>
            <a:r>
              <a:rPr lang="fa-IR" sz="5500" dirty="0"/>
              <a:t> </a:t>
            </a:r>
            <a:r>
              <a:rPr lang="ar-IQ" sz="5500" dirty="0"/>
              <a:t>سهام صادرشده شرکت ها ، وظيفه مهم تري نيز بر عهده دارد و آن ارزیابی مداوم شرکت ها و تخصيص وجوه بين آنها است. قيمت</a:t>
            </a:r>
            <a:r>
              <a:rPr lang="fa-IR" sz="5500" dirty="0"/>
              <a:t> </a:t>
            </a:r>
            <a:r>
              <a:rPr lang="ar-IQ" sz="5500" dirty="0"/>
              <a:t>هاي بازار سهام در حقيقت ، راهنما</a:t>
            </a:r>
            <a:r>
              <a:rPr lang="fa-IR" sz="5500" dirty="0"/>
              <a:t>یی</a:t>
            </a:r>
            <a:r>
              <a:rPr lang="ar-IQ" sz="5500" dirty="0"/>
              <a:t> براي جریان یافتن وجوه به داخل شرکت ها است ؛ به این صورت که وجوه بيشتر ، به سمت</a:t>
            </a:r>
            <a:r>
              <a:rPr lang="fa-IR" sz="5500" dirty="0"/>
              <a:t> شرکت هایی که سود دهی بيشتر و ریسك کمتري دارند ، جریان می یابد . لازمه این كار این است که قيمت ها ارزش ذاتی سهم را منعكس کنند ؛ بنابراین ، کارایی قيمت گذاري یعنی برابري قيمت سهام با ارزش ذاتی آن شرط لازم براي کارایی تخصيصی به شمار می آید. تساوي بين قيمت سهام و ارزش ذاتی هنگامی پدید می آید که کارایی اطلاعاتی وجود داشته باشدبراي مثال، در بازار ثانویه انتشار اطلاعات جدید در مورد سود یا ریسك شرکت ممكن است باعث تغيير ارزش ذاتی سهم شود . این تغيير ارزش ، تعدیل قيمت را به همراه دارد . حال اگر بازار از لحاظ اطلاعاتی کارا باشد ، این تعدیل قيمت بسيار سریع و دقيق خواهد بود . کارایی اطلاعاتی بدین معنا است که هيچ وقفه اي در انتشار و دستيابی به اطلاعات وجود نداشته باشد و یكی از شرایط </a:t>
            </a:r>
            <a:r>
              <a:rPr lang="fa-IR" sz="5500" dirty="0" smtClean="0"/>
              <a:t>لازم </a:t>
            </a:r>
            <a:r>
              <a:rPr lang="fa-IR" sz="5500" dirty="0"/>
              <a:t>جهت کارایی قيمت گذاري شمرده می شود نظریه کارایی اطلاعاتی قوي بيان می کند که قيمت ها باید همه اطلاعات مربوط به شرکت را منعكس کنند ؛ بنابراین، حتی داشتن اطلاعات نهانی شرکت نيز باعث به دست آوردن هيچ گونه بازده اضافی نخواهد شد</a:t>
            </a:r>
            <a:r>
              <a:rPr lang="fa-IR" sz="5500" dirty="0" smtClean="0"/>
              <a:t>.</a:t>
            </a:r>
          </a:p>
          <a:p>
            <a:pPr marL="0" indent="0" algn="just" rtl="1">
              <a:lnSpc>
                <a:spcPct val="170000"/>
              </a:lnSpc>
              <a:buNone/>
            </a:pPr>
            <a:endParaRPr lang="fa-IR" sz="5500" dirty="0"/>
          </a:p>
          <a:p>
            <a:pPr marL="0" indent="0" algn="just">
              <a:lnSpc>
                <a:spcPct val="150000"/>
              </a:lnSpc>
              <a:buNone/>
            </a:pPr>
            <a:r>
              <a:rPr lang="ar-IQ" sz="3500" dirty="0" smtClean="0"/>
              <a:t> </a:t>
            </a:r>
            <a:r>
              <a:rPr lang="en-US" sz="4300" dirty="0"/>
              <a:t>Saunders &amp; cornet, (2021) . Financial Markets and Institutions . McGraw Hill .</a:t>
            </a:r>
            <a:endParaRPr lang="fa-IR" sz="2200" dirty="0" smtClean="0"/>
          </a:p>
        </p:txBody>
      </p:sp>
    </p:spTree>
    <p:extLst>
      <p:ext uri="{BB962C8B-B14F-4D97-AF65-F5344CB8AC3E}">
        <p14:creationId xmlns:p14="http://schemas.microsoft.com/office/powerpoint/2010/main" val="1149193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059055"/>
          </a:xfrm>
        </p:spPr>
        <p:txBody>
          <a:bodyPr>
            <a:normAutofit/>
          </a:bodyPr>
          <a:lstStyle/>
          <a:p>
            <a:pPr marL="0" indent="0" algn="just" rtl="1">
              <a:lnSpc>
                <a:spcPct val="150000"/>
              </a:lnSpc>
              <a:buNone/>
            </a:pPr>
            <a:r>
              <a:rPr lang="ar-IQ" sz="2000" dirty="0"/>
              <a:t>کارایی عملياتی شرط دیگر کارایی قيمت گذاري به شمار می آید. طبق نظریه کارایی عملياتی </a:t>
            </a:r>
            <a:r>
              <a:rPr lang="ar-IQ" sz="2000" dirty="0" smtClean="0"/>
              <a:t>معام</a:t>
            </a:r>
            <a:r>
              <a:rPr lang="fa-IR" sz="2000" dirty="0" smtClean="0"/>
              <a:t>لا</a:t>
            </a:r>
            <a:r>
              <a:rPr lang="ar-IQ" sz="2000" dirty="0" smtClean="0"/>
              <a:t>ت </a:t>
            </a:r>
            <a:r>
              <a:rPr lang="ar-IQ" sz="2000" dirty="0"/>
              <a:t>باید با کمترین هزینه </a:t>
            </a:r>
            <a:r>
              <a:rPr lang="ar-IQ" sz="2000" dirty="0" smtClean="0"/>
              <a:t>ممكن</a:t>
            </a:r>
            <a:r>
              <a:rPr lang="fa-IR" sz="2000" dirty="0" smtClean="0"/>
              <a:t> </a:t>
            </a:r>
            <a:r>
              <a:rPr lang="ar-IQ" sz="2000" dirty="0" smtClean="0"/>
              <a:t>انجام </a:t>
            </a:r>
            <a:r>
              <a:rPr lang="ar-IQ" sz="2000" dirty="0"/>
              <a:t>شود . هزینه </a:t>
            </a:r>
            <a:r>
              <a:rPr lang="ar-IQ" sz="2000" dirty="0" smtClean="0"/>
              <a:t>با</a:t>
            </a:r>
            <a:r>
              <a:rPr lang="fa-IR" sz="2000" dirty="0" smtClean="0"/>
              <a:t>لا</a:t>
            </a:r>
            <a:r>
              <a:rPr lang="ar-IQ" sz="2000" dirty="0" smtClean="0"/>
              <a:t>ي معام</a:t>
            </a:r>
            <a:r>
              <a:rPr lang="fa-IR" sz="2000" dirty="0" smtClean="0"/>
              <a:t>لا</a:t>
            </a:r>
            <a:r>
              <a:rPr lang="ar-IQ" sz="2000" dirty="0" smtClean="0"/>
              <a:t>ت </a:t>
            </a:r>
            <a:r>
              <a:rPr lang="ar-IQ" sz="2000" dirty="0"/>
              <a:t>مانع از تعدیل سریع و دقيق قيمت ميشود، بنابراین ، بازار کارا ، بازاري پایدار است که </a:t>
            </a:r>
            <a:r>
              <a:rPr lang="ar-IQ" sz="2000" dirty="0" smtClean="0"/>
              <a:t>د</a:t>
            </a:r>
            <a:r>
              <a:rPr lang="fa-IR" sz="2000" dirty="0" smtClean="0"/>
              <a:t>ر</a:t>
            </a:r>
            <a:r>
              <a:rPr lang="ar-IQ" sz="2000" dirty="0" smtClean="0"/>
              <a:t> تسلط</a:t>
            </a:r>
            <a:r>
              <a:rPr lang="fa-IR" sz="2000" dirty="0" smtClean="0"/>
              <a:t> </a:t>
            </a:r>
            <a:r>
              <a:rPr lang="ar-IQ" sz="2000" dirty="0" smtClean="0"/>
              <a:t>سهامداران </a:t>
            </a:r>
            <a:r>
              <a:rPr lang="ar-IQ" sz="2000" dirty="0"/>
              <a:t>منطقی قرار دارد و احتمال نوسانات شدید در آن کم </a:t>
            </a:r>
            <a:r>
              <a:rPr lang="ar-IQ" sz="2000" dirty="0" smtClean="0"/>
              <a:t>است</a:t>
            </a:r>
            <a:r>
              <a:rPr lang="fa-IR" sz="2000" dirty="0" smtClean="0"/>
              <a:t>.</a:t>
            </a:r>
          </a:p>
          <a:p>
            <a:pPr marL="0" indent="0" algn="just" rtl="1">
              <a:lnSpc>
                <a:spcPct val="150000"/>
              </a:lnSpc>
              <a:buNone/>
            </a:pPr>
            <a:r>
              <a:rPr lang="fa-IR" sz="2000" dirty="0"/>
              <a:t>شكل طبقه بندی كارايی در بازار سهام </a:t>
            </a:r>
            <a:r>
              <a:rPr lang="fa-IR" sz="2000" dirty="0" smtClean="0"/>
              <a:t>:</a:t>
            </a:r>
          </a:p>
          <a:p>
            <a:pPr marL="0" indent="0" algn="just" rtl="1">
              <a:lnSpc>
                <a:spcPct val="150000"/>
              </a:lnSpc>
              <a:buNone/>
            </a:pPr>
            <a:endParaRPr lang="fa-IR" sz="2000" dirty="0"/>
          </a:p>
          <a:p>
            <a:pPr marL="0" indent="0" algn="just" rtl="1">
              <a:lnSpc>
                <a:spcPct val="150000"/>
              </a:lnSpc>
              <a:buNone/>
            </a:pPr>
            <a:endParaRPr lang="fa-IR" sz="2000" dirty="0" smtClean="0"/>
          </a:p>
          <a:p>
            <a:pPr marL="0" indent="0" algn="just" rtl="1">
              <a:lnSpc>
                <a:spcPct val="150000"/>
              </a:lnSpc>
              <a:buNone/>
            </a:pPr>
            <a:endParaRPr lang="fa-IR" sz="2000" dirty="0"/>
          </a:p>
          <a:p>
            <a:pPr marL="0" indent="0" algn="just" rtl="1">
              <a:lnSpc>
                <a:spcPct val="150000"/>
              </a:lnSpc>
              <a:buNone/>
            </a:pPr>
            <a:endParaRPr lang="fa-IR" sz="2000" dirty="0" smtClean="0"/>
          </a:p>
          <a:p>
            <a:pPr marL="0" indent="0" algn="just" rtl="1">
              <a:lnSpc>
                <a:spcPct val="150000"/>
              </a:lnSpc>
              <a:buNone/>
            </a:pPr>
            <a:endParaRPr lang="fa-IR" sz="2000" dirty="0"/>
          </a:p>
          <a:p>
            <a:pPr marL="0" indent="0" algn="just" rtl="1">
              <a:lnSpc>
                <a:spcPct val="150000"/>
              </a:lnSpc>
              <a:buNone/>
            </a:pPr>
            <a:r>
              <a:rPr lang="fa-IR" sz="1600" dirty="0"/>
              <a:t>کتاب مدیریت ریسك ، نویسنده امير سعيد </a:t>
            </a:r>
            <a:r>
              <a:rPr lang="fa-IR" sz="1600" dirty="0" smtClean="0"/>
              <a:t>پوربخشایی</a:t>
            </a:r>
            <a:endParaRPr lang="fa-IR" sz="16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2590799"/>
            <a:ext cx="8466690" cy="2470727"/>
          </a:xfrm>
          <a:prstGeom prst="rect">
            <a:avLst/>
          </a:prstGeom>
        </p:spPr>
      </p:pic>
    </p:spTree>
    <p:extLst>
      <p:ext uri="{BB962C8B-B14F-4D97-AF65-F5344CB8AC3E}">
        <p14:creationId xmlns:p14="http://schemas.microsoft.com/office/powerpoint/2010/main" val="1080491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151418"/>
          </a:xfrm>
        </p:spPr>
        <p:txBody>
          <a:bodyPr>
            <a:normAutofit fontScale="62500" lnSpcReduction="20000"/>
          </a:bodyPr>
          <a:lstStyle/>
          <a:p>
            <a:pPr marL="0" indent="0" algn="just" rtl="1">
              <a:lnSpc>
                <a:spcPct val="150000"/>
              </a:lnSpc>
              <a:buNone/>
            </a:pPr>
            <a:r>
              <a:rPr lang="ar-IQ" sz="3500" dirty="0"/>
              <a:t>امروزه با توجه به انواع نيازهاي مختلف سرمایه گذاران براي مصون سازي آنها در برابر تغييرات و نوسانات اقتصادي، </a:t>
            </a:r>
            <a:r>
              <a:rPr lang="fa-IR" sz="3500" dirty="0" smtClean="0"/>
              <a:t>لا</a:t>
            </a:r>
            <a:r>
              <a:rPr lang="ar-IQ" sz="3500" dirty="0" smtClean="0"/>
              <a:t>زم </a:t>
            </a:r>
            <a:r>
              <a:rPr lang="ar-IQ" sz="3500" dirty="0"/>
              <a:t>است </a:t>
            </a:r>
            <a:r>
              <a:rPr lang="ar-IQ" sz="3500" dirty="0" smtClean="0"/>
              <a:t>که</a:t>
            </a:r>
            <a:r>
              <a:rPr lang="fa-IR" sz="3500" dirty="0" smtClean="0"/>
              <a:t> </a:t>
            </a:r>
            <a:r>
              <a:rPr lang="ar-IQ" sz="3500" dirty="0" smtClean="0"/>
              <a:t>نوآوري </a:t>
            </a:r>
            <a:r>
              <a:rPr lang="ar-IQ" sz="3500" dirty="0"/>
              <a:t>وتنوع هایی با توجه به اصل پذیرفته شده تناسب بين ریسك و بازده در نهاد ها و ابزار هاي مالی بازار سرمایه صورت گيرد </a:t>
            </a:r>
            <a:r>
              <a:rPr lang="ar-IQ" sz="3500" dirty="0" smtClean="0"/>
              <a:t>.</a:t>
            </a:r>
            <a:r>
              <a:rPr lang="fa-IR" sz="3500" dirty="0" smtClean="0"/>
              <a:t> </a:t>
            </a:r>
            <a:r>
              <a:rPr lang="ar-IQ" sz="3500" dirty="0" smtClean="0"/>
              <a:t>به </a:t>
            </a:r>
            <a:r>
              <a:rPr lang="ar-IQ" sz="3500" dirty="0"/>
              <a:t>کارگيري ابزارهاي متنوع مالی در بازار سرمایه، از یك سو به دليل متفاوت بودن درجه خطر پذیري، نقدینگی و سود آوري </a:t>
            </a:r>
            <a:r>
              <a:rPr lang="ar-IQ" sz="3500" dirty="0" smtClean="0"/>
              <a:t>این</a:t>
            </a:r>
            <a:r>
              <a:rPr lang="fa-IR" sz="3500" dirty="0" smtClean="0"/>
              <a:t> </a:t>
            </a:r>
            <a:r>
              <a:rPr lang="ar-IQ" sz="3500" dirty="0" smtClean="0"/>
              <a:t>ابزار </a:t>
            </a:r>
            <a:r>
              <a:rPr lang="ar-IQ" sz="3500" dirty="0"/>
              <a:t>ها و از سوي دیگر به واسطه حضور عرضه کنندگان و متقاضيان وجوه با نياز ها و سليقه هاي مختلف و درجه خطر </a:t>
            </a:r>
            <a:r>
              <a:rPr lang="ar-IQ" sz="3500" dirty="0" smtClean="0"/>
              <a:t>پذیري</a:t>
            </a:r>
            <a:r>
              <a:rPr lang="fa-IR" sz="3500" dirty="0" smtClean="0"/>
              <a:t> </a:t>
            </a:r>
            <a:r>
              <a:rPr lang="ar-IQ" sz="3500" dirty="0" smtClean="0"/>
              <a:t>متفاوت </a:t>
            </a:r>
            <a:r>
              <a:rPr lang="ar-IQ" sz="3500" dirty="0"/>
              <a:t>در این بازار به کارآمد شدن بازار سرمایه می انجامد. تنوع ابزارهاي مالی از نظر ترکيب ریسك و بازده ، و شيوه مشارکت </a:t>
            </a:r>
            <a:r>
              <a:rPr lang="ar-IQ" sz="3500" dirty="0" smtClean="0"/>
              <a:t>در</a:t>
            </a:r>
            <a:r>
              <a:rPr lang="fa-IR" sz="3500" dirty="0" smtClean="0"/>
              <a:t> </a:t>
            </a:r>
            <a:r>
              <a:rPr lang="ar-IQ" sz="3500" dirty="0" smtClean="0"/>
              <a:t>ریسك </a:t>
            </a:r>
            <a:r>
              <a:rPr lang="ar-IQ" sz="3500" dirty="0"/>
              <a:t>امكان مشارکت طيف وسيعی از افراد جامعه را در امر سرمایه گذاري فراهم </a:t>
            </a:r>
            <a:r>
              <a:rPr lang="ar-IQ" sz="3500" dirty="0" smtClean="0"/>
              <a:t>مي</a:t>
            </a:r>
            <a:r>
              <a:rPr lang="fa-IR" sz="3500" dirty="0" smtClean="0"/>
              <a:t> </a:t>
            </a:r>
            <a:r>
              <a:rPr lang="ar-IQ" sz="3500" dirty="0" smtClean="0"/>
              <a:t>سازد </a:t>
            </a:r>
            <a:r>
              <a:rPr lang="ar-IQ" sz="3500" dirty="0"/>
              <a:t>به همين جهت است که مطالعات </a:t>
            </a:r>
            <a:r>
              <a:rPr lang="ar-IQ" sz="3500" dirty="0" smtClean="0"/>
              <a:t>اقتصادي</a:t>
            </a:r>
            <a:r>
              <a:rPr lang="fa-IR" sz="3500" dirty="0" smtClean="0"/>
              <a:t> </a:t>
            </a:r>
            <a:r>
              <a:rPr lang="ar-IQ" sz="3500" dirty="0" smtClean="0"/>
              <a:t>قرن </a:t>
            </a:r>
            <a:r>
              <a:rPr lang="ar-IQ" sz="3500" dirty="0"/>
              <a:t>21 بر </a:t>
            </a:r>
            <a:r>
              <a:rPr lang="ar-IQ" sz="3500" dirty="0" smtClean="0"/>
              <a:t>مبنا </a:t>
            </a:r>
            <a:r>
              <a:rPr lang="ar-IQ" sz="3500" dirty="0"/>
              <a:t>و چهارچوب </a:t>
            </a:r>
            <a:r>
              <a:rPr lang="fa-IR" sz="3500" dirty="0" smtClean="0"/>
              <a:t>(</a:t>
            </a:r>
            <a:r>
              <a:rPr lang="ar-IQ" sz="3500" dirty="0" smtClean="0"/>
              <a:t>مطالعات ریسك</a:t>
            </a:r>
            <a:r>
              <a:rPr lang="fa-IR" sz="3500" dirty="0" smtClean="0"/>
              <a:t>) </a:t>
            </a:r>
            <a:r>
              <a:rPr lang="ar-IQ" sz="3500" dirty="0" smtClean="0"/>
              <a:t>تعریف مي</a:t>
            </a:r>
            <a:r>
              <a:rPr lang="fa-IR" sz="3500" dirty="0" smtClean="0"/>
              <a:t> </a:t>
            </a:r>
            <a:r>
              <a:rPr lang="ar-IQ" sz="3500" dirty="0" smtClean="0"/>
              <a:t>شود </a:t>
            </a:r>
            <a:r>
              <a:rPr lang="ar-IQ" sz="3500" dirty="0"/>
              <a:t>و از </a:t>
            </a:r>
            <a:r>
              <a:rPr lang="fa-IR" sz="3500" dirty="0" smtClean="0"/>
              <a:t>(</a:t>
            </a:r>
            <a:r>
              <a:rPr lang="ar-IQ" sz="3500" dirty="0" smtClean="0"/>
              <a:t>مدیریت ریسك</a:t>
            </a:r>
            <a:r>
              <a:rPr lang="fa-IR" sz="3500" dirty="0" smtClean="0"/>
              <a:t>) </a:t>
            </a:r>
            <a:r>
              <a:rPr lang="ar-IQ" sz="3500" dirty="0" smtClean="0"/>
              <a:t>به </a:t>
            </a:r>
            <a:r>
              <a:rPr lang="ar-IQ" sz="3500" dirty="0"/>
              <a:t>عنوان رشته علمی جدید در حوزه </a:t>
            </a:r>
            <a:r>
              <a:rPr lang="ar-IQ" sz="3500" dirty="0" smtClean="0"/>
              <a:t>ي</a:t>
            </a:r>
            <a:r>
              <a:rPr lang="fa-IR" sz="3500" dirty="0"/>
              <a:t> اقتصاد و در </a:t>
            </a:r>
            <a:r>
              <a:rPr lang="fa-IR" sz="3500" dirty="0" smtClean="0"/>
              <a:t>قلمرو </a:t>
            </a:r>
            <a:r>
              <a:rPr lang="fa-IR" sz="3500" dirty="0"/>
              <a:t>بنگاه ها یاد </a:t>
            </a:r>
            <a:r>
              <a:rPr lang="fa-IR" sz="3500" dirty="0" smtClean="0"/>
              <a:t>مي شود </a:t>
            </a:r>
            <a:r>
              <a:rPr lang="fa-IR" sz="3500" dirty="0"/>
              <a:t>. یكی از گزینه هایی که امكان مقابله با ریسك و مدیریت </a:t>
            </a:r>
            <a:r>
              <a:rPr lang="fa-IR" sz="3500" dirty="0" smtClean="0"/>
              <a:t>آن را </a:t>
            </a:r>
            <a:r>
              <a:rPr lang="fa-IR" sz="3500" dirty="0"/>
              <a:t>فراهم </a:t>
            </a:r>
            <a:r>
              <a:rPr lang="fa-IR" sz="3500" dirty="0" smtClean="0"/>
              <a:t>مي كند </a:t>
            </a:r>
            <a:r>
              <a:rPr lang="fa-IR" sz="3500" dirty="0"/>
              <a:t>، </a:t>
            </a:r>
            <a:r>
              <a:rPr lang="fa-IR" sz="3500" dirty="0" smtClean="0"/>
              <a:t>مشتقات </a:t>
            </a:r>
            <a:r>
              <a:rPr lang="en-US" sz="3500" dirty="0"/>
              <a:t>Derivative </a:t>
            </a:r>
            <a:r>
              <a:rPr lang="en-US" sz="3500" dirty="0" smtClean="0"/>
              <a:t>Securities</a:t>
            </a:r>
            <a:r>
              <a:rPr lang="fa-IR" sz="3500" dirty="0" smtClean="0"/>
              <a:t> است.</a:t>
            </a:r>
          </a:p>
          <a:p>
            <a:pPr marL="0" indent="0" algn="just" rtl="1">
              <a:lnSpc>
                <a:spcPct val="150000"/>
              </a:lnSpc>
              <a:buNone/>
            </a:pPr>
            <a:endParaRPr lang="fa-IR" sz="3500" dirty="0" smtClean="0"/>
          </a:p>
          <a:p>
            <a:pPr marL="0" indent="0" algn="just" rtl="1">
              <a:lnSpc>
                <a:spcPct val="150000"/>
              </a:lnSpc>
              <a:buNone/>
            </a:pPr>
            <a:endParaRPr lang="fa-IR" sz="3500" dirty="0"/>
          </a:p>
          <a:p>
            <a:pPr marL="0" indent="0" algn="just" rtl="1">
              <a:lnSpc>
                <a:spcPct val="150000"/>
              </a:lnSpc>
              <a:buNone/>
            </a:pPr>
            <a:r>
              <a:rPr lang="ar-IQ" sz="2900" dirty="0" smtClean="0"/>
              <a:t> </a:t>
            </a:r>
            <a:r>
              <a:rPr lang="ar-IQ" sz="1900" dirty="0"/>
              <a:t>مقرب علی ، گرامی امیر و موسوی زهراسادات (1400) ، مفهوم مدیریت ریسک و کاربرد آن در بازار سرمایه، کنفرانس بین المللی پژوهش های مدیریت و علوم انسانی در ایران</a:t>
            </a:r>
          </a:p>
        </p:txBody>
      </p:sp>
    </p:spTree>
    <p:extLst>
      <p:ext uri="{BB962C8B-B14F-4D97-AF65-F5344CB8AC3E}">
        <p14:creationId xmlns:p14="http://schemas.microsoft.com/office/powerpoint/2010/main" val="993776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179127"/>
          </a:xfrm>
        </p:spPr>
        <p:txBody>
          <a:bodyPr>
            <a:normAutofit fontScale="77500" lnSpcReduction="20000"/>
          </a:bodyPr>
          <a:lstStyle/>
          <a:p>
            <a:pPr marL="0" indent="0" algn="just" rtl="1">
              <a:lnSpc>
                <a:spcPct val="150000"/>
              </a:lnSpc>
              <a:buNone/>
            </a:pPr>
            <a:r>
              <a:rPr lang="ar-IQ" sz="3600" dirty="0"/>
              <a:t>رشد و توسعه بازار سرمایه به عنوان یكی از بخش هاي مهم اقتصاد هر کشوري نيازمند برخورداري از سيستم کارآمد مدیریت </a:t>
            </a:r>
            <a:r>
              <a:rPr lang="ar-IQ" sz="3600" dirty="0" smtClean="0"/>
              <a:t>ریسك</a:t>
            </a:r>
            <a:r>
              <a:rPr lang="fa-IR" sz="3600" dirty="0" smtClean="0"/>
              <a:t> </a:t>
            </a:r>
            <a:r>
              <a:rPr lang="ar-IQ" sz="3600" dirty="0" smtClean="0"/>
              <a:t>در </a:t>
            </a:r>
            <a:r>
              <a:rPr lang="ar-IQ" sz="3600" dirty="0"/>
              <a:t>آن می باشد. در دنياي کسب و کار ، امروزه براي پيشرفت و توسعه بازار سرمایه ضرورت وجود سيستم یكپارچه مدیریت </a:t>
            </a:r>
            <a:r>
              <a:rPr lang="ar-IQ" sz="3600" dirty="0" smtClean="0"/>
              <a:t>ریسك</a:t>
            </a:r>
            <a:r>
              <a:rPr lang="fa-IR" sz="3600" dirty="0" smtClean="0"/>
              <a:t> </a:t>
            </a:r>
            <a:r>
              <a:rPr lang="ar-IQ" sz="3600" dirty="0" smtClean="0"/>
              <a:t>و </a:t>
            </a:r>
            <a:r>
              <a:rPr lang="ar-IQ" sz="3600" dirty="0"/>
              <a:t>تحليل هاي سرمایه گذاري مبتنی بر ریسك ، بيش از پيش اهميت یافته است ، به گونه اي که یكی از اصلی ترین وجه </a:t>
            </a:r>
            <a:r>
              <a:rPr lang="ar-IQ" sz="3600" dirty="0" smtClean="0"/>
              <a:t>تمایزسرمایه </a:t>
            </a:r>
            <a:r>
              <a:rPr lang="ar-IQ" sz="3600" dirty="0"/>
              <a:t>گذاران ، اعم از حقيقی و حقوقی در دنياي رقابتی ، اتخاذ استراتژي ها و جهت گيري هاي صحيح در سرمایه گذاري و </a:t>
            </a:r>
            <a:r>
              <a:rPr lang="ar-IQ" sz="3600" dirty="0" smtClean="0"/>
              <a:t>فعاليت</a:t>
            </a:r>
            <a:r>
              <a:rPr lang="fa-IR" sz="3600" dirty="0" smtClean="0"/>
              <a:t> </a:t>
            </a:r>
            <a:r>
              <a:rPr lang="ar-IQ" sz="3600" dirty="0" smtClean="0"/>
              <a:t>هاي </a:t>
            </a:r>
            <a:r>
              <a:rPr lang="ar-IQ" sz="3600" dirty="0"/>
              <a:t>اقتصادي است. بدون شك در یك سرمایه گذاري موفق سه عامل نقش کليدي و موثري دارند . این سه عامل روانشناسی و </a:t>
            </a:r>
            <a:r>
              <a:rPr lang="ar-IQ" sz="3600" dirty="0" smtClean="0"/>
              <a:t>خودشناسی </a:t>
            </a:r>
            <a:r>
              <a:rPr lang="ar-IQ" sz="3600" dirty="0"/>
              <a:t>در انجام معامله ، مدیریت ریسك در سرمایه گذاري و تحليل ورود و خروج در </a:t>
            </a:r>
            <a:r>
              <a:rPr lang="ar-IQ" sz="3600" dirty="0" smtClean="0"/>
              <a:t>معام</a:t>
            </a:r>
            <a:r>
              <a:rPr lang="fa-IR" sz="3600" dirty="0" smtClean="0"/>
              <a:t>لا</a:t>
            </a:r>
            <a:r>
              <a:rPr lang="ar-IQ" sz="3600" dirty="0" smtClean="0"/>
              <a:t>ت </a:t>
            </a:r>
            <a:r>
              <a:rPr lang="ar-IQ" sz="3600" dirty="0"/>
              <a:t>می باشد .</a:t>
            </a:r>
            <a:endParaRPr lang="fa-IR" sz="1600" dirty="0" smtClean="0"/>
          </a:p>
          <a:p>
            <a:pPr marL="0" indent="0" algn="just">
              <a:lnSpc>
                <a:spcPct val="150000"/>
              </a:lnSpc>
              <a:buNone/>
            </a:pPr>
            <a:endParaRPr lang="fa-IR" sz="1600" dirty="0" smtClean="0"/>
          </a:p>
          <a:p>
            <a:pPr marL="0" indent="0" algn="just">
              <a:lnSpc>
                <a:spcPct val="150000"/>
              </a:lnSpc>
              <a:buNone/>
            </a:pPr>
            <a:endParaRPr lang="fa-IR" sz="1600" dirty="0" smtClean="0"/>
          </a:p>
          <a:p>
            <a:pPr marL="0" indent="0" algn="just" rtl="1">
              <a:lnSpc>
                <a:spcPct val="150000"/>
              </a:lnSpc>
              <a:buNone/>
            </a:pPr>
            <a:r>
              <a:rPr lang="ar-IQ" sz="1600" dirty="0"/>
              <a:t>مقرب علی </a:t>
            </a:r>
            <a:r>
              <a:rPr lang="fa-IR" sz="1600" dirty="0" smtClean="0"/>
              <a:t>،</a:t>
            </a:r>
            <a:r>
              <a:rPr lang="ar-IQ" sz="1600" dirty="0" smtClean="0"/>
              <a:t> </a:t>
            </a:r>
            <a:r>
              <a:rPr lang="ar-IQ" sz="1600" dirty="0"/>
              <a:t>گرامی </a:t>
            </a:r>
            <a:r>
              <a:rPr lang="ar-IQ" sz="1600" dirty="0" smtClean="0"/>
              <a:t>امیر</a:t>
            </a:r>
            <a:r>
              <a:rPr lang="fa-IR" sz="1600" dirty="0" smtClean="0"/>
              <a:t> و</a:t>
            </a:r>
            <a:r>
              <a:rPr lang="ar-IQ" sz="1600" dirty="0" smtClean="0"/>
              <a:t> </a:t>
            </a:r>
            <a:r>
              <a:rPr lang="ar-IQ" sz="1600" dirty="0"/>
              <a:t>موسوی </a:t>
            </a:r>
            <a:r>
              <a:rPr lang="ar-IQ" sz="1600" dirty="0" smtClean="0"/>
              <a:t>زهراسادات</a:t>
            </a:r>
            <a:r>
              <a:rPr lang="fa-IR" sz="1600" dirty="0" smtClean="0"/>
              <a:t> (1400) </a:t>
            </a:r>
            <a:r>
              <a:rPr lang="fa-IR" sz="1600" dirty="0"/>
              <a:t>، مفهوم مدیریت ریسک و کاربرد آن در بازار سرمایه، کنفرانس بین المللی پژوهش های مدیریت و علوم انسانی در ایران</a:t>
            </a:r>
            <a:endParaRPr lang="en-US" sz="1600" dirty="0"/>
          </a:p>
        </p:txBody>
      </p:sp>
    </p:spTree>
    <p:extLst>
      <p:ext uri="{BB962C8B-B14F-4D97-AF65-F5344CB8AC3E}">
        <p14:creationId xmlns:p14="http://schemas.microsoft.com/office/powerpoint/2010/main" val="2704263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243782"/>
          </a:xfrm>
        </p:spPr>
        <p:txBody>
          <a:bodyPr>
            <a:normAutofit fontScale="55000" lnSpcReduction="20000"/>
          </a:bodyPr>
          <a:lstStyle/>
          <a:p>
            <a:pPr marL="0" indent="0" algn="just" rtl="1">
              <a:lnSpc>
                <a:spcPct val="150000"/>
              </a:lnSpc>
              <a:buNone/>
            </a:pPr>
            <a:r>
              <a:rPr lang="ar-IQ" sz="3500" dirty="0"/>
              <a:t>ریسك </a:t>
            </a:r>
            <a:r>
              <a:rPr lang="ar-IQ" sz="3500" dirty="0" smtClean="0"/>
              <a:t>بخش</a:t>
            </a:r>
            <a:r>
              <a:rPr lang="fa-IR" sz="3500" dirty="0" smtClean="0"/>
              <a:t> </a:t>
            </a:r>
            <a:r>
              <a:rPr lang="ar-IQ" sz="3500" dirty="0" smtClean="0"/>
              <a:t>جدایی </a:t>
            </a:r>
            <a:r>
              <a:rPr lang="ar-IQ" sz="3500" dirty="0"/>
              <a:t>ناپذیر سرمایه گذاري است. عوامل تشكيل دهنده ریسك باعث تغيير </a:t>
            </a:r>
            <a:r>
              <a:rPr lang="ar-IQ" sz="3500" dirty="0" smtClean="0"/>
              <a:t>قيمت </a:t>
            </a:r>
            <a:r>
              <a:rPr lang="ar-IQ" sz="3500" dirty="0"/>
              <a:t>سهم در بازار می شوند. سابقه پيدایش </a:t>
            </a:r>
            <a:r>
              <a:rPr lang="ar-IQ" sz="3500" dirty="0" smtClean="0"/>
              <a:t>رابطه</a:t>
            </a:r>
            <a:r>
              <a:rPr lang="fa-IR" sz="3500" dirty="0" smtClean="0"/>
              <a:t> </a:t>
            </a:r>
            <a:r>
              <a:rPr lang="ar-IQ" sz="3500" dirty="0" smtClean="0"/>
              <a:t>ریسك </a:t>
            </a:r>
            <a:r>
              <a:rPr lang="ar-IQ" sz="3500" dirty="0"/>
              <a:t>و بازده را می توان برابر با خلقت اولين موجود داراي شعور دانست. در کنار هر منفعتی همواره محدودیت یا مخاطره اي </a:t>
            </a:r>
            <a:r>
              <a:rPr lang="ar-IQ" sz="3500" dirty="0" smtClean="0"/>
              <a:t>رخ</a:t>
            </a:r>
            <a:r>
              <a:rPr lang="fa-IR" sz="3500" dirty="0" smtClean="0"/>
              <a:t> </a:t>
            </a:r>
            <a:r>
              <a:rPr lang="ar-IQ" sz="3500" dirty="0" smtClean="0"/>
              <a:t>می </a:t>
            </a:r>
            <a:r>
              <a:rPr lang="ar-IQ" sz="3500" dirty="0"/>
              <a:t>نماید و حداکثر نمودن مطلوبيت ، متناسب با سطحی قابل قبول از ریسك ، دغدغه هميشگی بشر در انجام هر فعاليتی بوده </a:t>
            </a:r>
            <a:r>
              <a:rPr lang="ar-IQ" sz="3500" dirty="0" smtClean="0"/>
              <a:t>است</a:t>
            </a:r>
            <a:r>
              <a:rPr lang="fa-IR" sz="3500" dirty="0" smtClean="0"/>
              <a:t> </a:t>
            </a:r>
            <a:r>
              <a:rPr lang="ar-IQ" sz="3500" dirty="0" smtClean="0"/>
              <a:t>و </a:t>
            </a:r>
            <a:r>
              <a:rPr lang="ar-IQ" sz="3500" dirty="0"/>
              <a:t>اکنون در عصر رقابت شدید سازمان ها ، عواملی همچون رواج تكنولوژي هاي نو و پيشرفته ، توسعه فناوري </a:t>
            </a:r>
            <a:r>
              <a:rPr lang="ar-IQ" sz="3500" dirty="0" smtClean="0"/>
              <a:t>اط</a:t>
            </a:r>
            <a:r>
              <a:rPr lang="fa-IR" sz="3500" dirty="0" smtClean="0"/>
              <a:t>لا</a:t>
            </a:r>
            <a:r>
              <a:rPr lang="ar-IQ" sz="3500" dirty="0" smtClean="0"/>
              <a:t>عات </a:t>
            </a:r>
            <a:r>
              <a:rPr lang="ar-IQ" sz="3500" dirty="0"/>
              <a:t>و </a:t>
            </a:r>
            <a:r>
              <a:rPr lang="ar-IQ" sz="3500" dirty="0" smtClean="0"/>
              <a:t>ارتباطات،</a:t>
            </a:r>
            <a:r>
              <a:rPr lang="fa-IR" sz="3500" dirty="0" smtClean="0"/>
              <a:t> </a:t>
            </a:r>
            <a:r>
              <a:rPr lang="ar-IQ" sz="3500" dirty="0" smtClean="0"/>
              <a:t>شيوه </a:t>
            </a:r>
            <a:r>
              <a:rPr lang="ar-IQ" sz="3500" dirty="0"/>
              <a:t>هاي نوین عرضه </a:t>
            </a:r>
            <a:r>
              <a:rPr lang="ar-IQ" sz="3500" dirty="0" smtClean="0"/>
              <a:t>کا</a:t>
            </a:r>
            <a:r>
              <a:rPr lang="fa-IR" sz="3500" dirty="0" smtClean="0"/>
              <a:t>لا</a:t>
            </a:r>
            <a:r>
              <a:rPr lang="ar-IQ" sz="3500" dirty="0" smtClean="0"/>
              <a:t> </a:t>
            </a:r>
            <a:r>
              <a:rPr lang="ar-IQ" sz="3500" dirty="0"/>
              <a:t>ها و خدمات ، تمایل سازمان ها به داشتن دارایی هاي نامشهود به جاي دارایی هاي مشهود و </a:t>
            </a:r>
            <a:r>
              <a:rPr lang="ar-IQ" sz="3500" dirty="0" smtClean="0"/>
              <a:t>سرعت</a:t>
            </a:r>
            <a:r>
              <a:rPr lang="fa-IR" sz="3500" dirty="0" smtClean="0"/>
              <a:t> </a:t>
            </a:r>
            <a:r>
              <a:rPr lang="ar-IQ" sz="3500" dirty="0" smtClean="0"/>
              <a:t>تغييرات </a:t>
            </a:r>
            <a:r>
              <a:rPr lang="ar-IQ" sz="3500" dirty="0"/>
              <a:t>محيطی موجب شده تا سازمان ها و بنگاه هاي اقتصادي در دوران حيات خود با ریسك هاي متعدد و خطرات زیاد و </a:t>
            </a:r>
            <a:r>
              <a:rPr lang="ar-IQ" sz="3500" dirty="0" smtClean="0"/>
              <a:t>حتی</a:t>
            </a:r>
            <a:r>
              <a:rPr lang="fa-IR" sz="3500" dirty="0" smtClean="0"/>
              <a:t> </a:t>
            </a:r>
            <a:r>
              <a:rPr lang="ar-IQ" sz="3500" dirty="0" smtClean="0"/>
              <a:t>پيش </a:t>
            </a:r>
            <a:r>
              <a:rPr lang="ar-IQ" sz="3500" dirty="0"/>
              <a:t>بينی نشده اي مواجه شوند . به همين جهت و به منظور کاهش ریسك و جبران زیان هاي ناشی از آن، امروزه در ادبيات </a:t>
            </a:r>
            <a:r>
              <a:rPr lang="ar-IQ" sz="3500" dirty="0" smtClean="0"/>
              <a:t>علمی</a:t>
            </a:r>
            <a:r>
              <a:rPr lang="fa-IR" sz="3500" dirty="0" smtClean="0"/>
              <a:t> </a:t>
            </a:r>
            <a:r>
              <a:rPr lang="ar-IQ" sz="3500" dirty="0" smtClean="0"/>
              <a:t>مبحث </a:t>
            </a:r>
            <a:r>
              <a:rPr lang="ar-IQ" sz="3500" dirty="0"/>
              <a:t>مدیریت ریسك جایگاه منحصر به فرد یافته است و حتی در برخی یكسان می دانند. هر تصميم مدیریتی و حتی یك </a:t>
            </a:r>
            <a:r>
              <a:rPr lang="ar-IQ" sz="3500" dirty="0" smtClean="0"/>
              <a:t>نوآوري</a:t>
            </a:r>
            <a:r>
              <a:rPr lang="fa-IR" sz="3500" dirty="0" smtClean="0"/>
              <a:t> </a:t>
            </a:r>
            <a:r>
              <a:rPr lang="ar-IQ" sz="3500" dirty="0" smtClean="0"/>
              <a:t>هم </a:t>
            </a:r>
            <a:r>
              <a:rPr lang="ar-IQ" sz="3500" dirty="0"/>
              <a:t>می تواند همراه خودش ریسك داشته باشد.</a:t>
            </a:r>
          </a:p>
          <a:p>
            <a:pPr marL="0" indent="0" algn="just" rtl="1">
              <a:lnSpc>
                <a:spcPct val="150000"/>
              </a:lnSpc>
              <a:buNone/>
            </a:pPr>
            <a:r>
              <a:rPr lang="ar-IQ" sz="3500" dirty="0"/>
              <a:t>یك فرصت جدید </a:t>
            </a:r>
            <a:r>
              <a:rPr lang="ar-IQ" sz="3500" dirty="0" smtClean="0"/>
              <a:t>مث</a:t>
            </a:r>
            <a:r>
              <a:rPr lang="fa-IR" sz="3500" dirty="0" smtClean="0"/>
              <a:t>لا</a:t>
            </a:r>
            <a:r>
              <a:rPr lang="ar-IQ" sz="3500" dirty="0" smtClean="0"/>
              <a:t> </a:t>
            </a:r>
            <a:r>
              <a:rPr lang="ar-IQ" sz="3500" dirty="0"/>
              <a:t>سرمایه گذاري در یك کشور خارجی یا افزایش سرمایه، فرصتی است که سازمان می تواند از آن استفاده </a:t>
            </a:r>
            <a:r>
              <a:rPr lang="ar-IQ" sz="3500" dirty="0" smtClean="0"/>
              <a:t>کند،</a:t>
            </a:r>
            <a:r>
              <a:rPr lang="fa-IR" sz="3500" dirty="0" smtClean="0"/>
              <a:t> </a:t>
            </a:r>
            <a:r>
              <a:rPr lang="ar-IQ" sz="3500" dirty="0" smtClean="0"/>
              <a:t>ولی </a:t>
            </a:r>
            <a:r>
              <a:rPr lang="ar-IQ" sz="3500" dirty="0"/>
              <a:t>باید به ریسك اجراي آن توجه کند. به این ترتيب </a:t>
            </a:r>
            <a:r>
              <a:rPr lang="ar-IQ" sz="3500" dirty="0" smtClean="0"/>
              <a:t>م</a:t>
            </a:r>
            <a:r>
              <a:rPr lang="fa-IR" sz="3500" dirty="0" smtClean="0"/>
              <a:t>لا</a:t>
            </a:r>
            <a:r>
              <a:rPr lang="ar-IQ" sz="3500" dirty="0" smtClean="0"/>
              <a:t>حظه </a:t>
            </a:r>
            <a:r>
              <a:rPr lang="ar-IQ" sz="3500" dirty="0"/>
              <a:t>می شود که سازمان ها در اجراي وظایف عادي خود نيز با </a:t>
            </a:r>
            <a:r>
              <a:rPr lang="ar-IQ" sz="3500" dirty="0" smtClean="0"/>
              <a:t>ریسك</a:t>
            </a:r>
            <a:r>
              <a:rPr lang="fa-IR" sz="3500" dirty="0" smtClean="0"/>
              <a:t> </a:t>
            </a:r>
            <a:r>
              <a:rPr lang="ar-IQ" sz="3500" dirty="0" smtClean="0"/>
              <a:t>مواجه </a:t>
            </a:r>
            <a:r>
              <a:rPr lang="ar-IQ" sz="3500" dirty="0"/>
              <a:t>هستند</a:t>
            </a:r>
            <a:r>
              <a:rPr lang="ar-IQ" sz="3500" dirty="0" smtClean="0"/>
              <a:t>.</a:t>
            </a:r>
            <a:endParaRPr lang="fa-IR" sz="3500" dirty="0" smtClean="0"/>
          </a:p>
          <a:p>
            <a:pPr marL="0" indent="0" algn="just" rtl="1">
              <a:lnSpc>
                <a:spcPct val="150000"/>
              </a:lnSpc>
              <a:buNone/>
            </a:pPr>
            <a:endParaRPr lang="fa-IR" sz="3500" dirty="0" smtClean="0"/>
          </a:p>
          <a:p>
            <a:pPr marL="0" indent="0" algn="just" rtl="1">
              <a:lnSpc>
                <a:spcPct val="150000"/>
              </a:lnSpc>
              <a:buNone/>
            </a:pPr>
            <a:endParaRPr lang="fa-IR" sz="3500" dirty="0"/>
          </a:p>
          <a:p>
            <a:pPr marL="0" indent="0" algn="just">
              <a:lnSpc>
                <a:spcPct val="150000"/>
              </a:lnSpc>
              <a:buNone/>
            </a:pPr>
            <a:r>
              <a:rPr lang="en-US" sz="2500" dirty="0"/>
              <a:t> Middleton, Peter sir, etc. GARP Generally Accepted Risk Principles. (2019 ) . Coopers and Lybrand</a:t>
            </a:r>
            <a:endParaRPr lang="fa-IR" sz="2500" dirty="0" smtClean="0"/>
          </a:p>
        </p:txBody>
      </p:sp>
    </p:spTree>
    <p:extLst>
      <p:ext uri="{BB962C8B-B14F-4D97-AF65-F5344CB8AC3E}">
        <p14:creationId xmlns:p14="http://schemas.microsoft.com/office/powerpoint/2010/main" val="4236137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059055"/>
          </a:xfrm>
        </p:spPr>
        <p:txBody>
          <a:bodyPr>
            <a:normAutofit fontScale="32500" lnSpcReduction="20000"/>
          </a:bodyPr>
          <a:lstStyle/>
          <a:p>
            <a:pPr marL="0" indent="0" algn="just" rtl="1">
              <a:lnSpc>
                <a:spcPct val="170000"/>
              </a:lnSpc>
              <a:buNone/>
            </a:pPr>
            <a:r>
              <a:rPr lang="ar-IQ" sz="5500" dirty="0"/>
              <a:t>ریسك مفهومی است با چندین معنی و بستگی به زمينه و مقوله عملی که در آن قرار دارد تعریف می شود. فرهنگ </a:t>
            </a:r>
            <a:r>
              <a:rPr lang="ar-IQ" sz="5500" dirty="0" smtClean="0"/>
              <a:t>وبستر </a:t>
            </a:r>
            <a:r>
              <a:rPr lang="ar-IQ" sz="5500" dirty="0"/>
              <a:t>ریسك را</a:t>
            </a:r>
            <a:r>
              <a:rPr lang="fa-IR" sz="5500" dirty="0"/>
              <a:t> </a:t>
            </a:r>
            <a:r>
              <a:rPr lang="ar-IQ" sz="5500" dirty="0"/>
              <a:t>در معرض خطر قرار گرفتن تعریف کرده است. به طور کلی ریسك به مفهوم نوسان غير منتظره منجر به زیان است. ویژگی غير</a:t>
            </a:r>
            <a:r>
              <a:rPr lang="fa-IR" sz="5500" dirty="0"/>
              <a:t> </a:t>
            </a:r>
            <a:r>
              <a:rPr lang="ar-IQ" sz="5500" dirty="0"/>
              <a:t>منتظره به معنی غير قابل پيش بينی بودن است ، زیرا نوسان منفی قابل پيش بينی به معنی هزینه ، نه ریسك تعبير ميشود. فرهنگ</a:t>
            </a:r>
            <a:r>
              <a:rPr lang="fa-IR" sz="5500" dirty="0"/>
              <a:t> </a:t>
            </a:r>
            <a:r>
              <a:rPr lang="ar-IQ" sz="5500" dirty="0"/>
              <a:t>لغت هيلدرت نيز ریسك را زیان بالقوه سرمایه گذاري که قابل محاسبه است ميداند.</a:t>
            </a:r>
            <a:r>
              <a:rPr lang="fa-IR" sz="5500" dirty="0"/>
              <a:t> </a:t>
            </a:r>
            <a:r>
              <a:rPr lang="ar-IQ" sz="5500" dirty="0"/>
              <a:t>ریسك در زبان چينيان با دو ع</a:t>
            </a:r>
            <a:r>
              <a:rPr lang="fa-IR" sz="5500" dirty="0"/>
              <a:t>لا</a:t>
            </a:r>
            <a:r>
              <a:rPr lang="ar-IQ" sz="5500" dirty="0"/>
              <a:t>مت تعریف می شود ع</a:t>
            </a:r>
            <a:r>
              <a:rPr lang="fa-IR" sz="5500" dirty="0"/>
              <a:t>لا</a:t>
            </a:r>
            <a:r>
              <a:rPr lang="ar-IQ" sz="5500" dirty="0"/>
              <a:t>مت اول به معنی خطر و ع</a:t>
            </a:r>
            <a:r>
              <a:rPr lang="fa-IR" sz="5500" dirty="0"/>
              <a:t>لا</a:t>
            </a:r>
            <a:r>
              <a:rPr lang="ar-IQ" sz="5500" dirty="0"/>
              <a:t>مت دوم به معنی فرصت می باشد. به عبارت</a:t>
            </a:r>
            <a:r>
              <a:rPr lang="fa-IR" sz="5500" dirty="0"/>
              <a:t> </a:t>
            </a:r>
            <a:r>
              <a:rPr lang="ar-IQ" sz="5500" dirty="0"/>
              <a:t>دیگر ریسك ، ما را با شرایطی مرکب از خطر و فرصت همراه می سازد. و شاید این تعریف را بتوان از جمله کامل ترین تعاریف ریسك</a:t>
            </a:r>
            <a:r>
              <a:rPr lang="fa-IR" sz="5500" dirty="0"/>
              <a:t> </a:t>
            </a:r>
            <a:r>
              <a:rPr lang="ar-IQ" sz="5500" dirty="0"/>
              <a:t>به حساب آورد ، چرا که نه تنها دنياي سرمایه گذاري بلكه جهان طبيعت نيز تهدید ها و فرصت ها را در کنار یكدیگر قرار داده است</a:t>
            </a:r>
            <a:r>
              <a:rPr lang="fa-IR" sz="5500" dirty="0"/>
              <a:t> </a:t>
            </a:r>
            <a:r>
              <a:rPr lang="ar-IQ" sz="5500" dirty="0"/>
              <a:t>و موجودات به مقتضاي سطح شعور و آگاهی هاي خود از این فرصت ها در کنار شناخت تهدیدات استفاده می کنند.</a:t>
            </a:r>
          </a:p>
          <a:p>
            <a:pPr marL="0" indent="0" algn="just" rtl="1">
              <a:lnSpc>
                <a:spcPct val="170000"/>
              </a:lnSpc>
              <a:buNone/>
            </a:pPr>
            <a:r>
              <a:rPr lang="ar-IQ" sz="5500" dirty="0"/>
              <a:t>کورنت ریسك را هرگونه نوسانات منفی در هر گونه عائدي می داند ، تعریف مذکور این مطلب را روشن می کند که تغييرات </a:t>
            </a:r>
            <a:r>
              <a:rPr lang="ar-IQ" sz="5500" dirty="0" smtClean="0"/>
              <a:t>احتمالی</a:t>
            </a:r>
            <a:r>
              <a:rPr lang="fa-IR" sz="5500" dirty="0" smtClean="0"/>
              <a:t> </a:t>
            </a:r>
            <a:r>
              <a:rPr lang="ar-IQ" sz="5500" dirty="0" smtClean="0"/>
              <a:t>آینده </a:t>
            </a:r>
            <a:r>
              <a:rPr lang="ar-IQ" sz="5500" dirty="0"/>
              <a:t>براي یك شاخص چه مثبت و چه منفی ما را با ریسك مواجه می سازد . بنابراین امكان دارد تغييرات ما را منتفع و یا متضرر</a:t>
            </a:r>
            <a:r>
              <a:rPr lang="fa-IR" sz="5500" dirty="0"/>
              <a:t> </a:t>
            </a:r>
            <a:r>
              <a:rPr lang="ar-IQ" sz="5500" dirty="0"/>
              <a:t>سازد. کورنت ریسك را این چنين معرفی می کند: هر پدیده اي که بتواند نتيجه حاصل از آنچه سرمایه گذار انتظار دارد را منحرف</a:t>
            </a:r>
            <a:r>
              <a:rPr lang="fa-IR" sz="5500" dirty="0"/>
              <a:t> </a:t>
            </a:r>
            <a:r>
              <a:rPr lang="ar-IQ" sz="5500" dirty="0"/>
              <a:t>ریسك ناميده می شود</a:t>
            </a:r>
            <a:r>
              <a:rPr lang="fa-IR" sz="5500" dirty="0" smtClean="0"/>
              <a:t>.</a:t>
            </a:r>
          </a:p>
          <a:p>
            <a:pPr marL="0" indent="0" algn="just" rtl="1">
              <a:lnSpc>
                <a:spcPct val="170000"/>
              </a:lnSpc>
              <a:buNone/>
            </a:pPr>
            <a:endParaRPr lang="fa-IR" sz="5500" dirty="0"/>
          </a:p>
          <a:p>
            <a:pPr marL="0" indent="0" algn="just">
              <a:lnSpc>
                <a:spcPct val="150000"/>
              </a:lnSpc>
              <a:buNone/>
            </a:pPr>
            <a:r>
              <a:rPr lang="en-US" sz="4900" dirty="0" smtClean="0"/>
              <a:t>Saunders </a:t>
            </a:r>
            <a:r>
              <a:rPr lang="en-US" sz="4900" dirty="0"/>
              <a:t>&amp; cornet, (2021) . Financial Markets and Institutions . McGraw Hill .</a:t>
            </a:r>
            <a:endParaRPr lang="fa-IR" sz="4900" dirty="0" smtClean="0"/>
          </a:p>
        </p:txBody>
      </p:sp>
    </p:spTree>
    <p:extLst>
      <p:ext uri="{BB962C8B-B14F-4D97-AF65-F5344CB8AC3E}">
        <p14:creationId xmlns:p14="http://schemas.microsoft.com/office/powerpoint/2010/main" val="66422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059055"/>
          </a:xfrm>
        </p:spPr>
        <p:txBody>
          <a:bodyPr>
            <a:normAutofit fontScale="85000" lnSpcReduction="20000"/>
          </a:bodyPr>
          <a:lstStyle/>
          <a:p>
            <a:pPr marL="0" indent="0" algn="just" rtl="1">
              <a:lnSpc>
                <a:spcPct val="150000"/>
              </a:lnSpc>
              <a:buNone/>
            </a:pPr>
            <a:r>
              <a:rPr lang="ar-IQ" sz="3500" dirty="0"/>
              <a:t>اولين بار هري مارکوئيتز بر اساس تعاریف کمی شاخص عددي براي ریسك و انحراف معيار چند دوره اي متغير تعریف کرد</a:t>
            </a:r>
            <a:r>
              <a:rPr lang="ar-IQ" sz="3500" dirty="0" smtClean="0"/>
              <a:t>. دیدگاه</a:t>
            </a:r>
            <a:r>
              <a:rPr lang="fa-IR" sz="3500" dirty="0" smtClean="0"/>
              <a:t> </a:t>
            </a:r>
            <a:r>
              <a:rPr lang="ar-IQ" sz="3500" dirty="0" smtClean="0"/>
              <a:t>دیگري </a:t>
            </a:r>
            <a:r>
              <a:rPr lang="ar-IQ" sz="3500" dirty="0"/>
              <a:t>درخصوص تعریف ریسك وجود دارد که تنها به جنبه منفی نوسانات توجه دارد ، هيوب ریسك را احتمال کاهش درآمد و </a:t>
            </a:r>
            <a:r>
              <a:rPr lang="ar-IQ" sz="3500" dirty="0" smtClean="0"/>
              <a:t>یا</a:t>
            </a:r>
            <a:r>
              <a:rPr lang="fa-IR" sz="3500" dirty="0" smtClean="0"/>
              <a:t> </a:t>
            </a:r>
            <a:r>
              <a:rPr lang="ar-IQ" sz="3500" dirty="0" smtClean="0"/>
              <a:t>از </a:t>
            </a:r>
            <a:r>
              <a:rPr lang="ar-IQ" sz="3500" dirty="0"/>
              <a:t>دست دادن سرمایه تعریف کرده است.</a:t>
            </a:r>
          </a:p>
          <a:p>
            <a:pPr marL="0" indent="0" algn="just" rtl="1">
              <a:lnSpc>
                <a:spcPct val="150000"/>
              </a:lnSpc>
              <a:buNone/>
            </a:pPr>
            <a:r>
              <a:rPr lang="ar-IQ" sz="3500" dirty="0"/>
              <a:t>در اکثر تعاریفی که از ریسك شده است به صورت روشن به دو جنبه آن یعنی زیان و عدم اطمينان ، اشاره شده است ولی </a:t>
            </a:r>
            <a:r>
              <a:rPr lang="ar-IQ" sz="3500" dirty="0" smtClean="0"/>
              <a:t>سومين</a:t>
            </a:r>
            <a:r>
              <a:rPr lang="fa-IR" sz="3500" dirty="0" smtClean="0"/>
              <a:t> </a:t>
            </a:r>
            <a:r>
              <a:rPr lang="ar-IQ" sz="3500" dirty="0" smtClean="0"/>
              <a:t>جنبه </a:t>
            </a:r>
            <a:r>
              <a:rPr lang="ar-IQ" sz="3500" dirty="0"/>
              <a:t>آن، یعنی انتخاب به صورت ضمنی ، مورد اشاره قرار می گيرد که منظور از انتخاب چگونگی توجه نمودن به آن است این </a:t>
            </a:r>
            <a:r>
              <a:rPr lang="ar-IQ" sz="3500" dirty="0" smtClean="0"/>
              <a:t>سه</a:t>
            </a:r>
            <a:r>
              <a:rPr lang="fa-IR" sz="3500" dirty="0" smtClean="0"/>
              <a:t> </a:t>
            </a:r>
            <a:r>
              <a:rPr lang="ar-IQ" sz="3500" dirty="0" smtClean="0"/>
              <a:t>شرط </a:t>
            </a:r>
            <a:r>
              <a:rPr lang="ar-IQ" sz="3500" dirty="0"/>
              <a:t>را می توان به عنوان پایه هاي اساسی ریسك و مبنایی براي بررسی عميق تر آن مورد بررسی قرارداد. </a:t>
            </a:r>
            <a:endParaRPr lang="fa-IR" sz="3500" dirty="0"/>
          </a:p>
          <a:p>
            <a:pPr marL="0" indent="0" algn="just">
              <a:lnSpc>
                <a:spcPct val="150000"/>
              </a:lnSpc>
              <a:buNone/>
            </a:pPr>
            <a:r>
              <a:rPr lang="en-US" sz="1500" dirty="0"/>
              <a:t>Raei, Reza &amp; </a:t>
            </a:r>
            <a:r>
              <a:rPr lang="en-US" sz="1500" dirty="0" err="1"/>
              <a:t>Saeedi</a:t>
            </a:r>
            <a:r>
              <a:rPr lang="en-US" sz="1500" dirty="0"/>
              <a:t>, Ali . (2016) . Essentials of Financial E </a:t>
            </a:r>
            <a:r>
              <a:rPr lang="en-US" sz="1500" dirty="0" err="1"/>
              <a:t>ngineering</a:t>
            </a:r>
            <a:r>
              <a:rPr lang="en-US" sz="1500" dirty="0"/>
              <a:t> and Risk Management, SAMT and Tehran</a:t>
            </a:r>
            <a:r>
              <a:rPr lang="fa-IR" sz="1500" dirty="0"/>
              <a:t> </a:t>
            </a:r>
            <a:r>
              <a:rPr lang="en-US" sz="1500" dirty="0"/>
              <a:t>University Publications (in Persian) </a:t>
            </a:r>
            <a:endParaRPr lang="ar-IQ" sz="1500" dirty="0"/>
          </a:p>
        </p:txBody>
      </p:sp>
    </p:spTree>
    <p:extLst>
      <p:ext uri="{BB962C8B-B14F-4D97-AF65-F5344CB8AC3E}">
        <p14:creationId xmlns:p14="http://schemas.microsoft.com/office/powerpoint/2010/main" val="2304052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243782"/>
          </a:xfrm>
        </p:spPr>
        <p:txBody>
          <a:bodyPr>
            <a:normAutofit fontScale="92500" lnSpcReduction="10000"/>
          </a:bodyPr>
          <a:lstStyle/>
          <a:p>
            <a:pPr marL="0" indent="0" algn="just" rtl="1">
              <a:lnSpc>
                <a:spcPct val="150000"/>
              </a:lnSpc>
              <a:buNone/>
            </a:pPr>
            <a:r>
              <a:rPr lang="ar-IQ" sz="3600" dirty="0"/>
              <a:t>مدیریت ریسك یك پدیده نو ظهور و جدید در ایران است از طرفی با توجه به بحران هاي مكرر و کمبود روز افزون منابع ، </a:t>
            </a:r>
            <a:r>
              <a:rPr lang="ar-IQ" sz="3600" dirty="0" smtClean="0"/>
              <a:t>مدیریت</a:t>
            </a:r>
            <a:r>
              <a:rPr lang="fa-IR" sz="3600" dirty="0" smtClean="0"/>
              <a:t> </a:t>
            </a:r>
            <a:r>
              <a:rPr lang="ar-IQ" sz="3600" dirty="0" smtClean="0"/>
              <a:t>نوین </a:t>
            </a:r>
            <a:r>
              <a:rPr lang="ar-IQ" sz="3600" dirty="0"/>
              <a:t>ناگریز از استفاده از تمامی ابزارها و تكنيك هاي مدیریتی ریسك در جهت دستيابی به اهدافی همچون داشتن یك </a:t>
            </a:r>
            <a:r>
              <a:rPr lang="ar-IQ" sz="3600" dirty="0" smtClean="0"/>
              <a:t>بازارسرمایه</a:t>
            </a:r>
            <a:r>
              <a:rPr lang="fa-IR" sz="3600" dirty="0" smtClean="0"/>
              <a:t> </a:t>
            </a:r>
            <a:r>
              <a:rPr lang="ar-IQ" sz="3600" dirty="0" smtClean="0"/>
              <a:t>قوي </a:t>
            </a:r>
            <a:r>
              <a:rPr lang="ar-IQ" sz="3600" dirty="0"/>
              <a:t>و کارا ميباشد . با این وجود بسياري از معامله گران بازار با وجود تسلط بر مباحث تكنيكی و بنيادي با داشتن استراتژي </a:t>
            </a:r>
            <a:r>
              <a:rPr lang="ar-IQ" sz="3600" dirty="0" smtClean="0"/>
              <a:t>کارآمد</a:t>
            </a:r>
            <a:r>
              <a:rPr lang="fa-IR" sz="3600" dirty="0" smtClean="0"/>
              <a:t> </a:t>
            </a:r>
            <a:r>
              <a:rPr lang="ar-IQ" sz="3600" dirty="0" smtClean="0"/>
              <a:t>، </a:t>
            </a:r>
            <a:r>
              <a:rPr lang="ar-IQ" sz="3600" dirty="0"/>
              <a:t>همچنان قادر به کسب سود و حتی حفظ سرمایه در بلند مدت نمی </a:t>
            </a:r>
            <a:r>
              <a:rPr lang="ar-IQ" sz="3600" dirty="0" smtClean="0"/>
              <a:t>باشند</a:t>
            </a:r>
            <a:r>
              <a:rPr lang="fa-IR" sz="3600" dirty="0" smtClean="0"/>
              <a:t>.</a:t>
            </a:r>
          </a:p>
          <a:p>
            <a:pPr marL="0" indent="0" algn="just" rtl="1">
              <a:lnSpc>
                <a:spcPct val="150000"/>
              </a:lnSpc>
              <a:buNone/>
            </a:pPr>
            <a:endParaRPr lang="fa-IR" sz="3600" dirty="0" smtClean="0"/>
          </a:p>
          <a:p>
            <a:pPr marL="0" indent="0" algn="just" rtl="1">
              <a:lnSpc>
                <a:spcPct val="150000"/>
              </a:lnSpc>
              <a:buNone/>
            </a:pPr>
            <a:r>
              <a:rPr lang="ar-IQ" sz="1300" dirty="0"/>
              <a:t>مقرب علی ، گرامی امیر و موسوی زهراسادات (1400) ، مفهوم مدیریت ریسک و کاربرد آن در بازار سرمایه، کنفرانس بین المللی پژوهش های مدیریت و علوم انسانی در ایران</a:t>
            </a:r>
          </a:p>
        </p:txBody>
      </p:sp>
    </p:spTree>
    <p:extLst>
      <p:ext uri="{BB962C8B-B14F-4D97-AF65-F5344CB8AC3E}">
        <p14:creationId xmlns:p14="http://schemas.microsoft.com/office/powerpoint/2010/main" val="439845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5948218"/>
          </a:xfrm>
        </p:spPr>
        <p:txBody>
          <a:bodyPr>
            <a:normAutofit fontScale="62500" lnSpcReduction="20000"/>
          </a:bodyPr>
          <a:lstStyle/>
          <a:p>
            <a:pPr marL="0" indent="0" algn="just" rtl="1">
              <a:lnSpc>
                <a:spcPct val="150000"/>
              </a:lnSpc>
              <a:buNone/>
            </a:pPr>
            <a:r>
              <a:rPr lang="ar-IQ" sz="3600" dirty="0"/>
              <a:t>تقریبا تمامی مدیران به دنبال ابزارها و تكنيك هایی هستند تا خطرات و پيامد هاي ناشی از تصميمات را به حداقل ممكن </a:t>
            </a:r>
            <a:r>
              <a:rPr lang="ar-IQ" sz="3600" dirty="0" smtClean="0"/>
              <a:t>کاهش</a:t>
            </a:r>
            <a:r>
              <a:rPr lang="fa-IR" sz="3600" dirty="0" smtClean="0"/>
              <a:t> </a:t>
            </a:r>
            <a:r>
              <a:rPr lang="ar-IQ" sz="3600" dirty="0" smtClean="0"/>
              <a:t>دهند </a:t>
            </a:r>
            <a:r>
              <a:rPr lang="ar-IQ" sz="3600" dirty="0"/>
              <a:t>؛ مدیریت ریسك ابزار جدیدي است که در زمان کوتاه توانسته است جایگاه مناسبی براي خود پيدا کند از آنجایی که </a:t>
            </a:r>
            <a:r>
              <a:rPr lang="ar-IQ" sz="3600" dirty="0" smtClean="0"/>
              <a:t>ماهيت</a:t>
            </a:r>
            <a:r>
              <a:rPr lang="fa-IR" sz="3600" dirty="0" smtClean="0"/>
              <a:t> </a:t>
            </a:r>
            <a:r>
              <a:rPr lang="ar-IQ" sz="3600" dirty="0" smtClean="0"/>
              <a:t>فعاليت </a:t>
            </a:r>
            <a:r>
              <a:rPr lang="ar-IQ" sz="3600" dirty="0"/>
              <a:t>هاي تجاري سرمایه گذاري به گونه اي است که کسب بازده مستلزم تحمل ریسك است توجه به این نكته مهم هم </a:t>
            </a:r>
            <a:r>
              <a:rPr lang="ar-IQ" sz="3600" dirty="0" smtClean="0"/>
              <a:t>ضروري</a:t>
            </a:r>
            <a:r>
              <a:rPr lang="fa-IR" sz="3600" dirty="0" smtClean="0"/>
              <a:t> </a:t>
            </a:r>
            <a:r>
              <a:rPr lang="ar-IQ" sz="3600" dirty="0" smtClean="0"/>
              <a:t>است </a:t>
            </a:r>
            <a:r>
              <a:rPr lang="ar-IQ" sz="3600" dirty="0"/>
              <a:t>که در فرایند تصميم گيري براي اجراي پروژه یا سرمایه گذاري ، در بسياري از مواقع محافظه کاري و ریسك گریزي </a:t>
            </a:r>
            <a:r>
              <a:rPr lang="fa-IR" sz="3600" dirty="0" smtClean="0"/>
              <a:t>باعث</a:t>
            </a:r>
            <a:r>
              <a:rPr lang="ar-IQ" sz="3600" dirty="0" smtClean="0"/>
              <a:t> از</a:t>
            </a:r>
            <a:r>
              <a:rPr lang="fa-IR" sz="3600" dirty="0" smtClean="0"/>
              <a:t> </a:t>
            </a:r>
            <a:r>
              <a:rPr lang="ar-IQ" sz="3600" dirty="0" smtClean="0"/>
              <a:t>بين </a:t>
            </a:r>
            <a:r>
              <a:rPr lang="ar-IQ" sz="3600" dirty="0"/>
              <a:t>رفتن فرصت ها </a:t>
            </a:r>
            <a:r>
              <a:rPr lang="ar-IQ" sz="3600" dirty="0" smtClean="0"/>
              <a:t>مي</a:t>
            </a:r>
            <a:r>
              <a:rPr lang="fa-IR" sz="3600" dirty="0" smtClean="0"/>
              <a:t> </a:t>
            </a:r>
            <a:r>
              <a:rPr lang="ar-IQ" sz="3600" dirty="0" smtClean="0"/>
              <a:t>گردد.</a:t>
            </a:r>
            <a:r>
              <a:rPr lang="fa-IR" sz="3600" dirty="0" smtClean="0"/>
              <a:t> تصمیمات</a:t>
            </a:r>
            <a:r>
              <a:rPr lang="ar-IQ" sz="3600" dirty="0" smtClean="0"/>
              <a:t> </a:t>
            </a:r>
            <a:r>
              <a:rPr lang="ar-IQ" sz="3600" dirty="0"/>
              <a:t>غير منطقی مدیران دولتی سبب انتخاب گزینه هاي پر هزینه و کم ارزش گردیده است. دليل </a:t>
            </a:r>
            <a:r>
              <a:rPr lang="ar-IQ" sz="3600" dirty="0" smtClean="0"/>
              <a:t>این</a:t>
            </a:r>
            <a:r>
              <a:rPr lang="fa-IR" sz="3600" dirty="0" smtClean="0"/>
              <a:t> </a:t>
            </a:r>
            <a:r>
              <a:rPr lang="ar-IQ" sz="3600" dirty="0" smtClean="0"/>
              <a:t>محافظه </a:t>
            </a:r>
            <a:r>
              <a:rPr lang="ar-IQ" sz="3600" dirty="0"/>
              <a:t>کاري و ریسك گریزي معقول را باید در ریسك هایی که مدیران از انتخاب گزینه اي مختلف متصورند جستجو نمود. </a:t>
            </a:r>
            <a:r>
              <a:rPr lang="ar-IQ" sz="3600" dirty="0" smtClean="0"/>
              <a:t>این</a:t>
            </a:r>
            <a:r>
              <a:rPr lang="fa-IR" sz="3600" dirty="0" smtClean="0"/>
              <a:t> </a:t>
            </a:r>
            <a:r>
              <a:rPr lang="ar-IQ" sz="3600" dirty="0" smtClean="0"/>
              <a:t>ریسك </a:t>
            </a:r>
            <a:r>
              <a:rPr lang="ar-IQ" sz="3600" dirty="0"/>
              <a:t>هاي تصوري، به همراه عدم آگاهی و دانش نسبت به طرح هاي پيشنهادي و ریسك هاي عناصر مختلف سبب انتخاب </a:t>
            </a:r>
            <a:r>
              <a:rPr lang="ar-IQ" sz="3600" dirty="0" smtClean="0"/>
              <a:t>گزینه</a:t>
            </a:r>
            <a:r>
              <a:rPr lang="fa-IR" sz="3600" dirty="0" smtClean="0"/>
              <a:t> </a:t>
            </a:r>
            <a:r>
              <a:rPr lang="ar-IQ" sz="3600" dirty="0" smtClean="0"/>
              <a:t>هاي </a:t>
            </a:r>
            <a:r>
              <a:rPr lang="ar-IQ" sz="3600" dirty="0"/>
              <a:t>نا مطلوب و نهایت از بين رفتن فرصت ها ميگردد بنابراین عوامل کليدي در اجراي مدیریت ریسك پویا و موثر ، درك </a:t>
            </a:r>
            <a:r>
              <a:rPr lang="ar-IQ" sz="3600" dirty="0" smtClean="0"/>
              <a:t>صحيح</a:t>
            </a:r>
            <a:r>
              <a:rPr lang="fa-IR" sz="3600" dirty="0" smtClean="0"/>
              <a:t> </a:t>
            </a:r>
            <a:r>
              <a:rPr lang="ar-IQ" sz="3600" dirty="0" smtClean="0"/>
              <a:t>فرهنگ </a:t>
            </a:r>
            <a:r>
              <a:rPr lang="ar-IQ" sz="3600" dirty="0"/>
              <a:t>مدیریت ریسك درسازمان است که بایستی با حمایت راهبردي حاکم بر سازمان و فرایند گسترش سياست هاي آن </a:t>
            </a:r>
            <a:r>
              <a:rPr lang="ar-IQ" sz="3600" dirty="0" smtClean="0"/>
              <a:t>همراه</a:t>
            </a:r>
            <a:r>
              <a:rPr lang="fa-IR" sz="3600" dirty="0" smtClean="0"/>
              <a:t> </a:t>
            </a:r>
            <a:r>
              <a:rPr lang="ar-IQ" sz="3600" dirty="0" smtClean="0"/>
              <a:t>گردد </a:t>
            </a:r>
            <a:r>
              <a:rPr lang="ar-IQ" sz="3600" dirty="0"/>
              <a:t>تا فرایند بهينه سازي به افزایش منافع سازمان منجر </a:t>
            </a:r>
            <a:r>
              <a:rPr lang="ar-IQ" sz="3600" dirty="0" smtClean="0"/>
              <a:t>گردد</a:t>
            </a:r>
            <a:r>
              <a:rPr lang="fa-IR" sz="3600" dirty="0" smtClean="0"/>
              <a:t>.</a:t>
            </a:r>
          </a:p>
          <a:p>
            <a:pPr marL="0" indent="0" algn="just">
              <a:lnSpc>
                <a:spcPct val="150000"/>
              </a:lnSpc>
              <a:buNone/>
            </a:pPr>
            <a:r>
              <a:rPr lang="en-US" sz="1900" dirty="0"/>
              <a:t> Raei, Reza &amp; </a:t>
            </a:r>
            <a:r>
              <a:rPr lang="en-US" sz="1900" dirty="0" err="1"/>
              <a:t>Saeedi</a:t>
            </a:r>
            <a:r>
              <a:rPr lang="en-US" sz="1900" dirty="0"/>
              <a:t>, Ali . (2016) . Essentials of Financial E </a:t>
            </a:r>
            <a:r>
              <a:rPr lang="en-US" sz="1900" dirty="0" err="1"/>
              <a:t>ngineering</a:t>
            </a:r>
            <a:r>
              <a:rPr lang="en-US" sz="1900" dirty="0"/>
              <a:t> and Risk </a:t>
            </a:r>
            <a:r>
              <a:rPr lang="en-US" sz="1900" dirty="0" smtClean="0"/>
              <a:t>Management</a:t>
            </a:r>
            <a:r>
              <a:rPr lang="en-US" sz="1900" dirty="0"/>
              <a:t>, SAMT and </a:t>
            </a:r>
            <a:r>
              <a:rPr lang="en-US" sz="1900" dirty="0" smtClean="0"/>
              <a:t>Tehran</a:t>
            </a:r>
            <a:r>
              <a:rPr lang="fa-IR" sz="1900" dirty="0" smtClean="0"/>
              <a:t> </a:t>
            </a:r>
            <a:r>
              <a:rPr lang="en-US" sz="1900" dirty="0" smtClean="0"/>
              <a:t>University </a:t>
            </a:r>
            <a:r>
              <a:rPr lang="en-US" sz="1900" dirty="0"/>
              <a:t>Publications (in Persian) </a:t>
            </a:r>
            <a:endParaRPr lang="ar-IQ" sz="1900" dirty="0"/>
          </a:p>
        </p:txBody>
      </p:sp>
    </p:spTree>
    <p:extLst>
      <p:ext uri="{BB962C8B-B14F-4D97-AF65-F5344CB8AC3E}">
        <p14:creationId xmlns:p14="http://schemas.microsoft.com/office/powerpoint/2010/main" val="833790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243782"/>
          </a:xfrm>
        </p:spPr>
        <p:txBody>
          <a:bodyPr>
            <a:normAutofit fontScale="85000" lnSpcReduction="20000"/>
          </a:bodyPr>
          <a:lstStyle/>
          <a:p>
            <a:pPr marL="0" indent="0" algn="just" rtl="1">
              <a:lnSpc>
                <a:spcPct val="150000"/>
              </a:lnSpc>
              <a:buNone/>
            </a:pPr>
            <a:r>
              <a:rPr lang="ar-IQ" sz="3600" dirty="0" smtClean="0"/>
              <a:t>مدیریت ریسک عبارت است از فرایندی</a:t>
            </a:r>
            <a:r>
              <a:rPr lang="fa-IR" sz="3600" dirty="0" smtClean="0"/>
              <a:t> </a:t>
            </a:r>
            <a:r>
              <a:rPr lang="ar-IQ" sz="3600" dirty="0" smtClean="0"/>
              <a:t>که در آن انواع ریسک</a:t>
            </a:r>
            <a:r>
              <a:rPr lang="fa-IR" sz="3600" dirty="0" smtClean="0"/>
              <a:t> </a:t>
            </a:r>
            <a:r>
              <a:rPr lang="ar-IQ" sz="3600" dirty="0" smtClean="0"/>
              <a:t>ها و</a:t>
            </a:r>
            <a:r>
              <a:rPr lang="fa-IR" sz="3600" dirty="0" smtClean="0"/>
              <a:t> </a:t>
            </a:r>
            <a:r>
              <a:rPr lang="ar-IQ" sz="3600" dirty="0" smtClean="0"/>
              <a:t>تهدیدات شناسایی و اندازه</a:t>
            </a:r>
            <a:r>
              <a:rPr lang="fa-IR" sz="3600" dirty="0" smtClean="0"/>
              <a:t> </a:t>
            </a:r>
            <a:r>
              <a:rPr lang="ar-IQ" sz="3600" dirty="0" smtClean="0"/>
              <a:t>گیری و</a:t>
            </a:r>
            <a:r>
              <a:rPr lang="fa-IR" sz="3600" dirty="0" smtClean="0"/>
              <a:t> </a:t>
            </a:r>
            <a:r>
              <a:rPr lang="ar-IQ" sz="3600" dirty="0" smtClean="0"/>
              <a:t>کنترل می شوند</a:t>
            </a:r>
            <a:r>
              <a:rPr lang="fa-IR" sz="3600" baseline="-30000" dirty="0" smtClean="0"/>
              <a:t>1</a:t>
            </a:r>
            <a:r>
              <a:rPr lang="fa-IR" sz="3600" dirty="0" smtClean="0"/>
              <a:t>.</a:t>
            </a:r>
          </a:p>
          <a:p>
            <a:pPr marL="0" indent="0" algn="just" rtl="1">
              <a:lnSpc>
                <a:spcPct val="150000"/>
              </a:lnSpc>
              <a:buNone/>
            </a:pPr>
            <a:r>
              <a:rPr lang="fa-IR" sz="3600" dirty="0" smtClean="0"/>
              <a:t>دسته بندی به تشخیص روابط مهم احتمالی و ساختار ریسکها کمک می کند. می توان این شاخصها را شامل ریسک های فن آوری، بازار، سازمانی و تجاری سازی در نظر گرفت</a:t>
            </a:r>
            <a:r>
              <a:rPr lang="fa-IR" sz="3600" baseline="-30000" dirty="0" smtClean="0"/>
              <a:t>2</a:t>
            </a:r>
            <a:r>
              <a:rPr lang="fa-IR" sz="3600" dirty="0" smtClean="0"/>
              <a:t>.</a:t>
            </a:r>
            <a:endParaRPr lang="fa-IR" sz="3600" dirty="0"/>
          </a:p>
          <a:p>
            <a:pPr marL="0" indent="0" algn="just" rtl="1">
              <a:lnSpc>
                <a:spcPct val="150000"/>
              </a:lnSpc>
              <a:buNone/>
            </a:pPr>
            <a:endParaRPr lang="fa-IR" sz="3600" dirty="0" smtClean="0"/>
          </a:p>
          <a:p>
            <a:pPr marL="0" indent="0" algn="just" rtl="1">
              <a:lnSpc>
                <a:spcPct val="150000"/>
              </a:lnSpc>
              <a:buNone/>
            </a:pPr>
            <a:endParaRPr lang="fa-IR" sz="3600" dirty="0"/>
          </a:p>
          <a:p>
            <a:pPr marL="0" indent="0" algn="just" rtl="1">
              <a:lnSpc>
                <a:spcPct val="150000"/>
              </a:lnSpc>
              <a:buNone/>
            </a:pPr>
            <a:r>
              <a:rPr lang="fa-IR" sz="1800" dirty="0" smtClean="0"/>
              <a:t>1- ندری، کامران و محرابی، لیلا (1397). بررسی أنواع ریسک و مدیریت ریسک در نظام بانکداری اسلامی، راهبرد،181-160 ،54</a:t>
            </a:r>
          </a:p>
          <a:p>
            <a:pPr marL="0" indent="0" algn="just" rtl="1">
              <a:lnSpc>
                <a:spcPct val="150000"/>
              </a:lnSpc>
              <a:buNone/>
            </a:pPr>
            <a:r>
              <a:rPr lang="fa-IR" sz="1800" dirty="0" smtClean="0"/>
              <a:t>2- براتي، سعيد؛ لرستاني، عليرضا (1395). بررسي عوامل مديريت ريسک در بانک ها، مجموعه مقالات كنفرانس بين المللي پژوهش هاي نوين در مديريت، اقتصاد و حسابداري</a:t>
            </a:r>
          </a:p>
        </p:txBody>
      </p:sp>
    </p:spTree>
    <p:extLst>
      <p:ext uri="{BB962C8B-B14F-4D97-AF65-F5344CB8AC3E}">
        <p14:creationId xmlns:p14="http://schemas.microsoft.com/office/powerpoint/2010/main" val="3898768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243782"/>
          </a:xfrm>
        </p:spPr>
        <p:txBody>
          <a:bodyPr>
            <a:normAutofit fontScale="85000" lnSpcReduction="20000"/>
          </a:bodyPr>
          <a:lstStyle/>
          <a:p>
            <a:pPr marL="0" indent="0" algn="just" rtl="1">
              <a:lnSpc>
                <a:spcPct val="150000"/>
              </a:lnSpc>
              <a:buNone/>
            </a:pPr>
            <a:r>
              <a:rPr lang="ar-IQ" sz="3500" dirty="0" smtClean="0"/>
              <a:t>د</a:t>
            </a:r>
            <a:r>
              <a:rPr lang="fa-IR" sz="3500" dirty="0" smtClean="0"/>
              <a:t>لایل </a:t>
            </a:r>
            <a:r>
              <a:rPr lang="ar-IQ" sz="3500" dirty="0" smtClean="0"/>
              <a:t>ریسک بازار می</a:t>
            </a:r>
            <a:r>
              <a:rPr lang="fa-IR" sz="3500" dirty="0" smtClean="0"/>
              <a:t> </a:t>
            </a:r>
            <a:r>
              <a:rPr lang="ar-IQ" sz="3500" dirty="0" smtClean="0"/>
              <a:t>تواند متعدد باشد</a:t>
            </a:r>
            <a:r>
              <a:rPr lang="fa-IR" sz="3500" dirty="0" smtClean="0"/>
              <a:t>:</a:t>
            </a:r>
          </a:p>
          <a:p>
            <a:pPr algn="just" rtl="1">
              <a:lnSpc>
                <a:spcPct val="150000"/>
              </a:lnSpc>
              <a:buFontTx/>
              <a:buChar char="-"/>
            </a:pPr>
            <a:r>
              <a:rPr lang="ar-IQ" sz="3500" dirty="0" smtClean="0"/>
              <a:t>ابتدا ریسک درک</a:t>
            </a:r>
            <a:r>
              <a:rPr lang="fa-IR" sz="3500" dirty="0" smtClean="0"/>
              <a:t> </a:t>
            </a:r>
            <a:r>
              <a:rPr lang="ar-IQ" sz="3500" dirty="0" smtClean="0"/>
              <a:t>شده توسط</a:t>
            </a:r>
            <a:r>
              <a:rPr lang="fa-IR" sz="3500" dirty="0" smtClean="0"/>
              <a:t> </a:t>
            </a:r>
            <a:r>
              <a:rPr lang="ar-IQ" sz="3500" dirty="0" smtClean="0"/>
              <a:t>مشتری است که در آن مشتریان احساس عدم</a:t>
            </a:r>
            <a:r>
              <a:rPr lang="fa-IR" sz="3500" dirty="0" smtClean="0"/>
              <a:t> </a:t>
            </a:r>
            <a:r>
              <a:rPr lang="ar-IQ" sz="3500" dirty="0" smtClean="0"/>
              <a:t>اطمینان یا ترس</a:t>
            </a:r>
            <a:r>
              <a:rPr lang="fa-IR" sz="3500" dirty="0" smtClean="0"/>
              <a:t> </a:t>
            </a:r>
            <a:r>
              <a:rPr lang="ar-IQ" sz="3500" dirty="0" smtClean="0"/>
              <a:t>می</a:t>
            </a:r>
            <a:r>
              <a:rPr lang="fa-IR" sz="3500" dirty="0" smtClean="0"/>
              <a:t> </a:t>
            </a:r>
            <a:r>
              <a:rPr lang="ar-IQ" sz="3500" dirty="0" smtClean="0"/>
              <a:t>کنند و شک دارند که آیا محصول جدید می</a:t>
            </a:r>
            <a:r>
              <a:rPr lang="fa-IR" sz="3500" dirty="0" smtClean="0"/>
              <a:t> </a:t>
            </a:r>
            <a:r>
              <a:rPr lang="ar-IQ" sz="3500" dirty="0" smtClean="0"/>
              <a:t>تواند نیازها و</a:t>
            </a:r>
            <a:r>
              <a:rPr lang="fa-IR" sz="3500" dirty="0" smtClean="0"/>
              <a:t> </a:t>
            </a:r>
            <a:r>
              <a:rPr lang="ar-IQ" sz="3500" dirty="0" smtClean="0"/>
              <a:t>انتظارات آنها را برآورده کند یا خیر.</a:t>
            </a:r>
            <a:endParaRPr lang="fa-IR" sz="3500" dirty="0" smtClean="0"/>
          </a:p>
          <a:p>
            <a:pPr algn="just" rtl="1">
              <a:lnSpc>
                <a:spcPct val="150000"/>
              </a:lnSpc>
              <a:buFontTx/>
              <a:buChar char="-"/>
            </a:pPr>
            <a:r>
              <a:rPr lang="ar-IQ" sz="3500" dirty="0" smtClean="0"/>
              <a:t>دوم تغییر نیازهای مشتریان</a:t>
            </a:r>
            <a:r>
              <a:rPr lang="fa-IR" sz="3500" dirty="0" smtClean="0"/>
              <a:t> </a:t>
            </a:r>
            <a:r>
              <a:rPr lang="ar-IQ" sz="3500" dirty="0" smtClean="0"/>
              <a:t>است</a:t>
            </a:r>
            <a:r>
              <a:rPr lang="fa-IR" sz="3500" dirty="0" smtClean="0"/>
              <a:t>:</a:t>
            </a:r>
            <a:r>
              <a:rPr lang="ar-IQ" sz="3500" dirty="0" smtClean="0"/>
              <a:t> نیازهای مشتریان ممکن است با توجه به آخرین روند و</a:t>
            </a:r>
            <a:r>
              <a:rPr lang="fa-IR" sz="3500" dirty="0" smtClean="0"/>
              <a:t> </a:t>
            </a:r>
            <a:r>
              <a:rPr lang="ar-IQ" sz="3500" dirty="0" smtClean="0"/>
              <a:t>عدم درک آنها از یک محصول جدید در بازار تغییر کند</a:t>
            </a:r>
            <a:r>
              <a:rPr lang="fa-IR" sz="3500" dirty="0" smtClean="0"/>
              <a:t>.</a:t>
            </a:r>
          </a:p>
          <a:p>
            <a:pPr algn="just" rtl="1">
              <a:lnSpc>
                <a:spcPct val="150000"/>
              </a:lnSpc>
              <a:buFontTx/>
              <a:buChar char="-"/>
            </a:pPr>
            <a:r>
              <a:rPr lang="ar-IQ" sz="3500" dirty="0" smtClean="0"/>
              <a:t> سوم</a:t>
            </a:r>
            <a:r>
              <a:rPr lang="fa-IR" sz="3500" dirty="0" smtClean="0"/>
              <a:t> </a:t>
            </a:r>
            <a:r>
              <a:rPr lang="ar-IQ" sz="3500" dirty="0" smtClean="0"/>
              <a:t>پیش</a:t>
            </a:r>
            <a:r>
              <a:rPr lang="fa-IR" sz="3500" dirty="0" smtClean="0"/>
              <a:t> </a:t>
            </a:r>
            <a:r>
              <a:rPr lang="ar-IQ" sz="3500" dirty="0" smtClean="0"/>
              <a:t>بینی است</a:t>
            </a:r>
            <a:r>
              <a:rPr lang="fa-IR" sz="3500" dirty="0" smtClean="0"/>
              <a:t>:</a:t>
            </a:r>
            <a:r>
              <a:rPr lang="ar-IQ" sz="3500" dirty="0" smtClean="0"/>
              <a:t> پیش</a:t>
            </a:r>
            <a:r>
              <a:rPr lang="fa-IR" sz="3500" dirty="0" smtClean="0"/>
              <a:t> </a:t>
            </a:r>
            <a:r>
              <a:rPr lang="ar-IQ" sz="3500" dirty="0" smtClean="0"/>
              <a:t>بینی حجم فروش بالقوه محصو</a:t>
            </a:r>
            <a:r>
              <a:rPr lang="fa-IR" sz="3500" dirty="0" smtClean="0"/>
              <a:t>لا</a:t>
            </a:r>
            <a:r>
              <a:rPr lang="ar-IQ" sz="3500" dirty="0" smtClean="0"/>
              <a:t>ت جدید</a:t>
            </a:r>
            <a:r>
              <a:rPr lang="fa-IR" sz="3500" dirty="0" smtClean="0"/>
              <a:t>.</a:t>
            </a:r>
          </a:p>
          <a:p>
            <a:pPr marL="0" indent="0" algn="just" rtl="1">
              <a:lnSpc>
                <a:spcPct val="150000"/>
              </a:lnSpc>
              <a:buNone/>
            </a:pPr>
            <a:endParaRPr lang="fa-IR" sz="3500" dirty="0" smtClean="0"/>
          </a:p>
          <a:p>
            <a:pPr marL="0" indent="0" algn="just">
              <a:lnSpc>
                <a:spcPct val="150000"/>
              </a:lnSpc>
              <a:buNone/>
            </a:pPr>
            <a:r>
              <a:rPr lang="en-US" sz="1700" dirty="0" err="1" smtClean="0"/>
              <a:t>Ricondo</a:t>
            </a:r>
            <a:r>
              <a:rPr lang="en-US" sz="1700" dirty="0" smtClean="0"/>
              <a:t>, I., </a:t>
            </a:r>
            <a:r>
              <a:rPr lang="en-US" sz="1700" dirty="0" err="1" smtClean="0"/>
              <a:t>Arrieta</a:t>
            </a:r>
            <a:r>
              <a:rPr lang="en-US" sz="1700" dirty="0" smtClean="0"/>
              <a:t>, J. A., &amp; </a:t>
            </a:r>
            <a:r>
              <a:rPr lang="en-US" sz="1700" dirty="0" err="1" smtClean="0"/>
              <a:t>Aranguren</a:t>
            </a:r>
            <a:r>
              <a:rPr lang="en-US" sz="1700" dirty="0" smtClean="0"/>
              <a:t>, N. (2006). NPD Risk Management: Proposed Implementation to Increase</a:t>
            </a:r>
            <a:r>
              <a:rPr lang="fa-IR" sz="1700" dirty="0" smtClean="0"/>
              <a:t> </a:t>
            </a:r>
            <a:r>
              <a:rPr lang="en-US" sz="1700" dirty="0" smtClean="0"/>
              <a:t>New Product Success. Technology Management Conference, IEEE International. 2006.</a:t>
            </a:r>
            <a:endParaRPr lang="fa-IR" sz="1700" dirty="0" smtClean="0"/>
          </a:p>
        </p:txBody>
      </p:sp>
    </p:spTree>
    <p:extLst>
      <p:ext uri="{BB962C8B-B14F-4D97-AF65-F5344CB8AC3E}">
        <p14:creationId xmlns:p14="http://schemas.microsoft.com/office/powerpoint/2010/main" val="3175744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151418"/>
          </a:xfrm>
        </p:spPr>
        <p:txBody>
          <a:bodyPr>
            <a:normAutofit/>
          </a:bodyPr>
          <a:lstStyle/>
          <a:p>
            <a:pPr marL="0" indent="0" algn="just" rtl="1">
              <a:lnSpc>
                <a:spcPct val="150000"/>
              </a:lnSpc>
              <a:buNone/>
            </a:pPr>
            <a:r>
              <a:rPr lang="ar-IQ" sz="3500" dirty="0"/>
              <a:t>ریسك بازار </a:t>
            </a:r>
            <a:r>
              <a:rPr lang="ar-IQ" sz="3500" dirty="0" smtClean="0"/>
              <a:t>سرمایه</a:t>
            </a:r>
            <a:r>
              <a:rPr lang="fa-IR" sz="3500" dirty="0" smtClean="0"/>
              <a:t> (</a:t>
            </a:r>
            <a:r>
              <a:rPr lang="en-US" sz="3500" dirty="0" smtClean="0"/>
              <a:t>Refinancing Risk</a:t>
            </a:r>
            <a:r>
              <a:rPr lang="fa-IR" sz="3500" dirty="0" smtClean="0"/>
              <a:t>)</a:t>
            </a:r>
            <a:r>
              <a:rPr lang="en-US" sz="3500" dirty="0" smtClean="0"/>
              <a:t> </a:t>
            </a:r>
            <a:r>
              <a:rPr lang="ar-IQ" sz="3500" dirty="0" smtClean="0"/>
              <a:t>ریسك </a:t>
            </a:r>
            <a:r>
              <a:rPr lang="ar-IQ" sz="3500" dirty="0"/>
              <a:t>ناشی از عدم اطمينان نسبت به دریافتی هاي مربوط به پرتفوليوي تجاري </a:t>
            </a:r>
            <a:r>
              <a:rPr lang="ar-IQ" sz="3500" dirty="0" smtClean="0"/>
              <a:t>موسسه</a:t>
            </a:r>
            <a:r>
              <a:rPr lang="fa-IR" sz="3500" dirty="0" smtClean="0"/>
              <a:t> </a:t>
            </a:r>
            <a:r>
              <a:rPr lang="ar-IQ" sz="3500" dirty="0" smtClean="0"/>
              <a:t>مالی </a:t>
            </a:r>
            <a:r>
              <a:rPr lang="ar-IQ" sz="3500" dirty="0"/>
              <a:t>است که در نتيجه نوسانات در شرایط بازار مانند تغيير قيمت دارایی ها، ازجمله دارایی هاي مالی ، نرخ هاي بهره، نوسانات </a:t>
            </a:r>
            <a:r>
              <a:rPr lang="ar-IQ" sz="3500" dirty="0" smtClean="0"/>
              <a:t>بازار</a:t>
            </a:r>
            <a:r>
              <a:rPr lang="fa-IR" sz="3500" dirty="0" smtClean="0"/>
              <a:t> </a:t>
            </a:r>
            <a:r>
              <a:rPr lang="ar-IQ" sz="3500" dirty="0" smtClean="0"/>
              <a:t>و </a:t>
            </a:r>
            <a:r>
              <a:rPr lang="ar-IQ" sz="3500" dirty="0"/>
              <a:t>نقدینگی بازار بوجود می آید. </a:t>
            </a:r>
            <a:endParaRPr lang="fa-IR" sz="3500" dirty="0" smtClean="0"/>
          </a:p>
          <a:p>
            <a:pPr marL="0" indent="0" algn="just" rtl="1">
              <a:lnSpc>
                <a:spcPct val="150000"/>
              </a:lnSpc>
              <a:buNone/>
            </a:pPr>
            <a:endParaRPr lang="fa-IR" sz="3500" dirty="0"/>
          </a:p>
          <a:p>
            <a:pPr marL="0" indent="0" algn="just" rtl="1">
              <a:lnSpc>
                <a:spcPct val="150000"/>
              </a:lnSpc>
              <a:buNone/>
            </a:pPr>
            <a:r>
              <a:rPr lang="ar-IQ" sz="2900" dirty="0" smtClean="0"/>
              <a:t> </a:t>
            </a:r>
            <a:r>
              <a:rPr lang="ar-IQ" sz="1200" dirty="0"/>
              <a:t>مقرب علی ، گرامی امیر و موسوی زهراسادات (1400) ، مفهوم مدیریت ریسک و کاربرد آن در بازار سرمایه، کنفرانس بین المللی پژوهش های مدیریت و علوم انسانی در ایران</a:t>
            </a:r>
            <a:endParaRPr lang="ar-IQ" sz="1900" dirty="0"/>
          </a:p>
        </p:txBody>
      </p:sp>
    </p:spTree>
    <p:extLst>
      <p:ext uri="{BB962C8B-B14F-4D97-AF65-F5344CB8AC3E}">
        <p14:creationId xmlns:p14="http://schemas.microsoft.com/office/powerpoint/2010/main" val="1764245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6400"/>
            <a:ext cx="10515600" cy="6151418"/>
          </a:xfrm>
        </p:spPr>
        <p:txBody>
          <a:bodyPr>
            <a:normAutofit fontScale="92500" lnSpcReduction="10000"/>
          </a:bodyPr>
          <a:lstStyle/>
          <a:p>
            <a:pPr marL="0" indent="0" algn="just" rtl="1">
              <a:lnSpc>
                <a:spcPct val="150000"/>
              </a:lnSpc>
              <a:buNone/>
            </a:pPr>
            <a:r>
              <a:rPr lang="ar-IQ" sz="3500" dirty="0"/>
              <a:t>براي درك بهتر ریسك بازار نكات زیر قابل توجه است:</a:t>
            </a:r>
          </a:p>
          <a:p>
            <a:pPr marL="0" indent="0" algn="just" rtl="1">
              <a:lnSpc>
                <a:spcPct val="150000"/>
              </a:lnSpc>
              <a:buNone/>
            </a:pPr>
            <a:r>
              <a:rPr lang="fa-IR" sz="3500" dirty="0" smtClean="0"/>
              <a:t>1- </a:t>
            </a:r>
            <a:r>
              <a:rPr lang="ar-IQ" sz="3500" dirty="0" smtClean="0"/>
              <a:t>ریسك </a:t>
            </a:r>
            <a:r>
              <a:rPr lang="ar-IQ" sz="3500" dirty="0"/>
              <a:t>بازار در ارتباط با </a:t>
            </a:r>
            <a:r>
              <a:rPr lang="ar-IQ" sz="3500" dirty="0" smtClean="0"/>
              <a:t>اق</a:t>
            </a:r>
            <a:r>
              <a:rPr lang="fa-IR" sz="3500" dirty="0" smtClean="0"/>
              <a:t>لا</a:t>
            </a:r>
            <a:r>
              <a:rPr lang="ar-IQ" sz="3500" dirty="0" smtClean="0"/>
              <a:t>م </a:t>
            </a:r>
            <a:r>
              <a:rPr lang="ar-IQ" sz="3500" dirty="0"/>
              <a:t>مربوط به </a:t>
            </a:r>
            <a:r>
              <a:rPr lang="ar-IQ" sz="3500" dirty="0" smtClean="0"/>
              <a:t>ترازنامه </a:t>
            </a:r>
            <a:r>
              <a:rPr lang="ar-IQ" sz="3500" dirty="0"/>
              <a:t>می باشد که شامل اوراق قرضه، </a:t>
            </a:r>
            <a:r>
              <a:rPr lang="ar-IQ" sz="3500" dirty="0" smtClean="0"/>
              <a:t>کا</a:t>
            </a:r>
            <a:r>
              <a:rPr lang="fa-IR" sz="3500" dirty="0" smtClean="0"/>
              <a:t>لا</a:t>
            </a:r>
            <a:r>
              <a:rPr lang="ar-IQ" sz="3500" dirty="0" smtClean="0"/>
              <a:t>، </a:t>
            </a:r>
            <a:r>
              <a:rPr lang="ar-IQ" sz="3500" dirty="0"/>
              <a:t>نرخ ارز و سهام می باشد.</a:t>
            </a:r>
          </a:p>
          <a:p>
            <a:pPr marL="0" indent="0" algn="just" rtl="1">
              <a:lnSpc>
                <a:spcPct val="150000"/>
              </a:lnSpc>
              <a:buNone/>
            </a:pPr>
            <a:r>
              <a:rPr lang="fa-IR" sz="3500" dirty="0" smtClean="0"/>
              <a:t>2- </a:t>
            </a:r>
            <a:r>
              <a:rPr lang="ar-IQ" sz="3500" dirty="0" smtClean="0"/>
              <a:t>ریسك </a:t>
            </a:r>
            <a:r>
              <a:rPr lang="ar-IQ" sz="3500" dirty="0"/>
              <a:t>بازار عمدتاً براي موسسات مالی که </a:t>
            </a:r>
            <a:r>
              <a:rPr lang="ar-IQ" sz="3500" dirty="0" smtClean="0"/>
              <a:t>معام</a:t>
            </a:r>
            <a:r>
              <a:rPr lang="fa-IR" sz="3500" dirty="0" smtClean="0"/>
              <a:t>لا</a:t>
            </a:r>
            <a:r>
              <a:rPr lang="ar-IQ" sz="3500" dirty="0" smtClean="0"/>
              <a:t>ت </a:t>
            </a:r>
            <a:r>
              <a:rPr lang="ar-IQ" sz="3500" dirty="0"/>
              <a:t>تجاري زیادي دارند نقش مهمی دارد .</a:t>
            </a:r>
          </a:p>
          <a:p>
            <a:pPr marL="0" indent="0" algn="just" rtl="1">
              <a:lnSpc>
                <a:spcPct val="150000"/>
              </a:lnSpc>
              <a:buNone/>
            </a:pPr>
            <a:r>
              <a:rPr lang="fa-IR" sz="3500" dirty="0" smtClean="0"/>
              <a:t>3-</a:t>
            </a:r>
            <a:r>
              <a:rPr lang="ar-IQ" sz="3500" dirty="0" smtClean="0"/>
              <a:t> </a:t>
            </a:r>
            <a:r>
              <a:rPr lang="ar-IQ" sz="3500" dirty="0"/>
              <a:t>ریسك بازار مربوط به </a:t>
            </a:r>
            <a:r>
              <a:rPr lang="ar-IQ" sz="3500" dirty="0" smtClean="0"/>
              <a:t>معام</a:t>
            </a:r>
            <a:r>
              <a:rPr lang="fa-IR" sz="3500" dirty="0" smtClean="0"/>
              <a:t>لا</a:t>
            </a:r>
            <a:r>
              <a:rPr lang="ar-IQ" sz="3500" dirty="0" smtClean="0"/>
              <a:t>تی </a:t>
            </a:r>
            <a:r>
              <a:rPr lang="ar-IQ" sz="3500" dirty="0"/>
              <a:t>است که براي دوره کوتاه مدت براي کسب سود حاصل از نوسان قيمت آن نگهداري می شود</a:t>
            </a:r>
            <a:endParaRPr lang="fa-IR" sz="3500" dirty="0"/>
          </a:p>
          <a:p>
            <a:pPr marL="0" indent="0" algn="just" rtl="1">
              <a:lnSpc>
                <a:spcPct val="150000"/>
              </a:lnSpc>
              <a:buNone/>
            </a:pPr>
            <a:r>
              <a:rPr lang="ar-IQ" sz="2900" dirty="0" smtClean="0"/>
              <a:t> </a:t>
            </a:r>
            <a:r>
              <a:rPr lang="ar-IQ" sz="1200" dirty="0"/>
              <a:t>مقرب علی ، گرامی امیر و موسوی زهراسادات (1400) ، مفهوم مدیریت ریسک و کاربرد آن در بازار سرمایه، کنفرانس بین المللی پژوهش های مدیریت و علوم انسانی در ایران</a:t>
            </a:r>
            <a:endParaRPr lang="ar-IQ" sz="1900" dirty="0"/>
          </a:p>
        </p:txBody>
      </p:sp>
    </p:spTree>
    <p:extLst>
      <p:ext uri="{BB962C8B-B14F-4D97-AF65-F5344CB8AC3E}">
        <p14:creationId xmlns:p14="http://schemas.microsoft.com/office/powerpoint/2010/main" val="3722195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36" y="350981"/>
            <a:ext cx="10515600" cy="6188364"/>
          </a:xfrm>
        </p:spPr>
        <p:txBody>
          <a:bodyPr>
            <a:normAutofit fontScale="62500" lnSpcReduction="20000"/>
          </a:bodyPr>
          <a:lstStyle/>
          <a:p>
            <a:pPr marL="0" indent="0" algn="just" rtl="1">
              <a:lnSpc>
                <a:spcPct val="150000"/>
              </a:lnSpc>
              <a:buNone/>
            </a:pPr>
            <a:r>
              <a:rPr lang="ar-IQ" sz="3500" dirty="0"/>
              <a:t>ریسك بازار دوره هاي کوتاه مدت از یك روز تا بيشتر را در بر می گيرد.</a:t>
            </a:r>
          </a:p>
          <a:p>
            <a:pPr marL="0" indent="0" algn="just" rtl="1">
              <a:lnSpc>
                <a:spcPct val="150000"/>
              </a:lnSpc>
              <a:buNone/>
            </a:pPr>
            <a:r>
              <a:rPr lang="ar-IQ" sz="3500" dirty="0"/>
              <a:t>بانك ها </a:t>
            </a:r>
            <a:r>
              <a:rPr lang="ar-IQ" sz="3500" dirty="0" smtClean="0"/>
              <a:t>ع</a:t>
            </a:r>
            <a:r>
              <a:rPr lang="fa-IR" sz="3500" dirty="0" smtClean="0"/>
              <a:t>لا</a:t>
            </a:r>
            <a:r>
              <a:rPr lang="ar-IQ" sz="3500" dirty="0" smtClean="0"/>
              <a:t>وه </a:t>
            </a:r>
            <a:r>
              <a:rPr lang="ar-IQ" sz="3500" dirty="0"/>
              <a:t>بر ریسك هاي بازار محصول با ریسك هاي بازارهاي سرمایه اي که در آنها کار می کنند نيز مواجه هستند. </a:t>
            </a:r>
            <a:r>
              <a:rPr lang="ar-IQ" sz="3500" dirty="0" smtClean="0"/>
              <a:t>ریسك</a:t>
            </a:r>
            <a:r>
              <a:rPr lang="fa-IR" sz="3500" dirty="0" smtClean="0"/>
              <a:t> </a:t>
            </a:r>
            <a:r>
              <a:rPr lang="ar-IQ" sz="3500" dirty="0" smtClean="0"/>
              <a:t>هاي </a:t>
            </a:r>
            <a:r>
              <a:rPr lang="ar-IQ" sz="3500" dirty="0"/>
              <a:t>عمده بازار سرمایه را می توان به شرح زیر عنوان کرد:</a:t>
            </a:r>
          </a:p>
          <a:p>
            <a:pPr marL="0" indent="0" algn="just" rtl="1">
              <a:lnSpc>
                <a:spcPct val="150000"/>
              </a:lnSpc>
              <a:buNone/>
            </a:pPr>
            <a:r>
              <a:rPr lang="fa-IR" sz="3500" dirty="0" smtClean="0"/>
              <a:t>1-</a:t>
            </a:r>
            <a:r>
              <a:rPr lang="ar-IQ" sz="3500" dirty="0" smtClean="0"/>
              <a:t> </a:t>
            </a:r>
            <a:r>
              <a:rPr lang="ar-IQ" sz="3500" dirty="0"/>
              <a:t>ریسك نرخ بهره</a:t>
            </a:r>
          </a:p>
          <a:p>
            <a:pPr marL="0" indent="0" algn="just" rtl="1">
              <a:lnSpc>
                <a:spcPct val="150000"/>
              </a:lnSpc>
              <a:buNone/>
            </a:pPr>
            <a:r>
              <a:rPr lang="fa-IR" sz="3500" dirty="0" smtClean="0"/>
              <a:t>2-</a:t>
            </a:r>
            <a:r>
              <a:rPr lang="ar-IQ" sz="3500" dirty="0" smtClean="0"/>
              <a:t> </a:t>
            </a:r>
            <a:r>
              <a:rPr lang="ar-IQ" sz="3500" dirty="0"/>
              <a:t>ریسك مبنا</a:t>
            </a:r>
          </a:p>
          <a:p>
            <a:pPr marL="0" indent="0" algn="just" rtl="1">
              <a:lnSpc>
                <a:spcPct val="150000"/>
              </a:lnSpc>
              <a:buNone/>
            </a:pPr>
            <a:r>
              <a:rPr lang="fa-IR" sz="3500" dirty="0" smtClean="0"/>
              <a:t>3-</a:t>
            </a:r>
            <a:r>
              <a:rPr lang="ar-IQ" sz="3500" dirty="0" smtClean="0"/>
              <a:t> </a:t>
            </a:r>
            <a:r>
              <a:rPr lang="ar-IQ" sz="3500" dirty="0"/>
              <a:t>ریسك نقدینگی</a:t>
            </a:r>
          </a:p>
          <a:p>
            <a:pPr marL="0" indent="0" algn="just" rtl="1">
              <a:lnSpc>
                <a:spcPct val="150000"/>
              </a:lnSpc>
              <a:buNone/>
            </a:pPr>
            <a:r>
              <a:rPr lang="fa-IR" sz="3500" dirty="0" smtClean="0"/>
              <a:t>4-</a:t>
            </a:r>
            <a:r>
              <a:rPr lang="ar-IQ" sz="3500" dirty="0" smtClean="0"/>
              <a:t> </a:t>
            </a:r>
            <a:r>
              <a:rPr lang="ar-IQ" sz="3500" dirty="0"/>
              <a:t>ریسك ارزي</a:t>
            </a:r>
          </a:p>
          <a:p>
            <a:pPr marL="0" indent="0" algn="just" rtl="1">
              <a:lnSpc>
                <a:spcPct val="150000"/>
              </a:lnSpc>
              <a:buNone/>
            </a:pPr>
            <a:r>
              <a:rPr lang="fa-IR" sz="3500" dirty="0" smtClean="0"/>
              <a:t>5- </a:t>
            </a:r>
            <a:r>
              <a:rPr lang="ar-IQ" sz="3500" dirty="0" smtClean="0"/>
              <a:t>ریسك </a:t>
            </a:r>
            <a:r>
              <a:rPr lang="ar-IQ" sz="3500" dirty="0"/>
              <a:t>سيستم پرداخت </a:t>
            </a:r>
            <a:r>
              <a:rPr lang="ar-IQ" sz="3500" dirty="0" smtClean="0"/>
              <a:t>ها</a:t>
            </a:r>
            <a:endParaRPr lang="fa-IR" sz="3500" dirty="0" smtClean="0"/>
          </a:p>
          <a:p>
            <a:pPr marL="0" indent="0" algn="just" rtl="1">
              <a:lnSpc>
                <a:spcPct val="150000"/>
              </a:lnSpc>
              <a:buNone/>
            </a:pPr>
            <a:endParaRPr lang="fa-IR" sz="3500" dirty="0" smtClean="0"/>
          </a:p>
          <a:p>
            <a:pPr marL="0" indent="0" algn="just" rtl="1">
              <a:lnSpc>
                <a:spcPct val="150000"/>
              </a:lnSpc>
              <a:buNone/>
            </a:pPr>
            <a:r>
              <a:rPr lang="ar-IQ" sz="5100" dirty="0" smtClean="0"/>
              <a:t> </a:t>
            </a:r>
            <a:r>
              <a:rPr lang="ar-IQ" sz="1700" dirty="0"/>
              <a:t>مقرب علی ، گرامی امیر و موسوی زهراسادات (1400) ، مفهوم مدیریت ریسک و کاربرد آن در بازار سرمایه، کنفرانس بین المللی پژوهش های مدیریت و علوم انسانی در ایران</a:t>
            </a:r>
            <a:endParaRPr lang="ar-IQ" sz="2900" dirty="0"/>
          </a:p>
        </p:txBody>
      </p:sp>
    </p:spTree>
    <p:extLst>
      <p:ext uri="{BB962C8B-B14F-4D97-AF65-F5344CB8AC3E}">
        <p14:creationId xmlns:p14="http://schemas.microsoft.com/office/powerpoint/2010/main" val="2257935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36" y="350981"/>
            <a:ext cx="10515600" cy="6188364"/>
          </a:xfrm>
        </p:spPr>
        <p:txBody>
          <a:bodyPr>
            <a:normAutofit fontScale="85000" lnSpcReduction="10000"/>
          </a:bodyPr>
          <a:lstStyle/>
          <a:p>
            <a:pPr marL="0" indent="0" algn="just" rtl="1">
              <a:lnSpc>
                <a:spcPct val="150000"/>
              </a:lnSpc>
              <a:buNone/>
            </a:pPr>
            <a:r>
              <a:rPr lang="ar-IQ" sz="3500" dirty="0"/>
              <a:t>سرمایه گذاران می توانند از راه هاي گوناگون خود را از پيامد هاي ریسك بازار محفوظ نگه دارند. </a:t>
            </a:r>
            <a:r>
              <a:rPr lang="ar-IQ" sz="3500" dirty="0" smtClean="0"/>
              <a:t>مث</a:t>
            </a:r>
            <a:r>
              <a:rPr lang="fa-IR" sz="3500" dirty="0" smtClean="0"/>
              <a:t>لا</a:t>
            </a:r>
            <a:r>
              <a:rPr lang="ar-IQ" sz="3500" dirty="0" smtClean="0"/>
              <a:t>ً </a:t>
            </a:r>
            <a:r>
              <a:rPr lang="ar-IQ" sz="3500" dirty="0"/>
              <a:t>براي درك رفتارها و </a:t>
            </a:r>
            <a:r>
              <a:rPr lang="ar-IQ" sz="3500" dirty="0" smtClean="0"/>
              <a:t>شرایط</a:t>
            </a:r>
            <a:r>
              <a:rPr lang="fa-IR" sz="3500" dirty="0" smtClean="0"/>
              <a:t> </a:t>
            </a:r>
            <a:r>
              <a:rPr lang="ar-IQ" sz="3500" dirty="0" smtClean="0"/>
              <a:t>آینده </a:t>
            </a:r>
            <a:r>
              <a:rPr lang="ar-IQ" sz="3500" dirty="0"/>
              <a:t>قيمت سهام ، ابتدا می بایست دقيقاً به بررسی و تجزیه و تحليل آن سهم پرداخت ، غالباً سهامی که داراي الگوي نوسانی </a:t>
            </a:r>
            <a:r>
              <a:rPr lang="ar-IQ" sz="3500" dirty="0" smtClean="0"/>
              <a:t>قيمت</a:t>
            </a:r>
            <a:r>
              <a:rPr lang="fa-IR" sz="3500" dirty="0" smtClean="0"/>
              <a:t> </a:t>
            </a:r>
            <a:r>
              <a:rPr lang="ar-IQ" sz="3500" dirty="0" smtClean="0"/>
              <a:t>دوره </a:t>
            </a:r>
            <a:r>
              <a:rPr lang="ar-IQ" sz="3500" dirty="0"/>
              <a:t>اي بودند، کماکان در آینده هم داراي همين الگو خواهند بود ، مگر آنكه شرایط تغيير کند و شرکت مورد نظر دستخوش </a:t>
            </a:r>
            <a:r>
              <a:rPr lang="ar-IQ" sz="3500" dirty="0" smtClean="0"/>
              <a:t>تغييرات</a:t>
            </a:r>
            <a:r>
              <a:rPr lang="fa-IR" sz="3500" dirty="0" smtClean="0"/>
              <a:t> </a:t>
            </a:r>
            <a:r>
              <a:rPr lang="ar-IQ" sz="3500" dirty="0" smtClean="0"/>
              <a:t>ناگهانی </a:t>
            </a:r>
            <a:r>
              <a:rPr lang="ar-IQ" sz="3500" dirty="0"/>
              <a:t>و شدید شود، این ضرب المثل که " همواره تاریخ تكرار خواهد شد ، ولی نه بطور کامل " درباره ویژگی هاي رفتاري </a:t>
            </a:r>
            <a:r>
              <a:rPr lang="ar-IQ" sz="3500" dirty="0" smtClean="0"/>
              <a:t>قيمت</a:t>
            </a:r>
            <a:r>
              <a:rPr lang="fa-IR" sz="3500" dirty="0" smtClean="0"/>
              <a:t> </a:t>
            </a:r>
            <a:r>
              <a:rPr lang="ar-IQ" sz="3500" dirty="0" smtClean="0"/>
              <a:t>سهام </a:t>
            </a:r>
            <a:r>
              <a:rPr lang="ar-IQ" sz="3500" dirty="0"/>
              <a:t>صدق </a:t>
            </a:r>
            <a:r>
              <a:rPr lang="ar-IQ" sz="3500" dirty="0" smtClean="0"/>
              <a:t>ميكند</a:t>
            </a:r>
            <a:r>
              <a:rPr lang="fa-IR" sz="3500" dirty="0" smtClean="0"/>
              <a:t>.</a:t>
            </a:r>
            <a:r>
              <a:rPr lang="ar-IQ" sz="3500" dirty="0" smtClean="0"/>
              <a:t> </a:t>
            </a:r>
            <a:endParaRPr lang="fa-IR" sz="3500" dirty="0" smtClean="0"/>
          </a:p>
          <a:p>
            <a:pPr marL="0" indent="0" algn="just" rtl="1">
              <a:lnSpc>
                <a:spcPct val="150000"/>
              </a:lnSpc>
              <a:buNone/>
            </a:pPr>
            <a:r>
              <a:rPr lang="ar-IQ" sz="5100" dirty="0" smtClean="0"/>
              <a:t> </a:t>
            </a:r>
            <a:r>
              <a:rPr lang="ar-IQ" sz="1400" dirty="0"/>
              <a:t>مقرب علی ، گرامی امیر و موسوی زهراسادات (1400) ، مفهوم مدیریت ریسک و کاربرد آن در بازار سرمایه، کنفرانس بین المللی پژوهش های مدیریت و علوم انسانی در ایران</a:t>
            </a:r>
            <a:endParaRPr lang="ar-IQ" dirty="0"/>
          </a:p>
        </p:txBody>
      </p:sp>
    </p:spTree>
    <p:extLst>
      <p:ext uri="{BB962C8B-B14F-4D97-AF65-F5344CB8AC3E}">
        <p14:creationId xmlns:p14="http://schemas.microsoft.com/office/powerpoint/2010/main" val="1943700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36" y="350981"/>
            <a:ext cx="10515600" cy="6188364"/>
          </a:xfrm>
        </p:spPr>
        <p:txBody>
          <a:bodyPr>
            <a:normAutofit fontScale="77500" lnSpcReduction="20000"/>
          </a:bodyPr>
          <a:lstStyle/>
          <a:p>
            <a:pPr marL="0" indent="0" algn="just" rtl="1">
              <a:lnSpc>
                <a:spcPct val="150000"/>
              </a:lnSpc>
              <a:buNone/>
            </a:pPr>
            <a:r>
              <a:rPr lang="ar-IQ" sz="3500" dirty="0"/>
              <a:t>راه دوم آن است که پس از انجام این تجزیه و تحليل ، باید سهامی را خرید که درجه ریسك بازار آنها در حد قابل قبول است. </a:t>
            </a:r>
            <a:r>
              <a:rPr lang="ar-IQ" sz="3500" dirty="0" smtClean="0"/>
              <a:t>درجه</a:t>
            </a:r>
            <a:r>
              <a:rPr lang="fa-IR" sz="3500" dirty="0" smtClean="0"/>
              <a:t> </a:t>
            </a:r>
            <a:r>
              <a:rPr lang="ar-IQ" sz="3500" dirty="0" smtClean="0"/>
              <a:t>ریسك </a:t>
            </a:r>
            <a:r>
              <a:rPr lang="ar-IQ" sz="3500" dirty="0"/>
              <a:t>بازار سهام شرکت هاي رو به رشد از درجه ریسك سهام شرکت هایی که فاقد رشد می باشند و سود زیادي تقسيم می </a:t>
            </a:r>
            <a:r>
              <a:rPr lang="ar-IQ" sz="3500" dirty="0" smtClean="0"/>
              <a:t>کنند،</a:t>
            </a:r>
            <a:r>
              <a:rPr lang="fa-IR" sz="3500" dirty="0" smtClean="0"/>
              <a:t> </a:t>
            </a:r>
            <a:r>
              <a:rPr lang="ar-IQ" sz="3500" dirty="0" smtClean="0"/>
              <a:t>بيشتر </a:t>
            </a:r>
            <a:r>
              <a:rPr lang="ar-IQ" sz="3500" dirty="0"/>
              <a:t>است. سوم اینكه در محاسبه بازده آینده سهام نباید از امكان خطاي تخمين غافل ماند. باید سهامی را خرید که قيمت آنها </a:t>
            </a:r>
            <a:r>
              <a:rPr lang="ar-IQ" sz="3500" dirty="0" smtClean="0"/>
              <a:t>،</a:t>
            </a:r>
            <a:r>
              <a:rPr lang="fa-IR" sz="3500" dirty="0" smtClean="0"/>
              <a:t> </a:t>
            </a:r>
            <a:r>
              <a:rPr lang="ar-IQ" sz="3500" dirty="0" smtClean="0"/>
              <a:t>با </a:t>
            </a:r>
            <a:r>
              <a:rPr lang="ar-IQ" sz="3500" dirty="0"/>
              <a:t>احتساب خطاي تخمين از ارزش ذاتی آنها کمتر باشد و زمانی باید آنها را فروخت که قيمتشان با احتساب خطاي تخمين از </a:t>
            </a:r>
            <a:r>
              <a:rPr lang="ar-IQ" sz="3500" dirty="0" smtClean="0"/>
              <a:t>ارزش</a:t>
            </a:r>
            <a:r>
              <a:rPr lang="fa-IR" sz="3500" dirty="0" smtClean="0"/>
              <a:t> </a:t>
            </a:r>
            <a:r>
              <a:rPr lang="ar-IQ" sz="3500" dirty="0" smtClean="0"/>
              <a:t>ذاتی </a:t>
            </a:r>
            <a:r>
              <a:rPr lang="ar-IQ" sz="3500" dirty="0"/>
              <a:t>آنها بيشتر شده است .چهارم و آخرین راه این است که مدت زمان یا دوره سرمایه گذاري باید آنقدر </a:t>
            </a:r>
            <a:r>
              <a:rPr lang="ar-IQ" sz="3500" dirty="0" smtClean="0"/>
              <a:t>طو</a:t>
            </a:r>
            <a:r>
              <a:rPr lang="fa-IR" sz="3500" dirty="0" smtClean="0"/>
              <a:t>لا</a:t>
            </a:r>
            <a:r>
              <a:rPr lang="ar-IQ" sz="3500" dirty="0" smtClean="0"/>
              <a:t>نی </a:t>
            </a:r>
            <a:r>
              <a:rPr lang="ar-IQ" sz="3500" dirty="0"/>
              <a:t>باشد که </a:t>
            </a:r>
            <a:r>
              <a:rPr lang="ar-IQ" sz="3500" dirty="0" smtClean="0"/>
              <a:t>خریدار</a:t>
            </a:r>
            <a:r>
              <a:rPr lang="fa-IR" sz="3500" dirty="0" smtClean="0"/>
              <a:t> </a:t>
            </a:r>
            <a:r>
              <a:rPr lang="ar-IQ" sz="3500" dirty="0" smtClean="0"/>
              <a:t>سهام </a:t>
            </a:r>
            <a:r>
              <a:rPr lang="ar-IQ" sz="3500" dirty="0"/>
              <a:t>قادر باشد روند رشد را مشاهده کند و نگران نوسان قيمت سهام بصورت روزانه یا هفتگی نباشد</a:t>
            </a:r>
            <a:r>
              <a:rPr lang="ar-IQ" sz="3500" dirty="0" smtClean="0"/>
              <a:t>.</a:t>
            </a:r>
            <a:endParaRPr lang="fa-IR" sz="3500" dirty="0" smtClean="0"/>
          </a:p>
          <a:p>
            <a:pPr marL="0" indent="0" algn="just" rtl="1">
              <a:lnSpc>
                <a:spcPct val="150000"/>
              </a:lnSpc>
              <a:buNone/>
            </a:pPr>
            <a:endParaRPr lang="fa-IR" sz="1400" dirty="0" smtClean="0"/>
          </a:p>
          <a:p>
            <a:pPr marL="0" indent="0" algn="just" rtl="1">
              <a:lnSpc>
                <a:spcPct val="150000"/>
              </a:lnSpc>
              <a:buNone/>
            </a:pPr>
            <a:endParaRPr lang="fa-IR" sz="1400" dirty="0"/>
          </a:p>
          <a:p>
            <a:pPr marL="0" indent="0" algn="just" rtl="1">
              <a:lnSpc>
                <a:spcPct val="150000"/>
              </a:lnSpc>
              <a:buNone/>
            </a:pPr>
            <a:r>
              <a:rPr lang="ar-IQ" sz="1400" dirty="0" smtClean="0"/>
              <a:t>مقرب </a:t>
            </a:r>
            <a:r>
              <a:rPr lang="ar-IQ" sz="1400" dirty="0"/>
              <a:t>علی ، گرامی امیر و موسوی زهراسادات (1400) ، مفهوم مدیریت ریسک و کاربرد آن در بازار سرمایه، کنفرانس بین المللی پژوهش های مدیریت و علوم انسانی در ایران</a:t>
            </a:r>
            <a:endParaRPr lang="ar-IQ" dirty="0"/>
          </a:p>
        </p:txBody>
      </p:sp>
    </p:spTree>
    <p:extLst>
      <p:ext uri="{BB962C8B-B14F-4D97-AF65-F5344CB8AC3E}">
        <p14:creationId xmlns:p14="http://schemas.microsoft.com/office/powerpoint/2010/main" val="4173040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36" y="350981"/>
            <a:ext cx="10515600" cy="6188364"/>
          </a:xfrm>
        </p:spPr>
        <p:txBody>
          <a:bodyPr>
            <a:normAutofit fontScale="77500" lnSpcReduction="20000"/>
          </a:bodyPr>
          <a:lstStyle/>
          <a:p>
            <a:pPr marL="0" indent="0" algn="just" rtl="1">
              <a:lnSpc>
                <a:spcPct val="150000"/>
              </a:lnSpc>
              <a:buNone/>
            </a:pPr>
            <a:r>
              <a:rPr lang="ar-IQ" sz="3500" dirty="0"/>
              <a:t>براي ایجاد یك نظام یكپارچه و موفق مدیریت ریسك باید بر اهميت نياز به فلسفه مدیریت سطح </a:t>
            </a:r>
            <a:r>
              <a:rPr lang="ar-IQ" sz="3500" dirty="0" smtClean="0"/>
              <a:t>با</a:t>
            </a:r>
            <a:r>
              <a:rPr lang="fa-IR" sz="3500" dirty="0" smtClean="0"/>
              <a:t>لا</a:t>
            </a:r>
            <a:r>
              <a:rPr lang="ar-IQ" sz="3500" dirty="0" smtClean="0"/>
              <a:t> </a:t>
            </a:r>
            <a:r>
              <a:rPr lang="ar-IQ" sz="3500" dirty="0"/>
              <a:t>و حمایت از تجدید </a:t>
            </a:r>
            <a:r>
              <a:rPr lang="ar-IQ" sz="3500" dirty="0" smtClean="0"/>
              <a:t>ساختاري</a:t>
            </a:r>
            <a:r>
              <a:rPr lang="fa-IR" sz="3500" dirty="0" smtClean="0"/>
              <a:t> </a:t>
            </a:r>
            <a:r>
              <a:rPr lang="ar-IQ" sz="3500" dirty="0" smtClean="0"/>
              <a:t>موسسه </a:t>
            </a:r>
            <a:r>
              <a:rPr lang="ar-IQ" sz="3500" dirty="0"/>
              <a:t>مالی براي خلق یك موسسه بهينه مبتنی بر ریسك تاکيد شود. بدون وجود تعهدي قوي ، خلق یك محيط یكپارچه </a:t>
            </a:r>
            <a:r>
              <a:rPr lang="ar-IQ" sz="3500" dirty="0" smtClean="0"/>
              <a:t>کنترل</a:t>
            </a:r>
            <a:r>
              <a:rPr lang="fa-IR" sz="3500" dirty="0" smtClean="0"/>
              <a:t> </a:t>
            </a:r>
            <a:r>
              <a:rPr lang="ar-IQ" sz="3500" dirty="0" smtClean="0"/>
              <a:t>ریسك </a:t>
            </a:r>
            <a:r>
              <a:rPr lang="ar-IQ" sz="3500" dirty="0"/>
              <a:t>امكان پذیر نخواهد </a:t>
            </a:r>
            <a:r>
              <a:rPr lang="ar-IQ" sz="3500" dirty="0" smtClean="0"/>
              <a:t>بود.</a:t>
            </a:r>
            <a:r>
              <a:rPr lang="fa-IR" sz="3500" dirty="0" smtClean="0"/>
              <a:t> </a:t>
            </a:r>
            <a:r>
              <a:rPr lang="ar-IQ" sz="3500" dirty="0" smtClean="0"/>
              <a:t>کميته </a:t>
            </a:r>
            <a:r>
              <a:rPr lang="ar-IQ" sz="3500" dirty="0"/>
              <a:t>تنظيم کننده مقررات سرمایه اي بانك تسویه هاي بين المللی به موسسات مالی چند مليتی اجازه داد که براي محاسبه </a:t>
            </a:r>
            <a:r>
              <a:rPr lang="ar-IQ" sz="3500" dirty="0" smtClean="0"/>
              <a:t>ميزان</a:t>
            </a:r>
            <a:r>
              <a:rPr lang="fa-IR" sz="3500" dirty="0" smtClean="0"/>
              <a:t> </a:t>
            </a:r>
            <a:r>
              <a:rPr lang="ar-IQ" sz="3500" dirty="0" smtClean="0"/>
              <a:t>سرمایه </a:t>
            </a:r>
            <a:r>
              <a:rPr lang="ar-IQ" sz="3500" dirty="0"/>
              <a:t>قانونی </a:t>
            </a:r>
            <a:r>
              <a:rPr lang="fa-IR" sz="3500" dirty="0" smtClean="0"/>
              <a:t>لا</a:t>
            </a:r>
            <a:r>
              <a:rPr lang="ar-IQ" sz="3500" dirty="0" smtClean="0"/>
              <a:t>زم </a:t>
            </a:r>
            <a:r>
              <a:rPr lang="ar-IQ" sz="3500" dirty="0"/>
              <a:t>از مدل هاي داخلی اندازه گيري ریسك بازار مخصوص خود استفاده </a:t>
            </a:r>
            <a:r>
              <a:rPr lang="ar-IQ" sz="3500" dirty="0" smtClean="0"/>
              <a:t>کنند. </a:t>
            </a:r>
            <a:r>
              <a:rPr lang="ar-IQ" sz="3500" dirty="0"/>
              <a:t>این مقررات می تواند نقطه </a:t>
            </a:r>
            <a:r>
              <a:rPr lang="ar-IQ" sz="3500" dirty="0" smtClean="0"/>
              <a:t>شروع</a:t>
            </a:r>
            <a:r>
              <a:rPr lang="fa-IR" sz="3500" dirty="0" smtClean="0"/>
              <a:t> </a:t>
            </a:r>
            <a:r>
              <a:rPr lang="ar-IQ" sz="3500" dirty="0" smtClean="0"/>
              <a:t>خوبی </a:t>
            </a:r>
            <a:r>
              <a:rPr lang="ar-IQ" sz="3500" dirty="0"/>
              <a:t>براي ایجاد نظام یكپارچه مدیریت ریسك </a:t>
            </a:r>
            <a:r>
              <a:rPr lang="ar-IQ" sz="3500" dirty="0" smtClean="0"/>
              <a:t>باشد. </a:t>
            </a:r>
            <a:r>
              <a:rPr lang="ar-IQ" sz="3500" dirty="0"/>
              <a:t>در واقع پيچيدگی فزاینده خدمات مالی در بازارهاي مرتبط بهم و </a:t>
            </a:r>
            <a:r>
              <a:rPr lang="ar-IQ" sz="3500" dirty="0" smtClean="0"/>
              <a:t>همبستگی</a:t>
            </a:r>
            <a:r>
              <a:rPr lang="fa-IR" sz="3500" dirty="0" smtClean="0"/>
              <a:t> </a:t>
            </a:r>
            <a:r>
              <a:rPr lang="ar-IQ" sz="3500" dirty="0" smtClean="0"/>
              <a:t>شدید </a:t>
            </a:r>
            <a:r>
              <a:rPr lang="ar-IQ" sz="3500" dirty="0"/>
              <a:t>ميان عناصر تجاري ، موسسات مالی را به حرکت به سوي استاندارد سازي شيوه مدیریت ریسك خود را وا داشته است</a:t>
            </a:r>
            <a:r>
              <a:rPr lang="ar-IQ" sz="3500" dirty="0" smtClean="0"/>
              <a:t>.</a:t>
            </a:r>
            <a:endParaRPr lang="fa-IR" sz="3500" dirty="0" smtClean="0"/>
          </a:p>
          <a:p>
            <a:pPr marL="0" indent="0" algn="just" rtl="1">
              <a:lnSpc>
                <a:spcPct val="150000"/>
              </a:lnSpc>
              <a:buNone/>
            </a:pPr>
            <a:endParaRPr lang="fa-IR" sz="1400" dirty="0" smtClean="0"/>
          </a:p>
          <a:p>
            <a:pPr marL="0" indent="0" algn="just" rtl="1">
              <a:lnSpc>
                <a:spcPct val="150000"/>
              </a:lnSpc>
              <a:buNone/>
            </a:pPr>
            <a:endParaRPr lang="fa-IR" sz="1400" dirty="0"/>
          </a:p>
          <a:p>
            <a:pPr marL="0" indent="0" algn="just" rtl="1">
              <a:lnSpc>
                <a:spcPct val="150000"/>
              </a:lnSpc>
              <a:buNone/>
            </a:pPr>
            <a:r>
              <a:rPr lang="ar-IQ" sz="1400" dirty="0" smtClean="0"/>
              <a:t>مقرب </a:t>
            </a:r>
            <a:r>
              <a:rPr lang="ar-IQ" sz="1400" dirty="0"/>
              <a:t>علی ، گرامی امیر و موسوی زهراسادات (1400) ، مفهوم مدیریت ریسک و کاربرد آن در بازار سرمایه، کنفرانس بین المللی پژوهش های مدیریت و علوم انسانی در ایران</a:t>
            </a:r>
            <a:endParaRPr lang="ar-IQ" dirty="0"/>
          </a:p>
        </p:txBody>
      </p:sp>
    </p:spTree>
    <p:extLst>
      <p:ext uri="{BB962C8B-B14F-4D97-AF65-F5344CB8AC3E}">
        <p14:creationId xmlns:p14="http://schemas.microsoft.com/office/powerpoint/2010/main" val="3057104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36" y="350981"/>
            <a:ext cx="10515600" cy="6188364"/>
          </a:xfrm>
        </p:spPr>
        <p:txBody>
          <a:bodyPr>
            <a:normAutofit fontScale="70000" lnSpcReduction="20000"/>
          </a:bodyPr>
          <a:lstStyle/>
          <a:p>
            <a:pPr marL="0" indent="0" algn="just" rtl="1">
              <a:lnSpc>
                <a:spcPct val="150000"/>
              </a:lnSpc>
              <a:buNone/>
            </a:pPr>
            <a:r>
              <a:rPr lang="ar-IQ" sz="3500" dirty="0" smtClean="0"/>
              <a:t>مدیریت</a:t>
            </a:r>
            <a:r>
              <a:rPr lang="fa-IR" sz="3500" dirty="0" smtClean="0"/>
              <a:t> </a:t>
            </a:r>
            <a:r>
              <a:rPr lang="ar-IQ" sz="3500" dirty="0" smtClean="0"/>
              <a:t>یكپارچه </a:t>
            </a:r>
            <a:r>
              <a:rPr lang="ar-IQ" sz="3500" dirty="0"/>
              <a:t>ریسك فرآیندي است که یك موسسات مالی را قادر می سازد تا کليه ریسك هاي خود را بطور همزمان اندازه گيري </a:t>
            </a:r>
            <a:r>
              <a:rPr lang="ar-IQ" sz="3500" dirty="0" smtClean="0"/>
              <a:t>و</a:t>
            </a:r>
            <a:r>
              <a:rPr lang="fa-IR" sz="3500" dirty="0" smtClean="0"/>
              <a:t> </a:t>
            </a:r>
            <a:r>
              <a:rPr lang="ar-IQ" sz="3500" dirty="0" smtClean="0"/>
              <a:t>مدیریت </a:t>
            </a:r>
            <a:r>
              <a:rPr lang="ar-IQ" sz="3500" dirty="0"/>
              <a:t>نماید. این فرآیند همچنين ابزارهاي </a:t>
            </a:r>
            <a:r>
              <a:rPr lang="fa-IR" sz="3500" dirty="0" smtClean="0"/>
              <a:t>لا</a:t>
            </a:r>
            <a:r>
              <a:rPr lang="ar-IQ" sz="3500" dirty="0" smtClean="0"/>
              <a:t>زم </a:t>
            </a:r>
            <a:r>
              <a:rPr lang="ar-IQ" sz="3500" dirty="0"/>
              <a:t>براي ارزیابی پرتفوي را با استفاده از مقوله هاي یكپارچه بازدهی تعدیل شده </a:t>
            </a:r>
            <a:r>
              <a:rPr lang="ar-IQ" sz="3500" dirty="0" smtClean="0"/>
              <a:t>نسبت</a:t>
            </a:r>
            <a:r>
              <a:rPr lang="fa-IR" sz="3500" dirty="0" smtClean="0"/>
              <a:t> </a:t>
            </a:r>
            <a:r>
              <a:rPr lang="ar-IQ" sz="3500" dirty="0" smtClean="0"/>
              <a:t>به </a:t>
            </a:r>
            <a:r>
              <a:rPr lang="ar-IQ" sz="3500" dirty="0"/>
              <a:t>ریسك ، فراهم می نماید . </a:t>
            </a:r>
            <a:r>
              <a:rPr lang="fa-IR" sz="3500" dirty="0" smtClean="0"/>
              <a:t>لا</a:t>
            </a:r>
            <a:r>
              <a:rPr lang="ar-IQ" sz="3500" dirty="0" smtClean="0"/>
              <a:t>زمه </a:t>
            </a:r>
            <a:r>
              <a:rPr lang="ar-IQ" sz="3500" dirty="0"/>
              <a:t>اساسی چنين نظامی ، ایجاد یك ابزار اندازه گيري استاندارد و پذیرفته شده عمومی است </a:t>
            </a:r>
            <a:r>
              <a:rPr lang="ar-IQ" sz="3500" dirty="0" smtClean="0"/>
              <a:t>تا</a:t>
            </a:r>
            <a:r>
              <a:rPr lang="fa-IR" sz="3500" dirty="0" smtClean="0"/>
              <a:t> </a:t>
            </a:r>
            <a:r>
              <a:rPr lang="ar-IQ" sz="3500" dirty="0" smtClean="0"/>
              <a:t>مدیریت </a:t>
            </a:r>
            <a:r>
              <a:rPr lang="ar-IQ" sz="3500" dirty="0"/>
              <a:t>بدین طریق قادر باشد بين امتياز هر معامله در طيفی از ریسك و بازده تمایز قائل گردد. هر واحد اندازه گيري یكپارچه </a:t>
            </a:r>
            <a:r>
              <a:rPr lang="ar-IQ" sz="3500" dirty="0" smtClean="0"/>
              <a:t>می</a:t>
            </a:r>
            <a:r>
              <a:rPr lang="fa-IR" sz="3500" dirty="0" smtClean="0"/>
              <a:t> </a:t>
            </a:r>
            <a:r>
              <a:rPr lang="ar-IQ" sz="3500" dirty="0" smtClean="0"/>
              <a:t>تواند </a:t>
            </a:r>
            <a:r>
              <a:rPr lang="ar-IQ" sz="3500" dirty="0"/>
              <a:t>برمبنایی مشترك و با استفاده از متدلوژي ارزش در معرض خطر محاسبه شود.</a:t>
            </a:r>
          </a:p>
          <a:p>
            <a:pPr marL="0" indent="0" algn="just" rtl="1">
              <a:lnSpc>
                <a:spcPct val="150000"/>
              </a:lnSpc>
              <a:buNone/>
            </a:pPr>
            <a:r>
              <a:rPr lang="ar-IQ" sz="3500" dirty="0"/>
              <a:t>بانك ها براي رسيدن به یك معيار یكپارچه ریسك باید معيارهاي ریسك بازار تجاري </a:t>
            </a:r>
            <a:r>
              <a:rPr lang="fa-IR" sz="3500" dirty="0" smtClean="0"/>
              <a:t>، </a:t>
            </a:r>
            <a:r>
              <a:rPr lang="ar-IQ" sz="3500" dirty="0" smtClean="0"/>
              <a:t>ریسك </a:t>
            </a:r>
            <a:r>
              <a:rPr lang="ar-IQ" sz="3500" dirty="0"/>
              <a:t>اعتباري و نهایتا </a:t>
            </a:r>
            <a:r>
              <a:rPr lang="ar-IQ" sz="3500" dirty="0" smtClean="0"/>
              <a:t>ریسك</a:t>
            </a:r>
            <a:r>
              <a:rPr lang="fa-IR" sz="3500" dirty="0" smtClean="0"/>
              <a:t> </a:t>
            </a:r>
            <a:r>
              <a:rPr lang="ar-IQ" sz="3500" dirty="0" smtClean="0"/>
              <a:t>هاي </a:t>
            </a:r>
            <a:r>
              <a:rPr lang="ar-IQ" sz="3500" dirty="0"/>
              <a:t>عملياتی را با یكدیگر تلفيق نمایند. بدین منظور موسسه مالی ذیربط باید یك چهارچوب بسيار مناسب و یكپارچه براي </a:t>
            </a:r>
            <a:r>
              <a:rPr lang="ar-IQ" sz="3500" dirty="0" smtClean="0"/>
              <a:t>مدیریت</a:t>
            </a:r>
            <a:r>
              <a:rPr lang="fa-IR" sz="3500" dirty="0" smtClean="0"/>
              <a:t> </a:t>
            </a:r>
            <a:r>
              <a:rPr lang="ar-IQ" sz="3500" dirty="0" smtClean="0"/>
              <a:t>کل </a:t>
            </a:r>
            <a:r>
              <a:rPr lang="ar-IQ" sz="3500" dirty="0"/>
              <a:t>ریسك داشته باشد .</a:t>
            </a:r>
            <a:endParaRPr lang="fa-IR" sz="1400" dirty="0" smtClean="0"/>
          </a:p>
          <a:p>
            <a:pPr marL="0" indent="0" algn="just" rtl="1">
              <a:lnSpc>
                <a:spcPct val="150000"/>
              </a:lnSpc>
              <a:buNone/>
            </a:pPr>
            <a:endParaRPr lang="fa-IR" sz="1400" dirty="0"/>
          </a:p>
          <a:p>
            <a:pPr marL="0" indent="0" algn="just" rtl="1">
              <a:lnSpc>
                <a:spcPct val="150000"/>
              </a:lnSpc>
              <a:buNone/>
            </a:pPr>
            <a:r>
              <a:rPr lang="ar-IQ" sz="1400" dirty="0" smtClean="0"/>
              <a:t>مقرب </a:t>
            </a:r>
            <a:r>
              <a:rPr lang="ar-IQ" sz="1400" dirty="0"/>
              <a:t>علی ، گرامی امیر و موسوی زهراسادات (1400) ، مفهوم مدیریت ریسک و کاربرد آن در بازار سرمایه، کنفرانس بین المللی پژوهش های مدیریت و علوم انسانی در ایران</a:t>
            </a:r>
            <a:endParaRPr lang="ar-IQ" dirty="0"/>
          </a:p>
        </p:txBody>
      </p:sp>
    </p:spTree>
    <p:extLst>
      <p:ext uri="{BB962C8B-B14F-4D97-AF65-F5344CB8AC3E}">
        <p14:creationId xmlns:p14="http://schemas.microsoft.com/office/powerpoint/2010/main" val="3447602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36" y="350981"/>
            <a:ext cx="10515600" cy="6188364"/>
          </a:xfrm>
        </p:spPr>
        <p:txBody>
          <a:bodyPr>
            <a:normAutofit/>
          </a:bodyPr>
          <a:lstStyle/>
          <a:p>
            <a:pPr marL="0" indent="0" algn="just" rtl="1">
              <a:lnSpc>
                <a:spcPct val="150000"/>
              </a:lnSpc>
              <a:buNone/>
            </a:pPr>
            <a:r>
              <a:rPr lang="ar-IQ" sz="3500" dirty="0"/>
              <a:t>این چهارچوب باید موارد زیر را در بر داشته باشد:</a:t>
            </a:r>
          </a:p>
          <a:p>
            <a:pPr marL="0" indent="0" algn="just" rtl="1">
              <a:lnSpc>
                <a:spcPct val="150000"/>
              </a:lnSpc>
              <a:buNone/>
            </a:pPr>
            <a:r>
              <a:rPr lang="ar-IQ" sz="3500" dirty="0" smtClean="0"/>
              <a:t>الف</a:t>
            </a:r>
            <a:r>
              <a:rPr lang="fa-IR" sz="3500" dirty="0"/>
              <a:t> </a:t>
            </a:r>
            <a:r>
              <a:rPr lang="fa-IR" sz="3500" dirty="0" smtClean="0"/>
              <a:t>-</a:t>
            </a:r>
            <a:r>
              <a:rPr lang="ar-IQ" sz="3500" dirty="0" smtClean="0"/>
              <a:t> </a:t>
            </a:r>
            <a:r>
              <a:rPr lang="ar-IQ" sz="3500" dirty="0"/>
              <a:t>سياست هاي ریسك</a:t>
            </a:r>
          </a:p>
          <a:p>
            <a:pPr marL="0" indent="0" algn="just" rtl="1">
              <a:lnSpc>
                <a:spcPct val="150000"/>
              </a:lnSpc>
              <a:buNone/>
            </a:pPr>
            <a:r>
              <a:rPr lang="ar-IQ" sz="3500" dirty="0" smtClean="0"/>
              <a:t>ب</a:t>
            </a:r>
            <a:r>
              <a:rPr lang="fa-IR" sz="3500" dirty="0" smtClean="0"/>
              <a:t> -</a:t>
            </a:r>
            <a:r>
              <a:rPr lang="ar-IQ" sz="3500" dirty="0" smtClean="0"/>
              <a:t> </a:t>
            </a:r>
            <a:r>
              <a:rPr lang="ar-IQ" sz="3500" dirty="0"/>
              <a:t>متدلوژي ریسك</a:t>
            </a:r>
          </a:p>
          <a:p>
            <a:pPr marL="0" indent="0" algn="just" rtl="1">
              <a:lnSpc>
                <a:spcPct val="150000"/>
              </a:lnSpc>
              <a:buNone/>
            </a:pPr>
            <a:r>
              <a:rPr lang="ar-IQ" sz="3500" dirty="0" smtClean="0"/>
              <a:t>ج</a:t>
            </a:r>
            <a:r>
              <a:rPr lang="fa-IR" sz="3500" dirty="0" smtClean="0"/>
              <a:t> -</a:t>
            </a:r>
            <a:r>
              <a:rPr lang="ar-IQ" sz="3500" dirty="0" smtClean="0"/>
              <a:t> </a:t>
            </a:r>
            <a:r>
              <a:rPr lang="ar-IQ" sz="3500" dirty="0"/>
              <a:t>زیربناي مدیریت </a:t>
            </a:r>
            <a:r>
              <a:rPr lang="ar-IQ" sz="3500" dirty="0" smtClean="0"/>
              <a:t>ریسك</a:t>
            </a:r>
            <a:endParaRPr lang="fa-IR" sz="3500" dirty="0" smtClean="0"/>
          </a:p>
          <a:p>
            <a:pPr marL="0" indent="0" algn="just" rtl="1">
              <a:lnSpc>
                <a:spcPct val="150000"/>
              </a:lnSpc>
              <a:buNone/>
            </a:pPr>
            <a:endParaRPr lang="fa-IR" sz="3500" dirty="0"/>
          </a:p>
          <a:p>
            <a:pPr marL="0" indent="0" algn="just" rtl="1">
              <a:lnSpc>
                <a:spcPct val="150000"/>
              </a:lnSpc>
              <a:buNone/>
            </a:pPr>
            <a:endParaRPr lang="fa-IR" sz="1400" dirty="0"/>
          </a:p>
          <a:p>
            <a:pPr marL="0" indent="0" algn="just" rtl="1">
              <a:lnSpc>
                <a:spcPct val="150000"/>
              </a:lnSpc>
              <a:buNone/>
            </a:pPr>
            <a:r>
              <a:rPr lang="ar-IQ" sz="1400" dirty="0" smtClean="0"/>
              <a:t>مقرب </a:t>
            </a:r>
            <a:r>
              <a:rPr lang="ar-IQ" sz="1400" dirty="0"/>
              <a:t>علی ، گرامی امیر و موسوی زهراسادات (1400) ، مفهوم مدیریت ریسک و کاربرد آن در بازار سرمایه، کنفرانس بین المللی پژوهش های مدیریت و علوم انسانی در ایران</a:t>
            </a:r>
            <a:endParaRPr lang="ar-IQ" dirty="0"/>
          </a:p>
        </p:txBody>
      </p:sp>
    </p:spTree>
    <p:extLst>
      <p:ext uri="{BB962C8B-B14F-4D97-AF65-F5344CB8AC3E}">
        <p14:creationId xmlns:p14="http://schemas.microsoft.com/office/powerpoint/2010/main" val="3921122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36" y="350981"/>
            <a:ext cx="10515600" cy="6188364"/>
          </a:xfrm>
        </p:spPr>
        <p:txBody>
          <a:bodyPr>
            <a:normAutofit fontScale="62500" lnSpcReduction="20000"/>
          </a:bodyPr>
          <a:lstStyle/>
          <a:p>
            <a:pPr marL="0" indent="0" algn="just" rtl="1">
              <a:lnSpc>
                <a:spcPct val="150000"/>
              </a:lnSpc>
              <a:buNone/>
            </a:pPr>
            <a:r>
              <a:rPr lang="ar-IQ" sz="3500" dirty="0"/>
              <a:t>پارادایم یا الگوي مدیریت ریسك مجموعه اي از وظایف به صورت یك سري فعاليت هاي پيوسته در سرتا سر چرخه عمر یك </a:t>
            </a:r>
            <a:r>
              <a:rPr lang="ar-IQ" sz="3500" dirty="0" smtClean="0"/>
              <a:t>ماموریت</a:t>
            </a:r>
            <a:r>
              <a:rPr lang="fa-IR" sz="3500" dirty="0" smtClean="0"/>
              <a:t> </a:t>
            </a:r>
            <a:r>
              <a:rPr lang="ar-IQ" sz="3500" dirty="0" smtClean="0"/>
              <a:t>می </a:t>
            </a:r>
            <a:r>
              <a:rPr lang="ar-IQ" sz="3500" dirty="0"/>
              <a:t>باشد و عبارتند از :</a:t>
            </a:r>
          </a:p>
          <a:p>
            <a:pPr marL="0" indent="0" algn="just" rtl="1">
              <a:lnSpc>
                <a:spcPct val="150000"/>
              </a:lnSpc>
              <a:buNone/>
            </a:pPr>
            <a:r>
              <a:rPr lang="ar-IQ" sz="3500" dirty="0" smtClean="0"/>
              <a:t>1</a:t>
            </a:r>
            <a:r>
              <a:rPr lang="fa-IR" sz="3500" dirty="0" smtClean="0"/>
              <a:t> -</a:t>
            </a:r>
            <a:r>
              <a:rPr lang="ar-IQ" sz="3500" dirty="0" smtClean="0"/>
              <a:t> </a:t>
            </a:r>
            <a:r>
              <a:rPr lang="ar-IQ" sz="3500" dirty="0"/>
              <a:t>برنامه ریزي مدیریت ریسك</a:t>
            </a:r>
          </a:p>
          <a:p>
            <a:pPr marL="0" indent="0" algn="just" rtl="1">
              <a:lnSpc>
                <a:spcPct val="150000"/>
              </a:lnSpc>
              <a:buNone/>
            </a:pPr>
            <a:r>
              <a:rPr lang="ar-IQ" sz="3500" dirty="0" smtClean="0"/>
              <a:t>2</a:t>
            </a:r>
            <a:r>
              <a:rPr lang="fa-IR" sz="3500" dirty="0" smtClean="0"/>
              <a:t> -</a:t>
            </a:r>
            <a:r>
              <a:rPr lang="ar-IQ" sz="3500" dirty="0" smtClean="0"/>
              <a:t> </a:t>
            </a:r>
            <a:r>
              <a:rPr lang="ar-IQ" sz="3500" dirty="0"/>
              <a:t>شناسایی ریسك</a:t>
            </a:r>
          </a:p>
          <a:p>
            <a:pPr marL="0" indent="0" algn="just" rtl="1">
              <a:lnSpc>
                <a:spcPct val="150000"/>
              </a:lnSpc>
              <a:buNone/>
            </a:pPr>
            <a:r>
              <a:rPr lang="ar-IQ" sz="3500" dirty="0" smtClean="0"/>
              <a:t>3</a:t>
            </a:r>
            <a:r>
              <a:rPr lang="fa-IR" sz="3500" dirty="0" smtClean="0"/>
              <a:t> -</a:t>
            </a:r>
            <a:r>
              <a:rPr lang="ar-IQ" sz="3500" dirty="0" smtClean="0"/>
              <a:t> </a:t>
            </a:r>
            <a:r>
              <a:rPr lang="ar-IQ" sz="3500" dirty="0"/>
              <a:t>تحليل ریسك</a:t>
            </a:r>
          </a:p>
          <a:p>
            <a:pPr marL="0" indent="0" algn="just" rtl="1">
              <a:lnSpc>
                <a:spcPct val="150000"/>
              </a:lnSpc>
              <a:buNone/>
            </a:pPr>
            <a:r>
              <a:rPr lang="ar-IQ" sz="3500" dirty="0" smtClean="0"/>
              <a:t>4</a:t>
            </a:r>
            <a:r>
              <a:rPr lang="fa-IR" sz="3500" dirty="0" smtClean="0"/>
              <a:t> -</a:t>
            </a:r>
            <a:r>
              <a:rPr lang="ar-IQ" sz="3500" dirty="0" smtClean="0"/>
              <a:t> </a:t>
            </a:r>
            <a:r>
              <a:rPr lang="ar-IQ" sz="3500" dirty="0"/>
              <a:t>پيگيري و کنترل ریسك</a:t>
            </a:r>
          </a:p>
          <a:p>
            <a:pPr marL="0" indent="0" algn="just" rtl="1">
              <a:lnSpc>
                <a:spcPct val="150000"/>
              </a:lnSpc>
              <a:buNone/>
            </a:pPr>
            <a:r>
              <a:rPr lang="ar-IQ" sz="3500" dirty="0"/>
              <a:t>هر ریسكی به طور طبيعی این وظایف را به طور متوالی طی می کند ، ولی فعاليت ها به طور پيوسته و همزمان </a:t>
            </a:r>
            <a:r>
              <a:rPr lang="fa-IR" sz="3500" dirty="0" smtClean="0"/>
              <a:t>(</a:t>
            </a:r>
            <a:r>
              <a:rPr lang="ar-IQ" sz="3500" dirty="0" smtClean="0"/>
              <a:t>یعنی </a:t>
            </a:r>
            <a:r>
              <a:rPr lang="ar-IQ" sz="3500" dirty="0"/>
              <a:t>ریسك </a:t>
            </a:r>
            <a:r>
              <a:rPr lang="ar-IQ" sz="3500" dirty="0" smtClean="0"/>
              <a:t>هایی</a:t>
            </a:r>
            <a:r>
              <a:rPr lang="fa-IR" sz="3500" dirty="0" smtClean="0"/>
              <a:t> </a:t>
            </a:r>
            <a:r>
              <a:rPr lang="ar-IQ" sz="3500" dirty="0" smtClean="0"/>
              <a:t>پيگيري </a:t>
            </a:r>
            <a:r>
              <a:rPr lang="ar-IQ" sz="3500" dirty="0"/>
              <a:t>می شوند در حالی که به موازات آن ریسك هاي جدید شناسایی و تحليل می </a:t>
            </a:r>
            <a:r>
              <a:rPr lang="ar-IQ" sz="3500" dirty="0" smtClean="0"/>
              <a:t>شوند</a:t>
            </a:r>
            <a:r>
              <a:rPr lang="fa-IR" sz="3500" dirty="0" smtClean="0"/>
              <a:t>)</a:t>
            </a:r>
            <a:r>
              <a:rPr lang="ar-IQ" sz="3500" dirty="0" smtClean="0"/>
              <a:t>؛ </a:t>
            </a:r>
            <a:r>
              <a:rPr lang="ar-IQ" sz="3500" dirty="0"/>
              <a:t>تكراري می شوند . </a:t>
            </a:r>
            <a:r>
              <a:rPr lang="ar-IQ" sz="3500" dirty="0" smtClean="0"/>
              <a:t>مث</a:t>
            </a:r>
            <a:r>
              <a:rPr lang="fa-IR" sz="3500" dirty="0" smtClean="0"/>
              <a:t>لا</a:t>
            </a:r>
            <a:r>
              <a:rPr lang="ar-IQ" sz="3500" dirty="0" smtClean="0"/>
              <a:t> </a:t>
            </a:r>
            <a:r>
              <a:rPr lang="ar-IQ" sz="3500" dirty="0"/>
              <a:t>برنامه </a:t>
            </a:r>
            <a:r>
              <a:rPr lang="ar-IQ" sz="3500" dirty="0" smtClean="0"/>
              <a:t>کاهنده</a:t>
            </a:r>
            <a:r>
              <a:rPr lang="fa-IR" sz="3500" dirty="0" smtClean="0"/>
              <a:t> </a:t>
            </a:r>
            <a:r>
              <a:rPr lang="ar-IQ" sz="3500" dirty="0" smtClean="0"/>
              <a:t>براي </a:t>
            </a:r>
            <a:r>
              <a:rPr lang="ar-IQ" sz="3500" dirty="0"/>
              <a:t>یك ریسك ممكن است براي ریسك دیگري مفيد باشد . در سراسر چرخه حيات یك ماموریت اتفاق می افتد</a:t>
            </a:r>
            <a:endParaRPr lang="fa-IR" sz="3500" dirty="0"/>
          </a:p>
          <a:p>
            <a:pPr marL="0" indent="0" algn="just" rtl="1">
              <a:lnSpc>
                <a:spcPct val="150000"/>
              </a:lnSpc>
              <a:buNone/>
            </a:pPr>
            <a:endParaRPr lang="fa-IR" sz="1400" dirty="0"/>
          </a:p>
          <a:p>
            <a:pPr marL="0" indent="0" algn="just" rtl="1">
              <a:lnSpc>
                <a:spcPct val="150000"/>
              </a:lnSpc>
              <a:buNone/>
            </a:pPr>
            <a:r>
              <a:rPr lang="ar-IQ" sz="1400" dirty="0" smtClean="0"/>
              <a:t>مقرب </a:t>
            </a:r>
            <a:r>
              <a:rPr lang="ar-IQ" sz="1400" dirty="0"/>
              <a:t>علی ، گرامی امیر و موسوی زهراسادات (1400) ، مفهوم مدیریت ریسک و کاربرد آن در بازار سرمایه، کنفرانس بین المللی پژوهش های مدیریت و علوم انسانی در ایران</a:t>
            </a:r>
            <a:endParaRPr lang="ar-IQ" dirty="0"/>
          </a:p>
        </p:txBody>
      </p:sp>
    </p:spTree>
    <p:extLst>
      <p:ext uri="{BB962C8B-B14F-4D97-AF65-F5344CB8AC3E}">
        <p14:creationId xmlns:p14="http://schemas.microsoft.com/office/powerpoint/2010/main" val="8825459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36" y="350981"/>
            <a:ext cx="10515600" cy="6188364"/>
          </a:xfrm>
        </p:spPr>
        <p:txBody>
          <a:bodyPr>
            <a:normAutofit/>
          </a:bodyPr>
          <a:lstStyle/>
          <a:p>
            <a:pPr marL="0" indent="0" algn="just" rtl="1">
              <a:lnSpc>
                <a:spcPct val="150000"/>
              </a:lnSpc>
              <a:buNone/>
            </a:pPr>
            <a:r>
              <a:rPr lang="ar-IQ" sz="3500" dirty="0"/>
              <a:t>شكل فرآيند مديريت ريسك : </a:t>
            </a:r>
            <a:endParaRPr lang="fa-IR" sz="3500" dirty="0" smtClean="0"/>
          </a:p>
          <a:p>
            <a:pPr marL="0" indent="0" algn="just" rtl="1">
              <a:lnSpc>
                <a:spcPct val="150000"/>
              </a:lnSpc>
              <a:buNone/>
            </a:pPr>
            <a:endParaRPr lang="fa-IR" sz="3500" dirty="0"/>
          </a:p>
          <a:p>
            <a:pPr marL="0" indent="0" algn="just" rtl="1">
              <a:lnSpc>
                <a:spcPct val="150000"/>
              </a:lnSpc>
              <a:buNone/>
            </a:pPr>
            <a:endParaRPr lang="fa-IR" sz="3500" dirty="0" smtClean="0"/>
          </a:p>
          <a:p>
            <a:pPr marL="0" indent="0" algn="just" rtl="1">
              <a:lnSpc>
                <a:spcPct val="150000"/>
              </a:lnSpc>
              <a:buNone/>
            </a:pPr>
            <a:endParaRPr lang="fa-IR" sz="3500" dirty="0"/>
          </a:p>
          <a:p>
            <a:pPr marL="0" indent="0" algn="just" rtl="1">
              <a:lnSpc>
                <a:spcPct val="150000"/>
              </a:lnSpc>
              <a:buNone/>
            </a:pPr>
            <a:endParaRPr lang="fa-IR" sz="3500" dirty="0" smtClean="0"/>
          </a:p>
          <a:p>
            <a:pPr marL="0" indent="0" algn="just" rtl="1">
              <a:lnSpc>
                <a:spcPct val="150000"/>
              </a:lnSpc>
              <a:buNone/>
            </a:pPr>
            <a:endParaRPr lang="fa-IR" sz="3500" dirty="0" smtClean="0"/>
          </a:p>
          <a:p>
            <a:pPr marL="0" indent="0" algn="just" rtl="1">
              <a:lnSpc>
                <a:spcPct val="150000"/>
              </a:lnSpc>
              <a:buNone/>
            </a:pPr>
            <a:r>
              <a:rPr lang="ar-IQ" sz="1600" dirty="0" smtClean="0"/>
              <a:t>کتاب </a:t>
            </a:r>
            <a:r>
              <a:rPr lang="ar-IQ" sz="1600" dirty="0"/>
              <a:t>مدیر ، نویسنده تيمور </a:t>
            </a:r>
            <a:r>
              <a:rPr lang="ar-IQ" sz="1600" dirty="0" smtClean="0"/>
              <a:t>آقایی</a:t>
            </a:r>
            <a:endParaRPr lang="fa-IR" sz="8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268" y="1205808"/>
            <a:ext cx="6344804" cy="4167534"/>
          </a:xfrm>
          <a:prstGeom prst="rect">
            <a:avLst/>
          </a:prstGeom>
        </p:spPr>
      </p:pic>
    </p:spTree>
    <p:extLst>
      <p:ext uri="{BB962C8B-B14F-4D97-AF65-F5344CB8AC3E}">
        <p14:creationId xmlns:p14="http://schemas.microsoft.com/office/powerpoint/2010/main" val="2987676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36" y="350981"/>
            <a:ext cx="10515600" cy="6188364"/>
          </a:xfrm>
        </p:spPr>
        <p:txBody>
          <a:bodyPr>
            <a:normAutofit/>
          </a:bodyPr>
          <a:lstStyle/>
          <a:p>
            <a:pPr marL="0" indent="0" algn="just" rtl="1">
              <a:lnSpc>
                <a:spcPct val="150000"/>
              </a:lnSpc>
              <a:buNone/>
            </a:pPr>
            <a:r>
              <a:rPr lang="ar-IQ" sz="3500" dirty="0"/>
              <a:t>کنترل ریسك یكی از وظایف مدیریت براي برقراري تعادل بين منافع مورد انتظار پذیرش ریسك و هزینه هاي مورد انتظار آن </a:t>
            </a:r>
            <a:r>
              <a:rPr lang="ar-IQ" sz="3500" dirty="0" smtClean="0"/>
              <a:t>می</a:t>
            </a:r>
            <a:r>
              <a:rPr lang="fa-IR" sz="3500" dirty="0" smtClean="0"/>
              <a:t> </a:t>
            </a:r>
            <a:r>
              <a:rPr lang="ar-IQ" sz="3500" dirty="0" smtClean="0"/>
              <a:t>باشد </a:t>
            </a:r>
            <a:r>
              <a:rPr lang="ar-IQ" sz="3500" dirty="0"/>
              <a:t>براي نشان دادن چگونگی یا ميزان کنترل ریسك از </a:t>
            </a:r>
            <a:r>
              <a:rPr lang="ar-IQ" sz="3500" dirty="0" smtClean="0"/>
              <a:t>معمو</a:t>
            </a:r>
            <a:r>
              <a:rPr lang="fa-IR" sz="3500" dirty="0" smtClean="0"/>
              <a:t>لا</a:t>
            </a:r>
            <a:r>
              <a:rPr lang="ar-IQ" sz="3500" dirty="0" smtClean="0"/>
              <a:t> </a:t>
            </a:r>
            <a:r>
              <a:rPr lang="ar-IQ" sz="3500" dirty="0"/>
              <a:t>از شاخص هاي زیر استفاده ميشود:</a:t>
            </a:r>
          </a:p>
          <a:p>
            <a:pPr marL="0" indent="0" algn="just" rtl="1">
              <a:lnSpc>
                <a:spcPct val="150000"/>
              </a:lnSpc>
              <a:buNone/>
            </a:pPr>
            <a:r>
              <a:rPr lang="en-US" sz="3500" dirty="0" smtClean="0"/>
              <a:t>Risk </a:t>
            </a:r>
            <a:r>
              <a:rPr lang="en-US" sz="3500" dirty="0"/>
              <a:t>Adjusted Return on </a:t>
            </a:r>
            <a:r>
              <a:rPr lang="en-US" sz="3500" dirty="0" err="1" smtClean="0"/>
              <a:t>Capital_RAROC</a:t>
            </a:r>
            <a:r>
              <a:rPr lang="en-US" sz="3500" dirty="0" smtClean="0"/>
              <a:t> </a:t>
            </a:r>
            <a:r>
              <a:rPr lang="en-US" sz="3500" dirty="0"/>
              <a:t>-1</a:t>
            </a:r>
          </a:p>
          <a:p>
            <a:pPr marL="0" indent="0" algn="just" rtl="1">
              <a:lnSpc>
                <a:spcPct val="150000"/>
              </a:lnSpc>
              <a:buNone/>
            </a:pPr>
            <a:r>
              <a:rPr lang="en-US" sz="3500" dirty="0" smtClean="0"/>
              <a:t>Risk </a:t>
            </a:r>
            <a:r>
              <a:rPr lang="en-US" sz="3500" dirty="0"/>
              <a:t>Adjusted return on </a:t>
            </a:r>
            <a:r>
              <a:rPr lang="en-US" sz="3500" dirty="0" err="1" smtClean="0"/>
              <a:t>investment_RAROI</a:t>
            </a:r>
            <a:r>
              <a:rPr lang="en-US" sz="3500" dirty="0" smtClean="0"/>
              <a:t> </a:t>
            </a:r>
            <a:r>
              <a:rPr lang="en-US" sz="3500" dirty="0"/>
              <a:t>-</a:t>
            </a:r>
            <a:r>
              <a:rPr lang="en-US" sz="3500" dirty="0" smtClean="0"/>
              <a:t>2</a:t>
            </a:r>
            <a:endParaRPr lang="fa-IR" sz="3500" dirty="0" smtClean="0"/>
          </a:p>
          <a:p>
            <a:pPr marL="0" indent="0" algn="just" rtl="1">
              <a:lnSpc>
                <a:spcPct val="150000"/>
              </a:lnSpc>
              <a:buNone/>
            </a:pPr>
            <a:endParaRPr lang="fa-IR" sz="1400" dirty="0"/>
          </a:p>
          <a:p>
            <a:pPr marL="0" indent="0" algn="just" rtl="1">
              <a:lnSpc>
                <a:spcPct val="150000"/>
              </a:lnSpc>
              <a:buNone/>
            </a:pPr>
            <a:r>
              <a:rPr lang="ar-IQ" sz="1400" dirty="0" smtClean="0"/>
              <a:t>مقرب </a:t>
            </a:r>
            <a:r>
              <a:rPr lang="ar-IQ" sz="1400" dirty="0"/>
              <a:t>علی ، گرامی امیر و موسوی زهراسادات (1400) ، مفهوم مدیریت ریسک و کاربرد آن در بازار سرمایه، کنفرانس بین المللی پژوهش های مدیریت و علوم انسانی در ایران</a:t>
            </a:r>
            <a:endParaRPr lang="ar-IQ" dirty="0"/>
          </a:p>
        </p:txBody>
      </p:sp>
    </p:spTree>
    <p:extLst>
      <p:ext uri="{BB962C8B-B14F-4D97-AF65-F5344CB8AC3E}">
        <p14:creationId xmlns:p14="http://schemas.microsoft.com/office/powerpoint/2010/main" val="21321178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36" y="350981"/>
            <a:ext cx="10515600" cy="6188364"/>
          </a:xfrm>
        </p:spPr>
        <p:txBody>
          <a:bodyPr>
            <a:normAutofit fontScale="77500" lnSpcReduction="20000"/>
          </a:bodyPr>
          <a:lstStyle/>
          <a:p>
            <a:pPr marL="0" indent="0" algn="just" rtl="1">
              <a:lnSpc>
                <a:spcPct val="150000"/>
              </a:lnSpc>
              <a:buNone/>
            </a:pPr>
            <a:r>
              <a:rPr lang="ar-IQ" sz="3500" dirty="0"/>
              <a:t>وقتی که ریسك ها شناسایی و ارزیابی شدند ، تمامی تكنيك هاي اداره ریسك در یك یا چند طبقه از چهار طبقه اصلی قرار </a:t>
            </a:r>
            <a:r>
              <a:rPr lang="ar-IQ" sz="3500" dirty="0" smtClean="0"/>
              <a:t>می</a:t>
            </a:r>
            <a:r>
              <a:rPr lang="fa-IR" sz="3500" dirty="0" smtClean="0"/>
              <a:t> </a:t>
            </a:r>
            <a:r>
              <a:rPr lang="ar-IQ" sz="3500" dirty="0" smtClean="0"/>
              <a:t>گيرند:</a:t>
            </a:r>
            <a:r>
              <a:rPr lang="fa-IR" sz="3500" dirty="0" smtClean="0"/>
              <a:t> </a:t>
            </a:r>
            <a:r>
              <a:rPr lang="ar-IQ" sz="3500" dirty="0" smtClean="0"/>
              <a:t>استفاده </a:t>
            </a:r>
            <a:r>
              <a:rPr lang="ar-IQ" sz="3500" dirty="0"/>
              <a:t>مطلوب از این استراتژي ها شاید امكان پذیر نباشد. بعضی از آنها ممكن است مستلزم بده بستان هایی باشد که براي فرد </a:t>
            </a:r>
            <a:r>
              <a:rPr lang="ar-IQ" sz="3500" dirty="0" smtClean="0"/>
              <a:t>یا</a:t>
            </a:r>
            <a:r>
              <a:rPr lang="fa-IR" sz="3500" dirty="0" smtClean="0"/>
              <a:t> </a:t>
            </a:r>
            <a:r>
              <a:rPr lang="ar-IQ" sz="3500" dirty="0" smtClean="0"/>
              <a:t>سازمانی </a:t>
            </a:r>
            <a:r>
              <a:rPr lang="ar-IQ" sz="3500" dirty="0"/>
              <a:t>که در زمينه مدیریت ریسك تصميم گيري می کند ، قابل قبول نباشد .چنان که پيش از این اشاره شد ریسك به </a:t>
            </a:r>
            <a:r>
              <a:rPr lang="ar-IQ" sz="3500" dirty="0" smtClean="0"/>
              <a:t>مفهوم</a:t>
            </a:r>
            <a:r>
              <a:rPr lang="fa-IR" sz="3500" dirty="0" smtClean="0"/>
              <a:t> </a:t>
            </a:r>
            <a:r>
              <a:rPr lang="ar-IQ" sz="3500" dirty="0" smtClean="0"/>
              <a:t>نوسان </a:t>
            </a:r>
            <a:r>
              <a:rPr lang="ar-IQ" sz="3500" dirty="0"/>
              <a:t>غير منتظره </a:t>
            </a:r>
            <a:r>
              <a:rPr lang="ar-IQ" sz="3500" dirty="0" smtClean="0"/>
              <a:t>د</a:t>
            </a:r>
            <a:r>
              <a:rPr lang="fa-IR" sz="3500" dirty="0" smtClean="0"/>
              <a:t>لا</a:t>
            </a:r>
            <a:r>
              <a:rPr lang="ar-IQ" sz="3500" dirty="0" smtClean="0"/>
              <a:t>لت </a:t>
            </a:r>
            <a:r>
              <a:rPr lang="ar-IQ" sz="3500" dirty="0"/>
              <a:t>بر وجود پراکندگی در مقادیر ممكن براي کميت تحت </a:t>
            </a:r>
            <a:r>
              <a:rPr lang="ar-IQ" sz="3500" dirty="0" smtClean="0"/>
              <a:t>بررسی</a:t>
            </a:r>
            <a:r>
              <a:rPr lang="fa-IR" sz="3500" dirty="0" smtClean="0"/>
              <a:t>(</a:t>
            </a:r>
            <a:r>
              <a:rPr lang="ar-IQ" sz="3500" dirty="0" smtClean="0"/>
              <a:t>درآمد</a:t>
            </a:r>
            <a:r>
              <a:rPr lang="ar-IQ" sz="3500" dirty="0"/>
              <a:t>، ارزش دارایی، سرمایه و</a:t>
            </a:r>
            <a:r>
              <a:rPr lang="ar-IQ" sz="3500" dirty="0" smtClean="0"/>
              <a:t>...</a:t>
            </a:r>
            <a:r>
              <a:rPr lang="fa-IR" sz="3500" dirty="0" smtClean="0"/>
              <a:t>)</a:t>
            </a:r>
            <a:r>
              <a:rPr lang="ar-IQ" sz="3500" dirty="0" smtClean="0"/>
              <a:t> </a:t>
            </a:r>
            <a:r>
              <a:rPr lang="ar-IQ" sz="3500" dirty="0"/>
              <a:t>دارد. </a:t>
            </a:r>
            <a:r>
              <a:rPr lang="ar-IQ" sz="3500" dirty="0" smtClean="0"/>
              <a:t>در</a:t>
            </a:r>
            <a:r>
              <a:rPr lang="fa-IR" sz="3500" dirty="0" smtClean="0"/>
              <a:t> </a:t>
            </a:r>
            <a:r>
              <a:rPr lang="ar-IQ" sz="3500" dirty="0" smtClean="0"/>
              <a:t>نگاه </a:t>
            </a:r>
            <a:r>
              <a:rPr lang="ar-IQ" sz="3500" dirty="0"/>
              <a:t>نخست هرچه ميزان پراکندگی بيشتر باشد ، ریسك بيشتري نيز مورد انتطار خواهد </a:t>
            </a:r>
            <a:r>
              <a:rPr lang="ar-IQ" sz="3500" dirty="0" smtClean="0"/>
              <a:t>بود.</a:t>
            </a:r>
            <a:r>
              <a:rPr lang="fa-IR" sz="3500" dirty="0" smtClean="0"/>
              <a:t> </a:t>
            </a:r>
            <a:r>
              <a:rPr lang="ar-IQ" sz="3500" dirty="0" smtClean="0"/>
              <a:t>ولی </a:t>
            </a:r>
            <a:r>
              <a:rPr lang="ar-IQ" sz="3500" dirty="0"/>
              <a:t>باید توجه داشت که عدم تقارن در توزیع آماري ارزش دارایی ها و برابر نبودن متوسط ارزش داریی ها، مقایسه ریسك آنها </a:t>
            </a:r>
            <a:r>
              <a:rPr lang="ar-IQ" sz="3500" dirty="0" smtClean="0"/>
              <a:t>را</a:t>
            </a:r>
            <a:r>
              <a:rPr lang="fa-IR" sz="3500" dirty="0" smtClean="0"/>
              <a:t> </a:t>
            </a:r>
            <a:r>
              <a:rPr lang="ar-IQ" sz="3500" dirty="0" smtClean="0"/>
              <a:t>دشوار </a:t>
            </a:r>
            <a:r>
              <a:rPr lang="ar-IQ" sz="3500" dirty="0"/>
              <a:t>می سازد. در این گونه موارد باید از شاخص هاي دیگري براي کمی سازي پراکندگی توزیع دارایی مناسب باشد استفاده کرد</a:t>
            </a:r>
            <a:r>
              <a:rPr lang="ar-IQ" sz="3500" dirty="0" smtClean="0"/>
              <a:t>.</a:t>
            </a:r>
            <a:endParaRPr lang="fa-IR" sz="3500" dirty="0" smtClean="0"/>
          </a:p>
          <a:p>
            <a:pPr marL="0" indent="0" algn="just" rtl="1">
              <a:lnSpc>
                <a:spcPct val="150000"/>
              </a:lnSpc>
              <a:buNone/>
            </a:pPr>
            <a:endParaRPr lang="fa-IR" sz="1400" dirty="0"/>
          </a:p>
          <a:p>
            <a:pPr marL="0" indent="0" algn="just" rtl="1">
              <a:lnSpc>
                <a:spcPct val="150000"/>
              </a:lnSpc>
              <a:buNone/>
            </a:pPr>
            <a:r>
              <a:rPr lang="ar-IQ" sz="1400" dirty="0" smtClean="0"/>
              <a:t>مقرب </a:t>
            </a:r>
            <a:r>
              <a:rPr lang="ar-IQ" sz="1400" dirty="0"/>
              <a:t>علی ، گرامی امیر و موسوی زهراسادات (1400) ، مفهوم مدیریت ریسک و کاربرد آن در بازار سرمایه، کنفرانس بین المللی پژوهش های مدیریت و علوم انسانی در ایران</a:t>
            </a:r>
            <a:endParaRPr lang="ar-IQ" dirty="0"/>
          </a:p>
        </p:txBody>
      </p:sp>
    </p:spTree>
    <p:extLst>
      <p:ext uri="{BB962C8B-B14F-4D97-AF65-F5344CB8AC3E}">
        <p14:creationId xmlns:p14="http://schemas.microsoft.com/office/powerpoint/2010/main" val="3050283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36" y="350981"/>
            <a:ext cx="10515600" cy="6188364"/>
          </a:xfrm>
        </p:spPr>
        <p:txBody>
          <a:bodyPr>
            <a:normAutofit fontScale="70000" lnSpcReduction="20000"/>
          </a:bodyPr>
          <a:lstStyle/>
          <a:p>
            <a:pPr marL="0" indent="0" algn="just" rtl="1">
              <a:lnSpc>
                <a:spcPct val="150000"/>
              </a:lnSpc>
              <a:buNone/>
            </a:pPr>
            <a:r>
              <a:rPr lang="fa-IR" sz="3500" dirty="0" smtClean="0"/>
              <a:t>ا</a:t>
            </a:r>
            <a:r>
              <a:rPr lang="ar-IQ" sz="3500" dirty="0" smtClean="0"/>
              <a:t>ساساً </a:t>
            </a:r>
            <a:r>
              <a:rPr lang="ar-IQ" sz="3500" dirty="0"/>
              <a:t>اصول پذیرفته شده ریسك بر چهار موضوع بنيادین زیر تاکيد دارد:</a:t>
            </a:r>
          </a:p>
          <a:p>
            <a:pPr marL="0" indent="0" algn="just" rtl="1">
              <a:lnSpc>
                <a:spcPct val="150000"/>
              </a:lnSpc>
              <a:buNone/>
            </a:pPr>
            <a:r>
              <a:rPr lang="ar-IQ" sz="3500" dirty="0" smtClean="0"/>
              <a:t>1</a:t>
            </a:r>
            <a:r>
              <a:rPr lang="fa-IR" sz="3500" dirty="0" smtClean="0"/>
              <a:t>-</a:t>
            </a:r>
            <a:r>
              <a:rPr lang="ar-IQ" sz="3500" dirty="0" smtClean="0"/>
              <a:t> </a:t>
            </a:r>
            <a:r>
              <a:rPr lang="ar-IQ" sz="3500" dirty="0"/>
              <a:t>مسوليت نهایی مدیریت ریسك با هيات مدیره است، یعنی مدیریت ریسك بایستی یك فرآیند راس به قائده را طی نماید.</a:t>
            </a:r>
          </a:p>
          <a:p>
            <a:pPr marL="0" indent="0" algn="just" rtl="1">
              <a:lnSpc>
                <a:spcPct val="150000"/>
              </a:lnSpc>
              <a:buNone/>
            </a:pPr>
            <a:r>
              <a:rPr lang="ar-IQ" sz="3500" dirty="0" smtClean="0"/>
              <a:t>2</a:t>
            </a:r>
            <a:r>
              <a:rPr lang="fa-IR" sz="3500" dirty="0" smtClean="0"/>
              <a:t>-</a:t>
            </a:r>
            <a:r>
              <a:rPr lang="ar-IQ" sz="3500" dirty="0" smtClean="0"/>
              <a:t> </a:t>
            </a:r>
            <a:r>
              <a:rPr lang="ar-IQ" sz="3500" dirty="0"/>
              <a:t>هيات مدیره و مدیریت اجرایی بایستی یك گستره وسيعی را از انواع ریسك هاي موجود شناسایی نمایند.</a:t>
            </a:r>
          </a:p>
          <a:p>
            <a:pPr marL="0" indent="0" algn="just" rtl="1">
              <a:lnSpc>
                <a:spcPct val="150000"/>
              </a:lnSpc>
              <a:buNone/>
            </a:pPr>
            <a:r>
              <a:rPr lang="ar-IQ" sz="3500" dirty="0" smtClean="0"/>
              <a:t>3</a:t>
            </a:r>
            <a:r>
              <a:rPr lang="fa-IR" sz="3500" dirty="0" smtClean="0"/>
              <a:t>-</a:t>
            </a:r>
            <a:r>
              <a:rPr lang="ar-IQ" sz="3500" dirty="0" smtClean="0"/>
              <a:t> </a:t>
            </a:r>
            <a:r>
              <a:rPr lang="ar-IQ" sz="3500" dirty="0"/>
              <a:t>کارکرد هاي کنترلی و پشتيبان، همچون کارکنان صف و ميانی، حسابرس داخلی، رعایتی، حقوقی و فناوري اطالعات و </a:t>
            </a:r>
            <a:r>
              <a:rPr lang="ar-IQ" sz="3500" dirty="0" smtClean="0"/>
              <a:t>نيروي</a:t>
            </a:r>
            <a:r>
              <a:rPr lang="fa-IR" sz="3500" dirty="0" smtClean="0"/>
              <a:t> </a:t>
            </a:r>
            <a:r>
              <a:rPr lang="ar-IQ" sz="3500" dirty="0" smtClean="0"/>
              <a:t>انسانی </a:t>
            </a:r>
            <a:r>
              <a:rPr lang="ar-IQ" sz="3500" dirty="0"/>
              <a:t>باید جزء </a:t>
            </a:r>
            <a:r>
              <a:rPr lang="fa-IR" sz="3500" dirty="0" smtClean="0"/>
              <a:t>لا</a:t>
            </a:r>
            <a:r>
              <a:rPr lang="ar-IQ" sz="3500" dirty="0" smtClean="0"/>
              <a:t>ینفك </a:t>
            </a:r>
            <a:r>
              <a:rPr lang="ar-IQ" sz="3500" dirty="0"/>
              <a:t>چارچوب کلی مدیریت ریسك باشند.</a:t>
            </a:r>
          </a:p>
          <a:p>
            <a:pPr marL="0" indent="0" algn="just" rtl="1">
              <a:lnSpc>
                <a:spcPct val="150000"/>
              </a:lnSpc>
              <a:buNone/>
            </a:pPr>
            <a:r>
              <a:rPr lang="ar-IQ" sz="3500" dirty="0" smtClean="0"/>
              <a:t>4</a:t>
            </a:r>
            <a:r>
              <a:rPr lang="fa-IR" sz="3500" dirty="0" smtClean="0"/>
              <a:t>-</a:t>
            </a:r>
            <a:r>
              <a:rPr lang="ar-IQ" sz="3500" dirty="0" smtClean="0"/>
              <a:t> </a:t>
            </a:r>
            <a:r>
              <a:rPr lang="ar-IQ" sz="3500" dirty="0"/>
              <a:t>سياست ها و اهداف مدیریت ریسك باید منتج از راهبرد تجاري کلی باشند و در سراسر کنترل ها و رویه هاي پشتيبان </a:t>
            </a:r>
            <a:r>
              <a:rPr lang="ar-IQ" sz="3500" dirty="0" smtClean="0"/>
              <a:t>پياده</a:t>
            </a:r>
            <a:r>
              <a:rPr lang="fa-IR" sz="3500" dirty="0" smtClean="0"/>
              <a:t> </a:t>
            </a:r>
            <a:r>
              <a:rPr lang="ar-IQ" sz="3500" dirty="0" smtClean="0"/>
              <a:t>سازي </a:t>
            </a:r>
            <a:r>
              <a:rPr lang="ar-IQ" sz="3500" dirty="0"/>
              <a:t>گردند</a:t>
            </a:r>
            <a:r>
              <a:rPr lang="ar-IQ" sz="3500" dirty="0" smtClean="0"/>
              <a:t>.</a:t>
            </a:r>
            <a:endParaRPr lang="fa-IR" sz="3500" dirty="0" smtClean="0"/>
          </a:p>
          <a:p>
            <a:pPr marL="0" indent="0" algn="just" rtl="1">
              <a:lnSpc>
                <a:spcPct val="150000"/>
              </a:lnSpc>
              <a:buNone/>
            </a:pPr>
            <a:endParaRPr lang="fa-IR" sz="3500" dirty="0" smtClean="0"/>
          </a:p>
          <a:p>
            <a:pPr marL="0" indent="0" algn="just" rtl="1">
              <a:lnSpc>
                <a:spcPct val="150000"/>
              </a:lnSpc>
              <a:buNone/>
            </a:pPr>
            <a:r>
              <a:rPr lang="ar-IQ" sz="1400" dirty="0" smtClean="0"/>
              <a:t>مقرب </a:t>
            </a:r>
            <a:r>
              <a:rPr lang="ar-IQ" sz="1400" dirty="0"/>
              <a:t>علی ، گرامی امیر و موسوی زهراسادات (1400) ، مفهوم مدیریت ریسک و کاربرد آن در بازار سرمایه، کنفرانس بین المللی پژوهش های مدیریت و علوم انسانی در ایران</a:t>
            </a:r>
            <a:endParaRPr lang="ar-IQ" dirty="0"/>
          </a:p>
        </p:txBody>
      </p:sp>
    </p:spTree>
    <p:extLst>
      <p:ext uri="{BB962C8B-B14F-4D97-AF65-F5344CB8AC3E}">
        <p14:creationId xmlns:p14="http://schemas.microsoft.com/office/powerpoint/2010/main" val="34498838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36" y="350981"/>
            <a:ext cx="10515600" cy="6188364"/>
          </a:xfrm>
        </p:spPr>
        <p:txBody>
          <a:bodyPr>
            <a:normAutofit/>
          </a:bodyPr>
          <a:lstStyle/>
          <a:p>
            <a:pPr marL="0" indent="0" algn="just" rtl="1">
              <a:lnSpc>
                <a:spcPct val="150000"/>
              </a:lnSpc>
              <a:buNone/>
            </a:pPr>
            <a:r>
              <a:rPr lang="fa-IR" sz="3500" dirty="0"/>
              <a:t>مجموعه این اصول را می توان در سرفصل هاي زیر </a:t>
            </a:r>
            <a:r>
              <a:rPr lang="fa-IR" sz="3500" dirty="0" smtClean="0"/>
              <a:t>خلاصه </a:t>
            </a:r>
            <a:r>
              <a:rPr lang="fa-IR" sz="3500" dirty="0"/>
              <a:t>نمود:</a:t>
            </a:r>
          </a:p>
          <a:p>
            <a:pPr marL="0" indent="0" algn="just" rtl="1">
              <a:lnSpc>
                <a:spcPct val="150000"/>
              </a:lnSpc>
              <a:buNone/>
            </a:pPr>
            <a:r>
              <a:rPr lang="fa-IR" sz="3500" dirty="0" smtClean="0"/>
              <a:t>1- </a:t>
            </a:r>
            <a:r>
              <a:rPr lang="fa-IR" sz="3500" dirty="0"/>
              <a:t>راهبرد مدیریت ریسك</a:t>
            </a:r>
          </a:p>
          <a:p>
            <a:pPr marL="0" indent="0" algn="just" rtl="1">
              <a:lnSpc>
                <a:spcPct val="150000"/>
              </a:lnSpc>
              <a:buNone/>
            </a:pPr>
            <a:r>
              <a:rPr lang="fa-IR" sz="3500" dirty="0" smtClean="0"/>
              <a:t>2- </a:t>
            </a:r>
            <a:r>
              <a:rPr lang="fa-IR" sz="3500" dirty="0"/>
              <a:t>کارکرد مدیریت ریسك</a:t>
            </a:r>
          </a:p>
          <a:p>
            <a:pPr marL="0" indent="0" algn="just" rtl="1">
              <a:lnSpc>
                <a:spcPct val="150000"/>
              </a:lnSpc>
              <a:buNone/>
            </a:pPr>
            <a:r>
              <a:rPr lang="fa-IR" sz="3500" dirty="0" smtClean="0"/>
              <a:t>3- </a:t>
            </a:r>
            <a:r>
              <a:rPr lang="fa-IR" sz="3500" dirty="0"/>
              <a:t>اندازه گيري ، گزارشگري و کنترل </a:t>
            </a:r>
            <a:r>
              <a:rPr lang="fa-IR" sz="3500" dirty="0" smtClean="0"/>
              <a:t>ریسك</a:t>
            </a:r>
          </a:p>
          <a:p>
            <a:pPr marL="0" indent="0" algn="just" rtl="1">
              <a:lnSpc>
                <a:spcPct val="150000"/>
              </a:lnSpc>
              <a:buNone/>
            </a:pPr>
            <a:r>
              <a:rPr lang="fa-IR" sz="3500" dirty="0" smtClean="0"/>
              <a:t>4- </a:t>
            </a:r>
            <a:r>
              <a:rPr lang="fa-IR" sz="3500" dirty="0"/>
              <a:t>عمليات</a:t>
            </a:r>
          </a:p>
          <a:p>
            <a:pPr marL="0" indent="0" algn="just" rtl="1">
              <a:lnSpc>
                <a:spcPct val="150000"/>
              </a:lnSpc>
              <a:buNone/>
            </a:pPr>
            <a:r>
              <a:rPr lang="fa-IR" sz="3500" dirty="0" smtClean="0"/>
              <a:t>5- </a:t>
            </a:r>
            <a:r>
              <a:rPr lang="fa-IR" sz="3500" dirty="0"/>
              <a:t>سيستم هاي مدیریت ریسك</a:t>
            </a:r>
            <a:endParaRPr lang="fa-IR" sz="3500" dirty="0" smtClean="0"/>
          </a:p>
          <a:p>
            <a:pPr marL="0" indent="0" algn="just" rtl="1">
              <a:lnSpc>
                <a:spcPct val="150000"/>
              </a:lnSpc>
              <a:buNone/>
            </a:pPr>
            <a:r>
              <a:rPr lang="ar-IQ" sz="1400" dirty="0" smtClean="0"/>
              <a:t>مقرب </a:t>
            </a:r>
            <a:r>
              <a:rPr lang="ar-IQ" sz="1400" dirty="0"/>
              <a:t>علی ، گرامی امیر و موسوی زهراسادات (1400) ، مفهوم مدیریت ریسک و کاربرد آن در بازار سرمایه، کنفرانس بین المللی پژوهش های مدیریت و علوم انسانی در ایران</a:t>
            </a:r>
            <a:endParaRPr lang="ar-IQ" dirty="0"/>
          </a:p>
        </p:txBody>
      </p:sp>
    </p:spTree>
    <p:extLst>
      <p:ext uri="{BB962C8B-B14F-4D97-AF65-F5344CB8AC3E}">
        <p14:creationId xmlns:p14="http://schemas.microsoft.com/office/powerpoint/2010/main" val="1806707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7436" y="350981"/>
            <a:ext cx="10515600" cy="6188364"/>
          </a:xfrm>
        </p:spPr>
        <p:txBody>
          <a:bodyPr>
            <a:normAutofit/>
          </a:bodyPr>
          <a:lstStyle/>
          <a:p>
            <a:pPr marL="0" indent="0" algn="ctr" rtl="1">
              <a:lnSpc>
                <a:spcPct val="150000"/>
              </a:lnSpc>
              <a:buNone/>
            </a:pPr>
            <a:endParaRPr lang="fa-IR" sz="3500" dirty="0" smtClean="0"/>
          </a:p>
          <a:p>
            <a:pPr marL="0" indent="0" algn="ctr" rtl="1">
              <a:lnSpc>
                <a:spcPct val="150000"/>
              </a:lnSpc>
              <a:buNone/>
            </a:pPr>
            <a:endParaRPr lang="fa-IR" sz="3500" dirty="0"/>
          </a:p>
          <a:p>
            <a:pPr marL="0" indent="0" algn="ctr" rtl="1">
              <a:lnSpc>
                <a:spcPct val="150000"/>
              </a:lnSpc>
              <a:buNone/>
            </a:pPr>
            <a:r>
              <a:rPr lang="fa-IR" sz="3500" dirty="0" smtClean="0"/>
              <a:t>با سپاس از توجه شما</a:t>
            </a:r>
            <a:endParaRPr lang="ar-IQ" dirty="0"/>
          </a:p>
        </p:txBody>
      </p:sp>
    </p:spTree>
    <p:extLst>
      <p:ext uri="{BB962C8B-B14F-4D97-AF65-F5344CB8AC3E}">
        <p14:creationId xmlns:p14="http://schemas.microsoft.com/office/powerpoint/2010/main" val="10534763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962</TotalTime>
  <Words>4590</Words>
  <Application>Microsoft Office PowerPoint</Application>
  <PresentationFormat>Widescreen</PresentationFormat>
  <Paragraphs>141</Paragraphs>
  <Slides>33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Times New Roman</vt:lpstr>
      <vt:lpstr>Office Theme</vt:lpstr>
      <vt:lpstr>بسم الله الرحمن الرحیم</vt:lpstr>
      <vt:lpstr>مدیریت ریسک و بازار</vt:lpstr>
      <vt:lpstr>سید میلاد حسینی کاکاوندی  دانشجوی دکتری مهندسی مالی  درس مدیریت ریسک مالی پیشرفته  استاد: جناب آقای دکتر نعمتی  اردیبهشت 1405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Sooramall</dc:creator>
  <cp:lastModifiedBy>pavion</cp:lastModifiedBy>
  <cp:revision>35</cp:revision>
  <dcterms:created xsi:type="dcterms:W3CDTF">2026-04-25T10:05:15Z</dcterms:created>
  <dcterms:modified xsi:type="dcterms:W3CDTF">2026-07-10T14:51:29Z</dcterms:modified>
</cp:coreProperties>
</file>