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91" r:id="rId4"/>
    <p:sldId id="320" r:id="rId5"/>
    <p:sldId id="279" r:id="rId6"/>
    <p:sldId id="281" r:id="rId7"/>
    <p:sldId id="283" r:id="rId8"/>
    <p:sldId id="260" r:id="rId9"/>
    <p:sldId id="284" r:id="rId10"/>
    <p:sldId id="292" r:id="rId11"/>
    <p:sldId id="293" r:id="rId12"/>
    <p:sldId id="295" r:id="rId13"/>
    <p:sldId id="296" r:id="rId14"/>
    <p:sldId id="266" r:id="rId15"/>
    <p:sldId id="287" r:id="rId16"/>
    <p:sldId id="299" r:id="rId17"/>
    <p:sldId id="288" r:id="rId18"/>
    <p:sldId id="289" r:id="rId19"/>
    <p:sldId id="300" r:id="rId20"/>
    <p:sldId id="309" r:id="rId21"/>
    <p:sldId id="268" r:id="rId22"/>
    <p:sldId id="310" r:id="rId23"/>
    <p:sldId id="311" r:id="rId24"/>
    <p:sldId id="313" r:id="rId25"/>
    <p:sldId id="269" r:id="rId26"/>
    <p:sldId id="314" r:id="rId27"/>
    <p:sldId id="317" r:id="rId28"/>
    <p:sldId id="271" r:id="rId29"/>
    <p:sldId id="318" r:id="rId30"/>
    <p:sldId id="272" r:id="rId31"/>
    <p:sldId id="273" r:id="rId32"/>
    <p:sldId id="274" r:id="rId33"/>
    <p:sldId id="321" r:id="rId34"/>
    <p:sldId id="301" r:id="rId35"/>
    <p:sldId id="302" r:id="rId36"/>
    <p:sldId id="303" r:id="rId37"/>
    <p:sldId id="304" r:id="rId38"/>
    <p:sldId id="305" r:id="rId39"/>
    <p:sldId id="306" r:id="rId40"/>
    <p:sldId id="307" r:id="rId41"/>
    <p:sldId id="308" r:id="rId4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12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7E74A8-CC7D-413F-9758-5C8A486CAD66}"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AD1AFE-3A67-4A7A-9DB2-94F70AB77F4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9269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E74A8-CC7D-413F-9758-5C8A486CAD66}"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2544298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7E74A8-CC7D-413F-9758-5C8A486CAD66}"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AD1AFE-3A67-4A7A-9DB2-94F70AB77F4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73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7E74A8-CC7D-413F-9758-5C8A486CAD66}"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2804847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7E74A8-CC7D-413F-9758-5C8A486CAD66}"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3919002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7E74A8-CC7D-413F-9758-5C8A486CAD66}" type="datetimeFigureOut">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2129783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37E74A8-CC7D-413F-9758-5C8A486CAD66}" type="datetimeFigureOut">
              <a:rPr lang="en-US" smtClean="0"/>
              <a:t>7/10/2026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136615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37E74A8-CC7D-413F-9758-5C8A486CAD66}" type="datetimeFigureOut">
              <a:rPr lang="en-US" smtClean="0"/>
              <a:t>7/10/2026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8AD1AFE-3A67-4A7A-9DB2-94F70AB77F47}" type="slidenum">
              <a:rPr lang="en-US" smtClean="0"/>
              <a:t>‹#›</a:t>
            </a:fld>
            <a:endParaRPr lang="en-US"/>
          </a:p>
        </p:txBody>
      </p:sp>
    </p:spTree>
    <p:extLst>
      <p:ext uri="{BB962C8B-B14F-4D97-AF65-F5344CB8AC3E}">
        <p14:creationId xmlns:p14="http://schemas.microsoft.com/office/powerpoint/2010/main" val="3846458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7E74A8-CC7D-413F-9758-5C8A486CAD66}"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3699589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E74A8-CC7D-413F-9758-5C8A486CAD66}"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2148212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7E74A8-CC7D-413F-9758-5C8A486CAD66}"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AD1AFE-3A67-4A7A-9DB2-94F70AB77F47}" type="slidenum">
              <a:rPr lang="en-US" smtClean="0"/>
              <a:t>‹#›</a:t>
            </a:fld>
            <a:endParaRPr lang="en-US"/>
          </a:p>
        </p:txBody>
      </p:sp>
    </p:spTree>
    <p:extLst>
      <p:ext uri="{BB962C8B-B14F-4D97-AF65-F5344CB8AC3E}">
        <p14:creationId xmlns:p14="http://schemas.microsoft.com/office/powerpoint/2010/main" val="3208138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37E74A8-CC7D-413F-9758-5C8A486CAD66}" type="datetimeFigureOut">
              <a:rPr lang="en-US" smtClean="0"/>
              <a:t>7/10/2026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8AD1AFE-3A67-4A7A-9DB2-94F70AB77F4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71093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497B-1FDA-C8BB-6684-E20CCC0B95B9}"/>
              </a:ext>
            </a:extLst>
          </p:cNvPr>
          <p:cNvSpPr>
            <a:spLocks noGrp="1"/>
          </p:cNvSpPr>
          <p:nvPr>
            <p:ph type="ctrTitle"/>
          </p:nvPr>
        </p:nvSpPr>
        <p:spPr>
          <a:xfrm>
            <a:off x="1097280" y="758952"/>
            <a:ext cx="10058400" cy="1759961"/>
          </a:xfrm>
        </p:spPr>
        <p:txBody>
          <a:bodyPr/>
          <a:lstStyle/>
          <a:p>
            <a:pPr algn="ctr" rtl="1"/>
            <a:r>
              <a:rPr lang="fa-IR" dirty="0"/>
              <a:t>مبانی وحقوق بانکی</a:t>
            </a:r>
            <a:endParaRPr lang="en-US" dirty="0"/>
          </a:p>
        </p:txBody>
      </p:sp>
      <p:sp>
        <p:nvSpPr>
          <p:cNvPr id="3" name="Subtitle 2">
            <a:extLst>
              <a:ext uri="{FF2B5EF4-FFF2-40B4-BE49-F238E27FC236}">
                <a16:creationId xmlns:a16="http://schemas.microsoft.com/office/drawing/2014/main" id="{D7A06DFD-DFD5-8B21-1B24-C4F287A2D156}"/>
              </a:ext>
            </a:extLst>
          </p:cNvPr>
          <p:cNvSpPr>
            <a:spLocks noGrp="1"/>
          </p:cNvSpPr>
          <p:nvPr>
            <p:ph type="subTitle" idx="1"/>
          </p:nvPr>
        </p:nvSpPr>
        <p:spPr/>
        <p:txBody>
          <a:bodyPr>
            <a:normAutofit/>
          </a:bodyPr>
          <a:lstStyle/>
          <a:p>
            <a:pPr algn="ctr"/>
            <a:endParaRPr lang="en-US" dirty="0">
              <a:cs typeface="B Nazanin" panose="00000400000000000000" pitchFamily="2" charset="-78"/>
            </a:endParaRPr>
          </a:p>
        </p:txBody>
      </p:sp>
    </p:spTree>
    <p:extLst>
      <p:ext uri="{BB962C8B-B14F-4D97-AF65-F5344CB8AC3E}">
        <p14:creationId xmlns:p14="http://schemas.microsoft.com/office/powerpoint/2010/main" val="678447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CDF61-FA8A-3B79-F87C-90372A6F4AB7}"/>
              </a:ext>
            </a:extLst>
          </p:cNvPr>
          <p:cNvSpPr>
            <a:spLocks noGrp="1"/>
          </p:cNvSpPr>
          <p:nvPr>
            <p:ph type="title"/>
          </p:nvPr>
        </p:nvSpPr>
        <p:spPr/>
        <p:txBody>
          <a:bodyPr>
            <a:normAutofit fontScale="90000"/>
          </a:bodyPr>
          <a:lstStyle/>
          <a:p>
            <a:pPr algn="ctr" rtl="1"/>
            <a:r>
              <a:rPr lang="ar-SA" sz="7200" b="1" dirty="0">
                <a:solidFill>
                  <a:srgbClr val="212121"/>
                </a:solidFill>
                <a:effectLst/>
                <a:ea typeface="Aptos"/>
                <a:cs typeface="B Nazanin" panose="00000400000000000000" pitchFamily="2" charset="-78"/>
              </a:rPr>
              <a:t>حقوق بانکی</a:t>
            </a:r>
            <a:r>
              <a:rPr lang="fa-IR" sz="7200" b="1" dirty="0">
                <a:solidFill>
                  <a:srgbClr val="212121"/>
                </a:solidFill>
                <a:effectLst/>
                <a:ea typeface="Aptos"/>
                <a:cs typeface="B Nazanin" panose="00000400000000000000" pitchFamily="2" charset="-78"/>
              </a:rPr>
              <a:t/>
            </a:r>
            <a:br>
              <a:rPr lang="fa-IR" sz="7200" b="1" dirty="0">
                <a:solidFill>
                  <a:srgbClr val="212121"/>
                </a:solidFill>
                <a:effectLst/>
                <a:ea typeface="Aptos"/>
                <a:cs typeface="B Nazanin" panose="00000400000000000000" pitchFamily="2" charset="-78"/>
              </a:rPr>
            </a:br>
            <a:r>
              <a:rPr lang="ar-SA" sz="49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کلیات و مبانی نظری حقوق بانکی</a:t>
            </a:r>
            <a:endParaRPr lang="en-US" sz="7200" b="1" dirty="0">
              <a:cs typeface="B Nazanin" panose="00000400000000000000" pitchFamily="2" charset="-78"/>
            </a:endParaRPr>
          </a:p>
        </p:txBody>
      </p:sp>
      <p:sp>
        <p:nvSpPr>
          <p:cNvPr id="3" name="Content Placeholder 2">
            <a:extLst>
              <a:ext uri="{FF2B5EF4-FFF2-40B4-BE49-F238E27FC236}">
                <a16:creationId xmlns:a16="http://schemas.microsoft.com/office/drawing/2014/main" id="{F3295F29-7670-EF05-887F-0899D756640A}"/>
              </a:ext>
            </a:extLst>
          </p:cNvPr>
          <p:cNvSpPr>
            <a:spLocks noGrp="1"/>
          </p:cNvSpPr>
          <p:nvPr>
            <p:ph idx="1"/>
          </p:nvPr>
        </p:nvSpPr>
        <p:spPr>
          <a:xfrm>
            <a:off x="742384" y="2009869"/>
            <a:ext cx="11092306" cy="3868277"/>
          </a:xfrm>
        </p:spPr>
        <p:txBody>
          <a:bodyPr>
            <a:normAutofit/>
          </a:bodyPr>
          <a:lstStyle/>
          <a:p>
            <a:pPr marL="0" algn="r" rtl="1"/>
            <a:r>
              <a:rPr lang="ar-SA" sz="1800" kern="0" dirty="0">
                <a:solidFill>
                  <a:srgbClr val="212121"/>
                </a:solidFill>
                <a:effectLst/>
                <a:latin typeface="Aptos"/>
                <a:ea typeface="Times New Roman" panose="02020603050405020304" pitchFamily="18" charset="0"/>
                <a:cs typeface="B Nazanin" panose="00000400000000000000" pitchFamily="2" charset="-78"/>
              </a:rPr>
              <a:t>حقوق بانکی مجموعه قواعد حقوقی اعم از قواعد امری (آمره‌ای که تخلف از آنها ممکن نیست) و تکمیلی (که در سکوت قرارداد اعمال می‌شوند) است که از پنج کانال اصلی به جریان می‌افتد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1-</a:t>
            </a:r>
            <a:r>
              <a:rPr lang="ar-SA" sz="1800" kern="0" dirty="0">
                <a:solidFill>
                  <a:srgbClr val="212121"/>
                </a:solidFill>
                <a:effectLst/>
                <a:latin typeface="Aptos"/>
                <a:ea typeface="Times New Roman" panose="02020603050405020304" pitchFamily="18" charset="0"/>
                <a:cs typeface="B Nazanin" panose="00000400000000000000" pitchFamily="2" charset="-78"/>
              </a:rPr>
              <a:t>قوانین عادی مصوب مجلس شورای اسلامی،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2-</a:t>
            </a:r>
            <a:r>
              <a:rPr lang="ar-SA" sz="1800" kern="0" dirty="0">
                <a:solidFill>
                  <a:srgbClr val="212121"/>
                </a:solidFill>
                <a:effectLst/>
                <a:latin typeface="Aptos"/>
                <a:ea typeface="Times New Roman" panose="02020603050405020304" pitchFamily="18" charset="0"/>
                <a:cs typeface="B Nazanin" panose="00000400000000000000" pitchFamily="2" charset="-78"/>
              </a:rPr>
              <a:t>مقررات شورای پول و اعتبار،</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a:t>
            </a:r>
            <a:r>
              <a:rPr lang="ar-SA" sz="1800" kern="0" dirty="0">
                <a:solidFill>
                  <a:srgbClr val="212121"/>
                </a:solidFill>
                <a:effectLst/>
                <a:latin typeface="Aptos"/>
                <a:ea typeface="Times New Roman" panose="02020603050405020304" pitchFamily="18" charset="0"/>
                <a:cs typeface="B Nazanin" panose="00000400000000000000" pitchFamily="2" charset="-78"/>
              </a:rPr>
              <a:t>بخشنامه‌های بانک مرکزی جمهوری اسلامی ایران،</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4-</a:t>
            </a:r>
            <a:r>
              <a:rPr lang="ar-SA" sz="1800" kern="0" dirty="0">
                <a:solidFill>
                  <a:srgbClr val="212121"/>
                </a:solidFill>
                <a:effectLst/>
                <a:latin typeface="Aptos"/>
                <a:ea typeface="Times New Roman" panose="02020603050405020304" pitchFamily="18" charset="0"/>
                <a:cs typeface="B Nazanin" panose="00000400000000000000" pitchFamily="2" charset="-78"/>
              </a:rPr>
              <a:t>رویه قضایی (آرای دیوان عالی کشور و دادگاه‌های تجدیدنظر)،</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5-</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Aptos"/>
                <a:ea typeface="Times New Roman" panose="02020603050405020304" pitchFamily="18" charset="0"/>
                <a:cs typeface="B Nazanin" panose="00000400000000000000" pitchFamily="2" charset="-78"/>
              </a:rPr>
              <a:t>فقه اسلامی (به عنوان منبع الهام و مبنای مشروعیت)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marL="0" marR="0" algn="r" rtl="1"/>
            <a:endParaRPr lang="en-US" sz="1800" kern="0" dirty="0">
              <a:solidFill>
                <a:srgbClr val="212121"/>
              </a:solidFill>
              <a:effectLst/>
              <a:latin typeface="Segoe UI" panose="020B0502040204020203" pitchFamily="34" charset="0"/>
              <a:ea typeface="Times New Roman" panose="02020603050405020304" pitchFamily="18" charset="0"/>
            </a:endParaRPr>
          </a:p>
        </p:txBody>
      </p:sp>
    </p:spTree>
    <p:extLst>
      <p:ext uri="{BB962C8B-B14F-4D97-AF65-F5344CB8AC3E}">
        <p14:creationId xmlns:p14="http://schemas.microsoft.com/office/powerpoint/2010/main" val="2226971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6A16148-A357-82CC-660F-D0A4035A6483}"/>
              </a:ext>
            </a:extLst>
          </p:cNvPr>
          <p:cNvSpPr txBox="1">
            <a:spLocks/>
          </p:cNvSpPr>
          <p:nvPr/>
        </p:nvSpPr>
        <p:spPr>
          <a:xfrm>
            <a:off x="500907" y="801938"/>
            <a:ext cx="11190185" cy="4451550"/>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algn="r" rtl="1">
              <a:lnSpc>
                <a:spcPct val="115000"/>
              </a:lnSpc>
              <a:spcBef>
                <a:spcPts val="0"/>
              </a:spcBef>
              <a:spcAft>
                <a:spcPts val="800"/>
              </a:spcAft>
            </a:pPr>
            <a:r>
              <a:rPr lang="ar-SA" sz="1600" b="1" kern="0" dirty="0">
                <a:solidFill>
                  <a:srgbClr val="212121"/>
                </a:solidFill>
                <a:latin typeface="Aptos"/>
                <a:ea typeface="Times New Roman" panose="02020603050405020304" pitchFamily="18" charset="0"/>
                <a:cs typeface="B Nazanin" panose="00000400000000000000" pitchFamily="2" charset="-78"/>
              </a:rPr>
              <a:t>این قواعد بر چهار عرصه حاکمیت دارند</a:t>
            </a:r>
            <a:r>
              <a:rPr lang="en-US" sz="1600" b="1"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
            </a:r>
            <a:b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br>
            <a:r>
              <a:rPr lang="ar-SA" sz="1600" b="1" kern="0" dirty="0">
                <a:solidFill>
                  <a:srgbClr val="212121"/>
                </a:solidFill>
                <a:latin typeface="Aptos"/>
                <a:ea typeface="Times New Roman" panose="02020603050405020304" pitchFamily="18" charset="0"/>
                <a:cs typeface="B Nazanin" panose="00000400000000000000" pitchFamily="2" charset="-78"/>
              </a:rPr>
              <a:t>عرصه اول - </a:t>
            </a:r>
            <a:r>
              <a:rPr lang="ar-SA" sz="1600" kern="0" dirty="0">
                <a:solidFill>
                  <a:srgbClr val="212121"/>
                </a:solidFill>
                <a:latin typeface="Aptos"/>
                <a:ea typeface="Times New Roman" panose="02020603050405020304" pitchFamily="18" charset="0"/>
                <a:cs typeface="B Nazanin" panose="00000400000000000000" pitchFamily="2" charset="-78"/>
              </a:rPr>
              <a:t>تأسیس بانک: هر بانک برای شروع به کار باید از بانک مرکزی مجوز دریافت کند، سرمایه اولیه (حداقل </a:t>
            </a:r>
            <a:r>
              <a:rPr lang="fa-IR" sz="1600" kern="0" dirty="0">
                <a:solidFill>
                  <a:srgbClr val="212121"/>
                </a:solidFill>
                <a:latin typeface="Aptos"/>
                <a:ea typeface="Times New Roman" panose="02020603050405020304" pitchFamily="18" charset="0"/>
                <a:cs typeface="B Nazanin" panose="00000400000000000000" pitchFamily="2" charset="-78"/>
              </a:rPr>
              <a:t>۲</a:t>
            </a:r>
            <a:r>
              <a:rPr lang="ar-SA" sz="1600" kern="0" dirty="0">
                <a:solidFill>
                  <a:srgbClr val="212121"/>
                </a:solidFill>
                <a:latin typeface="Aptos"/>
                <a:ea typeface="Times New Roman" panose="02020603050405020304" pitchFamily="18" charset="0"/>
                <a:cs typeface="B Nazanin" panose="00000400000000000000" pitchFamily="2" charset="-78"/>
              </a:rPr>
              <a:t> هزار میلیارد ریال برای بانک خصوصی – ارقام به روز قابل تغییر) را تأمین نماید، مدیران آن تأیید صلاحیت شوند و اساسنامه‌اش به تأیید برسد</a:t>
            </a:r>
            <a: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br>
            <a:r>
              <a:rPr lang="ar-SA" sz="1600" b="1" kern="0" dirty="0">
                <a:solidFill>
                  <a:srgbClr val="212121"/>
                </a:solidFill>
                <a:latin typeface="Aptos"/>
                <a:ea typeface="Times New Roman" panose="02020603050405020304" pitchFamily="18" charset="0"/>
                <a:cs typeface="B Nazanin" panose="00000400000000000000" pitchFamily="2" charset="-78"/>
              </a:rPr>
              <a:t>عرصه دوم - </a:t>
            </a:r>
            <a:r>
              <a:rPr lang="ar-SA" sz="1600" kern="0" dirty="0">
                <a:solidFill>
                  <a:srgbClr val="212121"/>
                </a:solidFill>
                <a:latin typeface="Aptos"/>
                <a:ea typeface="Times New Roman" panose="02020603050405020304" pitchFamily="18" charset="0"/>
                <a:cs typeface="B Nazanin" panose="00000400000000000000" pitchFamily="2" charset="-78"/>
              </a:rPr>
              <a:t>فعالیت روزمره: شامل قواعد مربوط به جذب سپرده (از چه طریقی، با چه نرخی، با چه نوع قراردادی)، اعطای تسهیلات (عقود مجاز، نرخ سود، وثایق، مدت)، خدمات جانبی (حواله، ضمانت‌نامه، اعتبار اسنادی، کارت‌های بانکی) و روابط بین‌بانکی</a:t>
            </a:r>
            <a: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br>
            <a:r>
              <a:rPr lang="ar-SA" sz="1600" b="1" kern="0" dirty="0">
                <a:solidFill>
                  <a:srgbClr val="212121"/>
                </a:solidFill>
                <a:latin typeface="Aptos"/>
                <a:ea typeface="Times New Roman" panose="02020603050405020304" pitchFamily="18" charset="0"/>
                <a:cs typeface="B Nazanin" panose="00000400000000000000" pitchFamily="2" charset="-78"/>
              </a:rPr>
              <a:t>عرصه سوم - </a:t>
            </a:r>
            <a:r>
              <a:rPr lang="ar-SA" sz="1600" kern="0" dirty="0">
                <a:solidFill>
                  <a:srgbClr val="212121"/>
                </a:solidFill>
                <a:latin typeface="Aptos"/>
                <a:ea typeface="Times New Roman" panose="02020603050405020304" pitchFamily="18" charset="0"/>
                <a:cs typeface="B Nazanin" panose="00000400000000000000" pitchFamily="2" charset="-78"/>
              </a:rPr>
              <a:t>نظارت: بانک مرکزی موظف است به طور مستمر بر سلامت مالی و رعایت مقررات توسط بانک‌ها نظارت کند (بازرسی‌های دوره‌ای و موردی، دریافت صورت‌های مالی، بررسی نسبت‌های احتیاطی)</a:t>
            </a:r>
            <a: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br>
            <a:r>
              <a:rPr lang="ar-SA" sz="1600" b="1" kern="0" dirty="0">
                <a:solidFill>
                  <a:srgbClr val="212121"/>
                </a:solidFill>
                <a:latin typeface="Aptos"/>
                <a:ea typeface="Times New Roman" panose="02020603050405020304" pitchFamily="18" charset="0"/>
                <a:cs typeface="B Nazanin" panose="00000400000000000000" pitchFamily="2" charset="-78"/>
              </a:rPr>
              <a:t>عرصه چهارم - </a:t>
            </a:r>
            <a:r>
              <a:rPr lang="ar-SA" sz="1600" kern="0" dirty="0">
                <a:solidFill>
                  <a:srgbClr val="212121"/>
                </a:solidFill>
                <a:latin typeface="Aptos"/>
                <a:ea typeface="Times New Roman" panose="02020603050405020304" pitchFamily="18" charset="0"/>
                <a:cs typeface="B Nazanin" panose="00000400000000000000" pitchFamily="2" charset="-78"/>
              </a:rPr>
              <a:t>انحلال و تجدید ساختار: در صورت ورشکستگی یا تخلفات جبران‌ناپذیر، بانک مرکزی می‌تواند بانک را منحل کند، مدیر تصفیه بگمارد و ترتیب پرداخت بدهی‌ها را تعیین کند، یا آن را با بانک دیگر ادغام نماید (ادغام اجباری)</a:t>
            </a:r>
            <a:r>
              <a:rPr lang="en-US" sz="16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latin typeface="Aptos"/>
              <a:ea typeface="Aptos"/>
              <a:cs typeface="B Nazanin" panose="00000400000000000000" pitchFamily="2" charset="-78"/>
            </a:endParaRPr>
          </a:p>
          <a:p>
            <a:pPr marL="0" marR="0" algn="r" rtl="1">
              <a:lnSpc>
                <a:spcPct val="115000"/>
              </a:lnSpc>
              <a:spcBef>
                <a:spcPts val="0"/>
              </a:spcBef>
              <a:spcAft>
                <a:spcPts val="800"/>
              </a:spcAft>
            </a:pPr>
            <a:r>
              <a:rPr lang="ar-SA" sz="1600" b="1" kern="0" dirty="0">
                <a:solidFill>
                  <a:srgbClr val="212121"/>
                </a:solidFill>
                <a:latin typeface="Aptos"/>
                <a:ea typeface="Times New Roman" panose="02020603050405020304" pitchFamily="18" charset="0"/>
                <a:cs typeface="B Nazanin" panose="00000400000000000000" pitchFamily="2" charset="-78"/>
              </a:rPr>
              <a:t>علاوه بر این چهار عرصه، حقوق بانکی روابط حقوقی بانک با چهار گروه را سامان می‌دهد</a:t>
            </a:r>
            <a:r>
              <a:rPr lang="en-US" sz="1600" b="1"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r>
              <a:rPr lang="en-US" sz="1600" kern="100" dirty="0">
                <a:latin typeface="Aptos"/>
                <a:ea typeface="Aptos"/>
                <a:cs typeface="B Nazanin" panose="00000400000000000000" pitchFamily="2" charset="-78"/>
              </a:rPr>
              <a:t/>
            </a:r>
            <a:br>
              <a:rPr lang="en-US" sz="1600" kern="100" dirty="0">
                <a:latin typeface="Aptos"/>
                <a:ea typeface="Aptos"/>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با سپرده‌گذاران (طرف قراردادهای قرض یا مضاربه)،</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با تسهیلات‌گیرندگان (طرف قراردادهای مرابحه، مضاربه، اجاره، قرض‌الحسنه)،</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با سایر بانک‌ها و مؤسسات مالی (اعتبارات بین‌بانکی، تسویه وجوه، مشارکت‌های سندیکایی)،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با بانک مرکزی و دولت (تابعیت مقررات، پرداخت سپرده قانونی، دریافت وام اضطراری)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algn="r" rtl="1"/>
            <a:endParaRPr lang="fa-IR" sz="1600" kern="100" dirty="0">
              <a:latin typeface="Aptos"/>
              <a:ea typeface="Aptos"/>
              <a:cs typeface="B Nazanin" panose="00000400000000000000" pitchFamily="2" charset="-78"/>
            </a:endParaRPr>
          </a:p>
          <a:p>
            <a:pPr algn="r" rtl="1"/>
            <a:endParaRPr lang="en-US" sz="1600" dirty="0">
              <a:cs typeface="B Nazanin" panose="00000400000000000000" pitchFamily="2" charset="-78"/>
            </a:endParaRPr>
          </a:p>
        </p:txBody>
      </p:sp>
    </p:spTree>
    <p:extLst>
      <p:ext uri="{BB962C8B-B14F-4D97-AF65-F5344CB8AC3E}">
        <p14:creationId xmlns:p14="http://schemas.microsoft.com/office/powerpoint/2010/main" val="1361518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50B8F-8BD9-3DEF-9624-CDC30415847F}"/>
              </a:ext>
            </a:extLst>
          </p:cNvPr>
          <p:cNvSpPr>
            <a:spLocks noGrp="1"/>
          </p:cNvSpPr>
          <p:nvPr>
            <p:ph type="title"/>
          </p:nvPr>
        </p:nvSpPr>
        <p:spPr/>
        <p:txBody>
          <a:bodyPr>
            <a:normAutofit/>
          </a:bodyPr>
          <a:lstStyle/>
          <a:p>
            <a:pPr algn="r" rtl="1"/>
            <a:r>
              <a:rPr lang="ar-SA" sz="4000" b="1" kern="0" dirty="0">
                <a:solidFill>
                  <a:srgbClr val="212121"/>
                </a:solidFill>
                <a:effectLst/>
                <a:latin typeface="Aptos"/>
                <a:ea typeface="Times New Roman" panose="02020603050405020304" pitchFamily="18" charset="0"/>
                <a:cs typeface="B Nazanin" panose="00000400000000000000" pitchFamily="2" charset="-78"/>
              </a:rPr>
              <a:t>اهداف راهبردی حقوق بانکی (با تفکیک هدف، ابزار و ضمانت اجرا)</a:t>
            </a:r>
            <a:endParaRPr lang="en-US" sz="4000" dirty="0"/>
          </a:p>
        </p:txBody>
      </p:sp>
      <p:sp>
        <p:nvSpPr>
          <p:cNvPr id="4" name="Content Placeholder 3">
            <a:extLst>
              <a:ext uri="{FF2B5EF4-FFF2-40B4-BE49-F238E27FC236}">
                <a16:creationId xmlns:a16="http://schemas.microsoft.com/office/drawing/2014/main" id="{1CA9D676-2C9C-29EE-2039-A3AF62E26F22}"/>
              </a:ext>
            </a:extLst>
          </p:cNvPr>
          <p:cNvSpPr>
            <a:spLocks noGrp="1"/>
          </p:cNvSpPr>
          <p:nvPr>
            <p:ph sz="half" idx="2"/>
          </p:nvPr>
        </p:nvSpPr>
        <p:spPr>
          <a:xfrm>
            <a:off x="3269411" y="1845735"/>
            <a:ext cx="7886269" cy="4023360"/>
          </a:xfrm>
        </p:spPr>
        <p:txBody>
          <a:bodyPr/>
          <a:lstStyle/>
          <a:p>
            <a:pPr algn="r" rtl="1"/>
            <a:r>
              <a:rPr lang="fa-IR" b="1" kern="0" dirty="0">
                <a:solidFill>
                  <a:srgbClr val="212121"/>
                </a:solidFill>
                <a:latin typeface="Aptos"/>
                <a:ea typeface="Times New Roman" panose="02020603050405020304" pitchFamily="18" charset="0"/>
                <a:cs typeface="B Nazanin" panose="00000400000000000000" pitchFamily="2" charset="-78"/>
              </a:rPr>
              <a:t>هدف اول:</a:t>
            </a:r>
            <a:r>
              <a:rPr lang="ar-SA" sz="2000" b="1" kern="0" dirty="0">
                <a:solidFill>
                  <a:srgbClr val="212121"/>
                </a:solidFill>
                <a:effectLst/>
                <a:latin typeface="Aptos"/>
                <a:ea typeface="Times New Roman" panose="02020603050405020304" pitchFamily="18" charset="0"/>
                <a:cs typeface="B Nazanin" panose="00000400000000000000" pitchFamily="2" charset="-78"/>
              </a:rPr>
              <a:t>حفظ امنیت سپرده‌گذاران و ثبات سیستمی</a:t>
            </a:r>
            <a:endParaRPr lang="en-US" sz="2000" b="1" kern="100" dirty="0">
              <a:effectLst/>
              <a:latin typeface="Aptos"/>
              <a:ea typeface="Aptos"/>
              <a:cs typeface="B Nazanin" panose="00000400000000000000" pitchFamily="2" charset="-78"/>
            </a:endParaRPr>
          </a:p>
          <a:p>
            <a:pPr algn="r" rtl="1"/>
            <a:r>
              <a:rPr lang="fa-IR" sz="2000" b="1" kern="0" dirty="0">
                <a:solidFill>
                  <a:srgbClr val="212121"/>
                </a:solidFill>
                <a:effectLst/>
                <a:latin typeface="Aptos"/>
                <a:ea typeface="Times New Roman" panose="02020603050405020304" pitchFamily="18" charset="0"/>
                <a:cs typeface="B Nazanin" panose="00000400000000000000" pitchFamily="2" charset="-78"/>
              </a:rPr>
              <a:t>هدف دوم:</a:t>
            </a:r>
            <a:r>
              <a:rPr lang="ar-SA" sz="2000" b="1" kern="0" dirty="0">
                <a:solidFill>
                  <a:srgbClr val="212121"/>
                </a:solidFill>
                <a:effectLst/>
                <a:latin typeface="Aptos"/>
                <a:ea typeface="Times New Roman" panose="02020603050405020304" pitchFamily="18" charset="0"/>
                <a:cs typeface="B Nazanin" panose="00000400000000000000" pitchFamily="2" charset="-78"/>
              </a:rPr>
              <a:t>تنظیم‌گری احتیاطی</a:t>
            </a:r>
            <a:r>
              <a:rPr lang="en-US" sz="20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(Prudential Regulation)</a:t>
            </a:r>
            <a:endParaRPr lang="en-US" sz="2000" b="1" kern="100" dirty="0">
              <a:latin typeface="Aptos"/>
              <a:ea typeface="Times New Roman" panose="02020603050405020304" pitchFamily="18" charset="0"/>
              <a:cs typeface="B Nazanin" panose="00000400000000000000" pitchFamily="2" charset="-78"/>
            </a:endParaRPr>
          </a:p>
          <a:p>
            <a:pPr algn="r" rtl="1"/>
            <a:r>
              <a:rPr lang="ar-SA" sz="2000" b="1" kern="0" dirty="0">
                <a:solidFill>
                  <a:srgbClr val="212121"/>
                </a:solidFill>
                <a:effectLst/>
                <a:latin typeface="Aptos"/>
                <a:ea typeface="Times New Roman" panose="02020603050405020304" pitchFamily="18" charset="0"/>
                <a:cs typeface="B Nazanin" panose="00000400000000000000" pitchFamily="2" charset="-78"/>
              </a:rPr>
              <a:t>هدف سوم: مبارزه با پولشویی و تأمین مالی تروریسم</a:t>
            </a:r>
            <a:endParaRPr lang="en-US" sz="2000" b="1" kern="100" dirty="0">
              <a:latin typeface="Aptos"/>
              <a:ea typeface="Times New Roman" panose="02020603050405020304" pitchFamily="18" charset="0"/>
              <a:cs typeface="B Nazanin" panose="00000400000000000000" pitchFamily="2" charset="-78"/>
            </a:endParaRPr>
          </a:p>
          <a:p>
            <a:pPr algn="r" rtl="1"/>
            <a:r>
              <a:rPr lang="ar-SA" sz="2000" b="1" kern="0" dirty="0">
                <a:solidFill>
                  <a:srgbClr val="212121"/>
                </a:solidFill>
                <a:effectLst/>
                <a:latin typeface="Aptos"/>
                <a:ea typeface="Times New Roman" panose="02020603050405020304" pitchFamily="18" charset="0"/>
                <a:cs typeface="B Nazanin" panose="00000400000000000000" pitchFamily="2" charset="-78"/>
              </a:rPr>
              <a:t>هدف چهارم: حمایت از حقوق مصرف‌کنندگان خدمات بانکی</a:t>
            </a:r>
            <a:endParaRPr lang="en-US" sz="2000" b="1" kern="100" dirty="0">
              <a:effectLst/>
              <a:latin typeface="Aptos"/>
              <a:ea typeface="Aptos"/>
              <a:cs typeface="B Nazanin" panose="00000400000000000000" pitchFamily="2" charset="-78"/>
            </a:endParaRPr>
          </a:p>
          <a:p>
            <a:pPr algn="r" rtl="1"/>
            <a:r>
              <a:rPr lang="ar-SA" sz="2000" b="1" kern="0" dirty="0">
                <a:solidFill>
                  <a:srgbClr val="212121"/>
                </a:solidFill>
                <a:effectLst/>
                <a:latin typeface="Aptos"/>
                <a:ea typeface="Times New Roman" panose="02020603050405020304" pitchFamily="18" charset="0"/>
                <a:cs typeface="B Nazanin" panose="00000400000000000000" pitchFamily="2" charset="-78"/>
              </a:rPr>
              <a:t>هدف پنجم: تضمین اجرای سیاست‌های پولی و اعتباری دولت</a:t>
            </a:r>
            <a:endParaRPr lang="en-US" sz="2000" b="1" kern="100" dirty="0">
              <a:effectLst/>
              <a:latin typeface="Aptos"/>
              <a:ea typeface="Aptos"/>
              <a:cs typeface="B Nazanin" panose="00000400000000000000" pitchFamily="2" charset="-78"/>
            </a:endParaRPr>
          </a:p>
          <a:p>
            <a:endParaRPr lang="en-US" dirty="0"/>
          </a:p>
        </p:txBody>
      </p:sp>
    </p:spTree>
    <p:extLst>
      <p:ext uri="{BB962C8B-B14F-4D97-AF65-F5344CB8AC3E}">
        <p14:creationId xmlns:p14="http://schemas.microsoft.com/office/powerpoint/2010/main" val="1240007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0B6F-0417-3B8F-7FF2-16F8CFF260C8}"/>
              </a:ext>
            </a:extLst>
          </p:cNvPr>
          <p:cNvSpPr>
            <a:spLocks noGrp="1"/>
          </p:cNvSpPr>
          <p:nvPr>
            <p:ph type="title"/>
          </p:nvPr>
        </p:nvSpPr>
        <p:spPr>
          <a:xfrm>
            <a:off x="1097280" y="286603"/>
            <a:ext cx="10058400" cy="1559131"/>
          </a:xfrm>
        </p:spPr>
        <p:txBody>
          <a:bodyPr>
            <a:normAutofit/>
          </a:bodyPr>
          <a:lstStyle/>
          <a:p>
            <a:pPr algn="r" rtl="1"/>
            <a:r>
              <a:rPr lang="ar-SA" sz="3200" b="1" kern="0" dirty="0">
                <a:solidFill>
                  <a:srgbClr val="212121"/>
                </a:solidFill>
                <a:effectLst/>
                <a:latin typeface="Aptos"/>
                <a:ea typeface="Times New Roman" panose="02020603050405020304" pitchFamily="18" charset="0"/>
                <a:cs typeface="B Nazanin" panose="00000400000000000000" pitchFamily="2" charset="-78"/>
              </a:rPr>
              <a:t>اهداف راهبردی حقوق بانکی (با تفکیک هدف، ابزار و ضمانت اجرا)</a:t>
            </a:r>
            <a:r>
              <a:rPr lang="en-US" sz="3200" b="1" kern="100" dirty="0">
                <a:effectLst/>
                <a:latin typeface="Aptos"/>
                <a:ea typeface="Aptos"/>
                <a:cs typeface="B Nazanin" panose="00000400000000000000" pitchFamily="2" charset="-78"/>
              </a:rPr>
              <a:t/>
            </a:r>
            <a:br>
              <a:rPr lang="en-US" sz="3200" b="1" kern="100" dirty="0">
                <a:effectLst/>
                <a:latin typeface="Aptos"/>
                <a:ea typeface="Aptos"/>
                <a:cs typeface="B Nazanin" panose="00000400000000000000" pitchFamily="2" charset="-78"/>
              </a:rPr>
            </a:br>
            <a:endParaRPr lang="en-US" sz="7200" b="1" dirty="0">
              <a:cs typeface="B Nazanin" panose="00000400000000000000" pitchFamily="2" charset="-78"/>
            </a:endParaRPr>
          </a:p>
        </p:txBody>
      </p:sp>
      <p:sp>
        <p:nvSpPr>
          <p:cNvPr id="3" name="Content Placeholder 2">
            <a:extLst>
              <a:ext uri="{FF2B5EF4-FFF2-40B4-BE49-F238E27FC236}">
                <a16:creationId xmlns:a16="http://schemas.microsoft.com/office/drawing/2014/main" id="{30DDDCE5-75E3-0F50-69AD-E5F0B065E0E3}"/>
              </a:ext>
            </a:extLst>
          </p:cNvPr>
          <p:cNvSpPr>
            <a:spLocks noGrp="1"/>
          </p:cNvSpPr>
          <p:nvPr>
            <p:ph idx="1"/>
          </p:nvPr>
        </p:nvSpPr>
        <p:spPr/>
        <p:txBody>
          <a:bodyPr>
            <a:normAutofit fontScale="85000" lnSpcReduction="10000"/>
          </a:bodyPr>
          <a:lstStyle/>
          <a:p>
            <a:pPr marL="0" marR="0" algn="r" rtl="1">
              <a:lnSpc>
                <a:spcPct val="115000"/>
              </a:lnSpc>
              <a:spcBef>
                <a:spcPts val="0"/>
              </a:spcBef>
              <a:spcAft>
                <a:spcPts val="800"/>
              </a:spcAft>
            </a:pPr>
            <a:r>
              <a:rPr lang="ar-SA" sz="1800" b="1" kern="0" dirty="0">
                <a:solidFill>
                  <a:srgbClr val="212121"/>
                </a:solidFill>
                <a:effectLst/>
                <a:latin typeface="Aptos"/>
                <a:ea typeface="Times New Roman" panose="02020603050405020304" pitchFamily="18" charset="0"/>
                <a:cs typeface="B Nazanin" panose="00000400000000000000" pitchFamily="2" charset="-78"/>
              </a:rPr>
              <a:t>هدف اول: حفظ امنیت سپرده‌گذاران و ثبات سیستمی</a:t>
            </a:r>
            <a:endParaRPr lang="en-US" sz="18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Aptos"/>
                <a:ea typeface="Times New Roman" panose="02020603050405020304" pitchFamily="18" charset="0"/>
                <a:cs typeface="B Nazanin" panose="00000400000000000000" pitchFamily="2" charset="-78"/>
              </a:rPr>
              <a:t>سپرده‌گذار عادی نباید نگران از دست دادن پول خود به دلیل سوءمدیریت یا ورشکستگی بانک باشد. همچنین بحران یک بانک نباید به سایر بانک‌ها سرایت کند (اثر دومینو)</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Aptos"/>
                <a:ea typeface="Times New Roman" panose="02020603050405020304" pitchFamily="18" charset="0"/>
                <a:cs typeface="B Nazanin" panose="00000400000000000000" pitchFamily="2" charset="-78"/>
              </a:rPr>
              <a:t>ابزارهای قانونی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تأسیس صندوق ضمانت سپرده‌ها (ماده </a:t>
            </a:r>
            <a:r>
              <a:rPr lang="fa-IR" sz="1800" kern="0" dirty="0">
                <a:solidFill>
                  <a:srgbClr val="212121"/>
                </a:solidFill>
                <a:effectLst/>
                <a:latin typeface="Aptos"/>
                <a:ea typeface="Times New Roman" panose="02020603050405020304" pitchFamily="18" charset="0"/>
                <a:cs typeface="B Nazanin" panose="00000400000000000000" pitchFamily="2" charset="-78"/>
              </a:rPr>
              <a:t>۹۵</a:t>
            </a:r>
            <a:r>
              <a:rPr lang="ar-SA" sz="1800" kern="0" dirty="0">
                <a:solidFill>
                  <a:srgbClr val="212121"/>
                </a:solidFill>
                <a:effectLst/>
                <a:latin typeface="Aptos"/>
                <a:ea typeface="Times New Roman" panose="02020603050405020304" pitchFamily="18" charset="0"/>
                <a:cs typeface="B Nazanin" panose="00000400000000000000" pitchFamily="2" charset="-78"/>
              </a:rPr>
              <a:t> قانون برنامه پنجم توسعه) که بانک‌ها حق بیمه به آن پرداخت می‌کنند و تا سقف </a:t>
            </a:r>
            <a:r>
              <a:rPr lang="fa-IR" sz="1800" kern="0" dirty="0">
                <a:solidFill>
                  <a:srgbClr val="212121"/>
                </a:solidFill>
                <a:effectLst/>
                <a:latin typeface="Aptos"/>
                <a:ea typeface="Times New Roman" panose="02020603050405020304" pitchFamily="18" charset="0"/>
                <a:cs typeface="B Nazanin" panose="00000400000000000000" pitchFamily="2" charset="-78"/>
              </a:rPr>
              <a:t>۲۰۰</a:t>
            </a:r>
            <a:r>
              <a:rPr lang="ar-SA" sz="1800" kern="0" dirty="0">
                <a:solidFill>
                  <a:srgbClr val="212121"/>
                </a:solidFill>
                <a:effectLst/>
                <a:latin typeface="Aptos"/>
                <a:ea typeface="Times New Roman" panose="02020603050405020304" pitchFamily="18" charset="0"/>
                <a:cs typeface="B Nazanin" panose="00000400000000000000" pitchFamily="2" charset="-78"/>
              </a:rPr>
              <a:t> میلیون ریال (</a:t>
            </a:r>
            <a:r>
              <a:rPr lang="fa-IR" sz="1800" kern="0" dirty="0">
                <a:solidFill>
                  <a:srgbClr val="212121"/>
                </a:solidFill>
                <a:effectLst/>
                <a:latin typeface="Aptos"/>
                <a:ea typeface="Times New Roman" panose="02020603050405020304" pitchFamily="18" charset="0"/>
                <a:cs typeface="B Nazanin" panose="00000400000000000000" pitchFamily="2" charset="-78"/>
              </a:rPr>
              <a:t>۲۰</a:t>
            </a:r>
            <a:r>
              <a:rPr lang="ar-SA" sz="1800" kern="0" dirty="0">
                <a:solidFill>
                  <a:srgbClr val="212121"/>
                </a:solidFill>
                <a:effectLst/>
                <a:latin typeface="Aptos"/>
                <a:ea typeface="Times New Roman" panose="02020603050405020304" pitchFamily="18" charset="0"/>
                <a:cs typeface="B Nazanin" panose="00000400000000000000" pitchFamily="2" charset="-78"/>
              </a:rPr>
              <a:t> میلیون تومان) به هر سپرده‌گذار در صورت ورشکستگی پرداخت می‌کند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الزام بانک‌ها به رعایت نسبت کفایت سرمایه (حداقل </a:t>
            </a:r>
            <a:r>
              <a:rPr lang="fa-IR" sz="1800" kern="0" dirty="0">
                <a:solidFill>
                  <a:srgbClr val="212121"/>
                </a:solidFill>
                <a:effectLst/>
                <a:latin typeface="Aptos"/>
                <a:ea typeface="Times New Roman" panose="02020603050405020304" pitchFamily="18" charset="0"/>
                <a:cs typeface="B Nazanin" panose="00000400000000000000" pitchFamily="2" charset="-78"/>
              </a:rPr>
              <a:t>۸٪) </a:t>
            </a:r>
            <a:r>
              <a:rPr lang="ar-SA" sz="1800" kern="0" dirty="0">
                <a:solidFill>
                  <a:srgbClr val="212121"/>
                </a:solidFill>
                <a:effectLst/>
                <a:latin typeface="Aptos"/>
                <a:ea typeface="Times New Roman" panose="02020603050405020304" pitchFamily="18" charset="0"/>
                <a:cs typeface="B Nazanin" panose="00000400000000000000" pitchFamily="2" charset="-78"/>
              </a:rPr>
              <a:t>تا در برابر زیان‌های غیرمنتظره مقاوم باشند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800" b="1" kern="0" dirty="0">
                <a:solidFill>
                  <a:srgbClr val="212121"/>
                </a:solidFill>
                <a:effectLst/>
                <a:latin typeface="Aptos"/>
                <a:ea typeface="Times New Roman" panose="02020603050405020304" pitchFamily="18" charset="0"/>
                <a:cs typeface="B Nazanin" panose="00000400000000000000" pitchFamily="2" charset="-78"/>
              </a:rPr>
              <a:t>هدف دوم: تنظیم‌گری احتیاطی</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(Prudential Regulation)</a:t>
            </a:r>
            <a:endParaRPr lang="en-US" sz="1800" b="1" kern="100" dirty="0">
              <a:latin typeface="Aptos"/>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Aptos"/>
                <a:ea typeface="Times New Roman" panose="02020603050405020304" pitchFamily="18" charset="0"/>
                <a:cs typeface="B Nazanin" panose="00000400000000000000" pitchFamily="2" charset="-78"/>
              </a:rPr>
              <a:t>وضع قواعدی برای محدود کردن ریسک‌پذیری بانک‌ها و اطمینان از اینکه همیشه توانایی بازپرداخت تعهدات خود را دارند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Aptos"/>
                <a:ea typeface="Times New Roman" panose="02020603050405020304" pitchFamily="18" charset="0"/>
                <a:cs typeface="B Nazanin" panose="00000400000000000000" pitchFamily="2" charset="-78"/>
              </a:rPr>
              <a:t>ابزارها</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نسبت کفایت سرمایه</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(CAR) – </a:t>
            </a:r>
            <a:r>
              <a:rPr lang="ar-SA" sz="1800" kern="0" dirty="0">
                <a:solidFill>
                  <a:srgbClr val="212121"/>
                </a:solidFill>
                <a:effectLst/>
                <a:latin typeface="Aptos"/>
                <a:ea typeface="Times New Roman" panose="02020603050405020304" pitchFamily="18" charset="0"/>
                <a:cs typeface="B Nazanin" panose="00000400000000000000" pitchFamily="2" charset="-78"/>
              </a:rPr>
              <a:t>سرمایه بانک نباید از </a:t>
            </a:r>
            <a:r>
              <a:rPr lang="fa-IR" sz="1800" kern="0" dirty="0">
                <a:solidFill>
                  <a:srgbClr val="212121"/>
                </a:solidFill>
                <a:effectLst/>
                <a:latin typeface="Aptos"/>
                <a:ea typeface="Times New Roman" panose="02020603050405020304" pitchFamily="18" charset="0"/>
                <a:cs typeface="B Nazanin" panose="00000400000000000000" pitchFamily="2" charset="-78"/>
              </a:rPr>
              <a:t>۸٪</a:t>
            </a:r>
            <a:r>
              <a:rPr lang="ar-SA" sz="1800" kern="0" dirty="0">
                <a:solidFill>
                  <a:srgbClr val="212121"/>
                </a:solidFill>
                <a:effectLst/>
                <a:latin typeface="Aptos"/>
                <a:ea typeface="Times New Roman" panose="02020603050405020304" pitchFamily="18" charset="0"/>
                <a:cs typeface="B Nazanin" panose="00000400000000000000" pitchFamily="2" charset="-78"/>
              </a:rPr>
              <a:t> کل دارایی‌های ریسک‌دار کمتر باشد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نسبت سپرده قانونی – درصدی از سپرده‌ها که نزد بانک مرکزی بلوکه می‌شود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نسبت نقدینگی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(LCR) – </a:t>
            </a:r>
            <a:r>
              <a:rPr lang="ar-SA" sz="1800" kern="0" dirty="0">
                <a:solidFill>
                  <a:srgbClr val="212121"/>
                </a:solidFill>
                <a:effectLst/>
                <a:latin typeface="Aptos"/>
                <a:ea typeface="Times New Roman" panose="02020603050405020304" pitchFamily="18" charset="0"/>
                <a:cs typeface="B Nazanin" panose="00000400000000000000" pitchFamily="2" charset="-78"/>
              </a:rPr>
              <a:t>دارایی‌های نقد با کیفیت بالا باید حداقل </a:t>
            </a:r>
            <a:r>
              <a:rPr lang="fa-IR" sz="1800" kern="0" dirty="0">
                <a:solidFill>
                  <a:srgbClr val="212121"/>
                </a:solidFill>
                <a:effectLst/>
                <a:latin typeface="Aptos"/>
                <a:ea typeface="Times New Roman" panose="02020603050405020304" pitchFamily="18" charset="0"/>
                <a:cs typeface="B Nazanin" panose="00000400000000000000" pitchFamily="2" charset="-78"/>
              </a:rPr>
              <a:t>۱۰۰٪</a:t>
            </a:r>
            <a:r>
              <a:rPr lang="ar-SA" sz="1800" kern="0" dirty="0">
                <a:solidFill>
                  <a:srgbClr val="212121"/>
                </a:solidFill>
                <a:effectLst/>
                <a:latin typeface="Aptos"/>
                <a:ea typeface="Times New Roman" panose="02020603050405020304" pitchFamily="18" charset="0"/>
                <a:cs typeface="B Nazanin" panose="00000400000000000000" pitchFamily="2" charset="-78"/>
              </a:rPr>
              <a:t> خروج نقدینگی </a:t>
            </a:r>
            <a:r>
              <a:rPr lang="fa-IR" sz="1800" kern="0" dirty="0">
                <a:solidFill>
                  <a:srgbClr val="212121"/>
                </a:solidFill>
                <a:effectLst/>
                <a:latin typeface="Aptos"/>
                <a:ea typeface="Times New Roman" panose="02020603050405020304" pitchFamily="18" charset="0"/>
                <a:cs typeface="B Nazanin" panose="00000400000000000000" pitchFamily="2" charset="-78"/>
              </a:rPr>
              <a:t>۳۰</a:t>
            </a:r>
            <a:r>
              <a:rPr lang="ar-SA" sz="1800" kern="0" dirty="0">
                <a:solidFill>
                  <a:srgbClr val="212121"/>
                </a:solidFill>
                <a:effectLst/>
                <a:latin typeface="Aptos"/>
                <a:ea typeface="Times New Roman" panose="02020603050405020304" pitchFamily="18" charset="0"/>
                <a:cs typeface="B Nazanin" panose="00000400000000000000" pitchFamily="2" charset="-78"/>
              </a:rPr>
              <a:t> روزه را پوشش دهد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endParaRPr lang="en-US" sz="18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endPar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endParaRPr lang="en-US" dirty="0"/>
          </a:p>
        </p:txBody>
      </p:sp>
    </p:spTree>
    <p:extLst>
      <p:ext uri="{BB962C8B-B14F-4D97-AF65-F5344CB8AC3E}">
        <p14:creationId xmlns:p14="http://schemas.microsoft.com/office/powerpoint/2010/main" val="202205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57D8-CB70-AA6A-2776-3D2AF1E12B42}"/>
              </a:ext>
            </a:extLst>
          </p:cNvPr>
          <p:cNvSpPr>
            <a:spLocks noGrp="1"/>
          </p:cNvSpPr>
          <p:nvPr>
            <p:ph type="title"/>
          </p:nvPr>
        </p:nvSpPr>
        <p:spPr>
          <a:xfrm>
            <a:off x="1097280" y="286603"/>
            <a:ext cx="10058400" cy="702303"/>
          </a:xfrm>
        </p:spPr>
        <p:txBody>
          <a:bodyPr>
            <a:normAutofit/>
          </a:bodyPr>
          <a:lstStyle/>
          <a:p>
            <a:pPr algn="r" rtl="1"/>
            <a:r>
              <a:rPr lang="ar-SA" sz="3200" b="1" kern="0" dirty="0">
                <a:solidFill>
                  <a:srgbClr val="212121"/>
                </a:solidFill>
                <a:effectLst/>
                <a:latin typeface="Aptos"/>
                <a:ea typeface="Times New Roman" panose="02020603050405020304" pitchFamily="18" charset="0"/>
                <a:cs typeface="B Nazanin" panose="00000400000000000000" pitchFamily="2" charset="-78"/>
              </a:rPr>
              <a:t>اهداف راهبردی حقوق بانکی (با تفکیک هدف، ابزار و ضمانت اجرا)</a:t>
            </a:r>
            <a:endParaRPr lang="en-US" sz="3200" b="1" dirty="0">
              <a:cs typeface="B Nazanin" panose="00000400000000000000" pitchFamily="2" charset="-78"/>
            </a:endParaRPr>
          </a:p>
        </p:txBody>
      </p:sp>
      <p:sp>
        <p:nvSpPr>
          <p:cNvPr id="3" name="Content Placeholder 2">
            <a:extLst>
              <a:ext uri="{FF2B5EF4-FFF2-40B4-BE49-F238E27FC236}">
                <a16:creationId xmlns:a16="http://schemas.microsoft.com/office/drawing/2014/main" id="{5675AB5C-B98C-B556-AC00-7CB5BFC043C8}"/>
              </a:ext>
            </a:extLst>
          </p:cNvPr>
          <p:cNvSpPr>
            <a:spLocks noGrp="1"/>
          </p:cNvSpPr>
          <p:nvPr>
            <p:ph idx="1"/>
          </p:nvPr>
        </p:nvSpPr>
        <p:spPr/>
        <p:txBody>
          <a:bodyPr>
            <a:normAutofit fontScale="40000" lnSpcReduction="20000"/>
          </a:bodyPr>
          <a:lstStyle/>
          <a:p>
            <a:pPr marL="0" marR="0" algn="r" rtl="1">
              <a:lnSpc>
                <a:spcPct val="120000"/>
              </a:lnSpc>
              <a:spcBef>
                <a:spcPts val="0"/>
              </a:spcBef>
              <a:spcAft>
                <a:spcPts val="800"/>
              </a:spcAft>
            </a:pPr>
            <a:r>
              <a:rPr lang="ar-SA" sz="3500" b="1" kern="0" dirty="0">
                <a:solidFill>
                  <a:srgbClr val="212121"/>
                </a:solidFill>
                <a:effectLst/>
                <a:latin typeface="Aptos"/>
                <a:ea typeface="Times New Roman" panose="02020603050405020304" pitchFamily="18" charset="0"/>
                <a:cs typeface="B Nazanin" panose="00000400000000000000" pitchFamily="2" charset="-78"/>
              </a:rPr>
              <a:t>هدف سوم: مبارزه با پولشویی و تأمین مالی تروریسم</a:t>
            </a:r>
            <a:endParaRPr lang="en-US" sz="3500" b="1" kern="100" dirty="0">
              <a:latin typeface="Aptos"/>
              <a:ea typeface="Times New Roman" panose="02020603050405020304" pitchFamily="18" charset="0"/>
              <a:cs typeface="B Nazanin" panose="00000400000000000000" pitchFamily="2" charset="-78"/>
            </a:endParaRPr>
          </a:p>
          <a:p>
            <a:pPr marL="0" marR="0" algn="r" rtl="1">
              <a:lnSpc>
                <a:spcPct val="120000"/>
              </a:lnSpc>
              <a:spcBef>
                <a:spcPts val="0"/>
              </a:spcBef>
              <a:spcAft>
                <a:spcPts val="800"/>
              </a:spcAft>
            </a:pP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پولشویی یعنی پنهان کردن منشأ غیرقانونی وجوه (مثل قاچاق، فساد، مواد مخدر) با عبور دادن آنها از سیستم بانکی. تأمین مالی تروریسم یعنی فراهم کردن پول برای گروه‌های تروریستی</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ابزارها</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شناسایی مشتری</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(KYC) – </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موظف است پیش از افتتاح حساب، هویت مشتری (شامل کارت ملی، آدرس، شغل، منبع درآمد) را راستی‌آزمایی کند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گزارش تراکنش‌های مشکوک – تراکنش‌های بالای حد نصاب (مثلاً یک میلیارد تومان) یا الگوهای غیرعادی (چندین واریز خرد در یک روز) باید به مرکز اطلاعات مالی</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(FIU) </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گزارش شود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35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endParaRPr>
          </a:p>
          <a:p>
            <a:pPr marL="0" marR="0" algn="r" rtl="1">
              <a:lnSpc>
                <a:spcPct val="120000"/>
              </a:lnSpc>
              <a:spcBef>
                <a:spcPts val="0"/>
              </a:spcBef>
              <a:spcAft>
                <a:spcPts val="800"/>
              </a:spcAft>
            </a:pP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ممنوعیت حساب‌های بی‌نام – هر حساب باید مستند به یک شخص حقیقی یا حقوقی مشخص باشد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p>
          <a:p>
            <a:pPr marL="0" algn="r" rtl="1">
              <a:lnSpc>
                <a:spcPct val="120000"/>
              </a:lnSpc>
              <a:spcBef>
                <a:spcPts val="0"/>
              </a:spcBef>
              <a:spcAft>
                <a:spcPts val="800"/>
              </a:spcAft>
            </a:pPr>
            <a:r>
              <a:rPr lang="ar-SA" sz="3500" kern="0" dirty="0">
                <a:solidFill>
                  <a:srgbClr val="212121"/>
                </a:solidFill>
                <a:effectLst/>
                <a:latin typeface="Aptos"/>
                <a:ea typeface="Times New Roman" panose="02020603050405020304" pitchFamily="18" charset="0"/>
                <a:cs typeface="B Nazanin" panose="00000400000000000000" pitchFamily="2" charset="-78"/>
              </a:rPr>
              <a:t>آموزش کارکنان – هر ساله کارمندان بانک باید دوره‌های بازآموزی بگذرانند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p>
          <a:p>
            <a:pPr marL="0" indent="0" algn="r" rtl="1">
              <a:lnSpc>
                <a:spcPct val="120000"/>
              </a:lnSpc>
              <a:buNone/>
            </a:pPr>
            <a:r>
              <a:rPr lang="en-US" sz="35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3500" b="1" kern="0" dirty="0">
                <a:solidFill>
                  <a:srgbClr val="212121"/>
                </a:solidFill>
                <a:effectLst/>
                <a:latin typeface="Aptos"/>
                <a:ea typeface="Times New Roman" panose="02020603050405020304" pitchFamily="18" charset="0"/>
                <a:cs typeface="B Nazanin" panose="00000400000000000000" pitchFamily="2" charset="-78"/>
              </a:rPr>
              <a:t>هدف چهارم: حمایت از حقوق مصرف‌کنندگان خدمات بانکی</a:t>
            </a:r>
            <a:endParaRPr lang="en-US" sz="35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3500" kern="0" dirty="0">
                <a:solidFill>
                  <a:srgbClr val="212121"/>
                </a:solidFill>
                <a:effectLst/>
                <a:latin typeface="Aptos"/>
                <a:ea typeface="Times New Roman" panose="02020603050405020304" pitchFamily="18" charset="0"/>
                <a:cs typeface="B Nazanin" panose="00000400000000000000" pitchFamily="2" charset="-78"/>
              </a:rPr>
              <a:t>تعریف: مشتریان بانک در برابر شروط تحمیلی، کارمزدهای پنهان و خدمات نامناسب باید مورد حمایت قرار گیرند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3500" kern="0" dirty="0">
                <a:solidFill>
                  <a:srgbClr val="212121"/>
                </a:solidFill>
                <a:effectLst/>
                <a:latin typeface="Aptos"/>
                <a:ea typeface="Times New Roman" panose="02020603050405020304" pitchFamily="18" charset="0"/>
                <a:cs typeface="B Nazanin" panose="00000400000000000000" pitchFamily="2" charset="-78"/>
              </a:rPr>
              <a:t>ابزارها</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Aptos"/>
                <a:ea typeface="Times New Roman" panose="02020603050405020304" pitchFamily="18" charset="0"/>
                <a:cs typeface="B Nazanin" panose="00000400000000000000" pitchFamily="2" charset="-78"/>
              </a:rPr>
              <a:t>الزام به شفافیت نرخ سود – بانک باید در قرارداد، نرخ سود، کارمزدها و جرائم تأخیر را صریحاً درج کند (قانون حمایت از حقوق مصرف‌کنندگان خدمات بانکی </a:t>
            </a:r>
            <a:r>
              <a:rPr lang="fa-IR" sz="3500" kern="0" dirty="0">
                <a:solidFill>
                  <a:srgbClr val="212121"/>
                </a:solidFill>
                <a:effectLst/>
                <a:latin typeface="Aptos"/>
                <a:ea typeface="Times New Roman" panose="02020603050405020304" pitchFamily="18" charset="0"/>
                <a:cs typeface="B Nazanin" panose="00000400000000000000" pitchFamily="2" charset="-78"/>
              </a:rPr>
              <a:t>۱۳۹۰</a:t>
            </a:r>
            <a:r>
              <a:rPr lang="ar-SA" sz="3500" kern="0" dirty="0">
                <a:solidFill>
                  <a:srgbClr val="212121"/>
                </a:solidFill>
                <a:effectLst/>
                <a:latin typeface="Aptos"/>
                <a:ea typeface="Times New Roman" panose="02020603050405020304" pitchFamily="18" charset="0"/>
                <a:cs typeface="B Nazanin" panose="00000400000000000000" pitchFamily="2" charset="-78"/>
              </a:rPr>
              <a:t>، مواد </a:t>
            </a:r>
            <a:r>
              <a:rPr lang="fa-IR" sz="3500" kern="0" dirty="0">
                <a:solidFill>
                  <a:srgbClr val="212121"/>
                </a:solidFill>
                <a:effectLst/>
                <a:latin typeface="Aptos"/>
                <a:ea typeface="Times New Roman" panose="02020603050405020304" pitchFamily="18" charset="0"/>
                <a:cs typeface="B Nazanin" panose="00000400000000000000" pitchFamily="2" charset="-78"/>
              </a:rPr>
              <a:t>۱</a:t>
            </a:r>
            <a:r>
              <a:rPr lang="ar-SA" sz="3500" kern="0" dirty="0">
                <a:solidFill>
                  <a:srgbClr val="212121"/>
                </a:solidFill>
                <a:effectLst/>
                <a:latin typeface="Aptos"/>
                <a:ea typeface="Times New Roman" panose="02020603050405020304" pitchFamily="18" charset="0"/>
                <a:cs typeface="B Nazanin" panose="00000400000000000000" pitchFamily="2" charset="-78"/>
              </a:rPr>
              <a:t> و </a:t>
            </a:r>
            <a:r>
              <a:rPr lang="fa-IR" sz="3500" kern="0" dirty="0">
                <a:solidFill>
                  <a:srgbClr val="212121"/>
                </a:solidFill>
                <a:effectLst/>
                <a:latin typeface="Aptos"/>
                <a:ea typeface="Times New Roman" panose="02020603050405020304" pitchFamily="18" charset="0"/>
                <a:cs typeface="B Nazanin" panose="00000400000000000000" pitchFamily="2" charset="-78"/>
              </a:rPr>
              <a:t>۲)</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Aptos"/>
                <a:ea typeface="Times New Roman" panose="02020603050405020304" pitchFamily="18" charset="0"/>
                <a:cs typeface="B Nazanin" panose="00000400000000000000" pitchFamily="2" charset="-78"/>
              </a:rPr>
              <a:t>ممنوعیت شروط یک‌طرفه – اگر شرطی به بانک اختیار دهد بدون اطلاع مشتری نرخ سود را تغییر دهد، آن شرط باطل است</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Aptos"/>
                <a:ea typeface="Times New Roman" panose="02020603050405020304" pitchFamily="18" charset="0"/>
                <a:cs typeface="B Nazanin" panose="00000400000000000000" pitchFamily="2" charset="-78"/>
              </a:rPr>
              <a:t>حق فسخ قرارداد – در برخی موارد (مثل عدم التزام بانک به زمان‌بندی اقساط) مشتری می‌تواند قرارداد را فسخ کند</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3500" kern="0" dirty="0">
                <a:solidFill>
                  <a:srgbClr val="212121"/>
                </a:solidFill>
                <a:effectLst/>
                <a:latin typeface="Aptos"/>
                <a:ea typeface="Times New Roman" panose="02020603050405020304" pitchFamily="18" charset="0"/>
                <a:cs typeface="B Nazanin" panose="00000400000000000000" pitchFamily="2" charset="-78"/>
              </a:rPr>
              <a:t>ایجاد واحدهای رسیدگی به شکایات در هر بانک و نیز در بانک مرکزی</a:t>
            </a:r>
            <a:r>
              <a:rPr lang="en-US" sz="3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2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2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endParaRPr lang="en-US" sz="18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243206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1DAD-6278-AD18-F047-93777D4D4626}"/>
              </a:ext>
            </a:extLst>
          </p:cNvPr>
          <p:cNvSpPr>
            <a:spLocks noGrp="1"/>
          </p:cNvSpPr>
          <p:nvPr>
            <p:ph type="title"/>
          </p:nvPr>
        </p:nvSpPr>
        <p:spPr>
          <a:xfrm>
            <a:off x="1097280" y="286603"/>
            <a:ext cx="10058400" cy="800325"/>
          </a:xfrm>
        </p:spPr>
        <p:txBody>
          <a:bodyPr>
            <a:normAutofit/>
          </a:bodyPr>
          <a:lstStyle/>
          <a:p>
            <a:pPr algn="r" rtl="1"/>
            <a:r>
              <a:rPr lang="ar-SA" sz="2800" b="1" kern="0" dirty="0">
                <a:solidFill>
                  <a:srgbClr val="212121"/>
                </a:solidFill>
                <a:effectLst/>
                <a:latin typeface="Aptos"/>
                <a:ea typeface="Times New Roman" panose="02020603050405020304" pitchFamily="18" charset="0"/>
                <a:cs typeface="B Nazanin" panose="00000400000000000000" pitchFamily="2" charset="-78"/>
              </a:rPr>
              <a:t>اهداف راهبردی حقوق بانکی (با تفکیک هدف، ابزار و ضمانت اجرا)</a:t>
            </a:r>
            <a:endParaRPr lang="en-US" sz="2800" b="1" dirty="0">
              <a:cs typeface="B Nazanin" panose="00000400000000000000" pitchFamily="2" charset="-78"/>
            </a:endParaRPr>
          </a:p>
        </p:txBody>
      </p:sp>
      <p:sp>
        <p:nvSpPr>
          <p:cNvPr id="3" name="Content Placeholder 2">
            <a:extLst>
              <a:ext uri="{FF2B5EF4-FFF2-40B4-BE49-F238E27FC236}">
                <a16:creationId xmlns:a16="http://schemas.microsoft.com/office/drawing/2014/main" id="{98AACF2C-E039-979B-97A5-355401FCB1BF}"/>
              </a:ext>
            </a:extLst>
          </p:cNvPr>
          <p:cNvSpPr>
            <a:spLocks noGrp="1"/>
          </p:cNvSpPr>
          <p:nvPr>
            <p:ph idx="1"/>
          </p:nvPr>
        </p:nvSpPr>
        <p:spPr/>
        <p:txBody>
          <a:bodyPr/>
          <a:lstStyle/>
          <a:p>
            <a:pPr marL="0" marR="0" algn="r" rtl="1">
              <a:lnSpc>
                <a:spcPct val="115000"/>
              </a:lnSpc>
              <a:spcBef>
                <a:spcPts val="0"/>
              </a:spcBef>
              <a:spcAft>
                <a:spcPts val="800"/>
              </a:spcAft>
            </a:pPr>
            <a:r>
              <a:rPr lang="ar-SA" sz="1400" b="1" kern="0" dirty="0">
                <a:solidFill>
                  <a:srgbClr val="212121"/>
                </a:solidFill>
                <a:effectLst/>
                <a:latin typeface="Aptos"/>
                <a:ea typeface="Times New Roman" panose="02020603050405020304" pitchFamily="18" charset="0"/>
                <a:cs typeface="B Nazanin" panose="00000400000000000000" pitchFamily="2" charset="-78"/>
              </a:rPr>
              <a:t>هدف پنجم: تضمین اجرای سیاست‌های پولی و اعتباری دولت</a:t>
            </a:r>
            <a:endParaRPr lang="en-US" sz="14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Aptos"/>
                <a:ea typeface="Times New Roman" panose="02020603050405020304" pitchFamily="18" charset="0"/>
                <a:cs typeface="B Nazanin" panose="00000400000000000000" pitchFamily="2" charset="-78"/>
              </a:rPr>
              <a:t>تعریف: دولت از طریق بانک مرکزی، نرخ تورم، اشتغال و رشد اقتصادی را کنترل می‌کند. بانک‌های تجاری باید ابزارهای سیاست پولی را اجرا کنند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Aptos"/>
                <a:ea typeface="Times New Roman" panose="02020603050405020304" pitchFamily="18" charset="0"/>
                <a:cs typeface="B Nazanin" panose="00000400000000000000" pitchFamily="2" charset="-78"/>
              </a:rPr>
              <a:t>ابزارها</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Aptos"/>
                <a:ea typeface="Times New Roman" panose="02020603050405020304" pitchFamily="18" charset="0"/>
                <a:cs typeface="B Nazanin" panose="00000400000000000000" pitchFamily="2" charset="-78"/>
              </a:rPr>
              <a:t>تعیین نرخ سود دستوری – شورای پول و اعتبار حداکثر نرخ سود تسهیلات و حداقل نرخ سود سپرده را تعیین می‌کند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Aptos"/>
                <a:ea typeface="Times New Roman" panose="02020603050405020304" pitchFamily="18" charset="0"/>
                <a:cs typeface="B Nazanin" panose="00000400000000000000" pitchFamily="2" charset="-78"/>
              </a:rPr>
              <a:t>تغییر نسبت سپرده قانونی – اگر بانک مرکزی این نسبت را افزایش دهد، پول کمتری در دسترس بانک برای وام‌دهی می‌ماند و تورم کاهش می‌یابد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Aptos"/>
                <a:ea typeface="Times New Roman" panose="02020603050405020304" pitchFamily="18" charset="0"/>
                <a:cs typeface="B Nazanin" panose="00000400000000000000" pitchFamily="2" charset="-78"/>
              </a:rPr>
              <a:t>عملیات بازار باز – بانک مرکزی اوراق قرضه دولتی می‌خرد یا می‌فروشد تا نقدینگی را جذب یا تزریق 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800" kern="0" dirty="0">
                <a:solidFill>
                  <a:srgbClr val="212121"/>
                </a:solidFill>
                <a:effectLst/>
                <a:latin typeface="Segoe UI" panose="020B0502040204020203" pitchFamily="34" charset="0"/>
                <a:ea typeface="Times New Roman" panose="02020603050405020304" pitchFamily="18" charset="0"/>
                <a:cs typeface="Arial" panose="020B0604020202020204" pitchFamily="34" charset="0"/>
              </a:rPr>
              <a:t/>
            </a:r>
            <a:br>
              <a:rPr lang="en-US" sz="1800" kern="0" dirty="0">
                <a:solidFill>
                  <a:srgbClr val="212121"/>
                </a:solidFill>
                <a:effectLst/>
                <a:latin typeface="Segoe UI" panose="020B0502040204020203" pitchFamily="34" charset="0"/>
                <a:ea typeface="Times New Roman" panose="02020603050405020304" pitchFamily="18" charset="0"/>
                <a:cs typeface="Arial" panose="020B0604020202020204" pitchFamily="34" charset="0"/>
              </a:rPr>
            </a:br>
            <a:endParaRPr lang="en-US" dirty="0"/>
          </a:p>
        </p:txBody>
      </p:sp>
    </p:spTree>
    <p:extLst>
      <p:ext uri="{BB962C8B-B14F-4D97-AF65-F5344CB8AC3E}">
        <p14:creationId xmlns:p14="http://schemas.microsoft.com/office/powerpoint/2010/main" val="1811952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D7C6-9ADC-7E6A-291D-FC66560F62DB}"/>
              </a:ext>
            </a:extLst>
          </p:cNvPr>
          <p:cNvSpPr>
            <a:spLocks noGrp="1"/>
          </p:cNvSpPr>
          <p:nvPr>
            <p:ph type="title"/>
          </p:nvPr>
        </p:nvSpPr>
        <p:spPr>
          <a:xfrm>
            <a:off x="1097280" y="286603"/>
            <a:ext cx="10058400" cy="702303"/>
          </a:xfrm>
        </p:spPr>
        <p:txBody>
          <a:bodyPr>
            <a:normAutofit/>
          </a:bodyPr>
          <a:lstStyle/>
          <a:p>
            <a:pPr algn="r" rtl="1"/>
            <a:r>
              <a:rPr lang="ar-SA" sz="4000" b="1" dirty="0">
                <a:solidFill>
                  <a:srgbClr val="212121"/>
                </a:solidFill>
                <a:effectLst/>
                <a:ea typeface="Aptos"/>
                <a:cs typeface="B Nazanin" panose="00000400000000000000" pitchFamily="2" charset="-78"/>
              </a:rPr>
              <a:t>منابع</a:t>
            </a:r>
            <a:r>
              <a:rPr lang="en-US" sz="4000" b="1" dirty="0">
                <a:solidFill>
                  <a:srgbClr val="212121"/>
                </a:solidFill>
                <a:effectLst/>
                <a:ea typeface="Aptos"/>
                <a:cs typeface="B Nazanin" panose="00000400000000000000" pitchFamily="2" charset="-78"/>
              </a:rPr>
              <a:t> </a:t>
            </a:r>
            <a:r>
              <a:rPr lang="fa-IR" sz="4000" b="1" dirty="0">
                <a:solidFill>
                  <a:srgbClr val="212121"/>
                </a:solidFill>
                <a:effectLst/>
                <a:ea typeface="Aptos"/>
                <a:cs typeface="B Nazanin" panose="00000400000000000000" pitchFamily="2" charset="-78"/>
              </a:rPr>
              <a:t> و مراجع</a:t>
            </a:r>
            <a:r>
              <a:rPr lang="ar-SA" sz="4000" b="1" dirty="0">
                <a:solidFill>
                  <a:srgbClr val="212121"/>
                </a:solidFill>
                <a:effectLst/>
                <a:ea typeface="Aptos"/>
                <a:cs typeface="B Nazanin" panose="00000400000000000000" pitchFamily="2" charset="-78"/>
              </a:rPr>
              <a:t> حقوق بانکی در ایران</a:t>
            </a:r>
            <a:endParaRPr lang="en-US" sz="4000" b="1" dirty="0">
              <a:cs typeface="B Nazanin" panose="00000400000000000000" pitchFamily="2" charset="-78"/>
            </a:endParaRPr>
          </a:p>
        </p:txBody>
      </p:sp>
      <p:sp>
        <p:nvSpPr>
          <p:cNvPr id="3" name="Content Placeholder 2">
            <a:extLst>
              <a:ext uri="{FF2B5EF4-FFF2-40B4-BE49-F238E27FC236}">
                <a16:creationId xmlns:a16="http://schemas.microsoft.com/office/drawing/2014/main" id="{FC8E2F0E-D970-1AE7-A1E0-32AB0C067F25}"/>
              </a:ext>
            </a:extLst>
          </p:cNvPr>
          <p:cNvSpPr>
            <a:spLocks noGrp="1"/>
          </p:cNvSpPr>
          <p:nvPr>
            <p:ph idx="1"/>
          </p:nvPr>
        </p:nvSpPr>
        <p:spPr/>
        <p:txBody>
          <a:bodyPr>
            <a:normAutofit/>
          </a:bodyPr>
          <a:lstStyle/>
          <a:p>
            <a:pPr marL="0" marR="0" algn="r" rtl="1"/>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1.</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قوانین عام: </a:t>
            </a:r>
            <a:endPar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مدنی (عقود معین)، قانون تجارت (شرکت‌های سهامی عام - بانک‌ها)، قانون مجازات اسلامی (جرائم)</a:t>
            </a:r>
            <a:endParaRPr lang="en-US"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indent="0" algn="r" rtl="1">
              <a:buNone/>
            </a:pP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2.</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قوانین خاص</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fa-IR" sz="1800" dirty="0">
              <a:latin typeface="Times New Roman" panose="02020603050405020304" pitchFamily="18" charset="0"/>
              <a:ea typeface="Times New Roman" panose="02020603050405020304" pitchFamily="18" charset="0"/>
              <a:cs typeface="B Nazanin" panose="00000400000000000000" pitchFamily="2" charset="-78"/>
            </a:endParaRPr>
          </a:p>
          <a:p>
            <a:pPr marL="0" marR="0" indent="0" algn="r" rtl="1">
              <a:buNone/>
            </a:pP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عملیات بانکی بدون ربا (</a:t>
            </a:r>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۱۳۶۲</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 و اصلاحات)</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پولی و بانکی کشور</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۱۳۵۱</a:t>
            </a:r>
            <a:r>
              <a:rPr lang="fa-IR" sz="180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تنظیم بازار غیرمتشکل پولی</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1383)</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مبارزه با پولشویی و تأمین مالی تروریسم</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۱۳۹۶</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قانون تسهیل اعطای تسهیلات بانکی و کاهش هزینه‌ها</a:t>
            </a:r>
            <a:r>
              <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fa-IR" sz="18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۱۳۹۰</a:t>
            </a:r>
            <a:r>
              <a:rPr lang="fa-IR"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775381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4E51-82C3-E1D8-FC6C-ABC64CBFC06C}"/>
              </a:ext>
            </a:extLst>
          </p:cNvPr>
          <p:cNvSpPr>
            <a:spLocks noGrp="1"/>
          </p:cNvSpPr>
          <p:nvPr>
            <p:ph type="title"/>
          </p:nvPr>
        </p:nvSpPr>
        <p:spPr>
          <a:xfrm>
            <a:off x="1097280" y="286603"/>
            <a:ext cx="10058400" cy="679555"/>
          </a:xfrm>
        </p:spPr>
        <p:txBody>
          <a:bodyPr>
            <a:normAutofit/>
          </a:bodyPr>
          <a:lstStyle/>
          <a:p>
            <a:pPr algn="r" rtl="1"/>
            <a:r>
              <a:rPr kumimoji="0" lang="ar-SA" sz="4000" b="1" i="0" u="none" strike="noStrike" kern="1200" cap="none" spc="-50" normalizeH="0" baseline="0" noProof="0" dirty="0">
                <a:ln>
                  <a:noFill/>
                </a:ln>
                <a:solidFill>
                  <a:srgbClr val="212121"/>
                </a:solidFill>
                <a:effectLst/>
                <a:uLnTx/>
                <a:uFillTx/>
                <a:latin typeface="Calibri Light" panose="020F0302020204030204"/>
                <a:ea typeface="Aptos"/>
                <a:cs typeface="B Nazanin" panose="00000400000000000000" pitchFamily="2" charset="-78"/>
              </a:rPr>
              <a:t>منابع</a:t>
            </a:r>
            <a:r>
              <a:rPr kumimoji="0" lang="en-US" sz="4000" b="1" i="0" u="none" strike="noStrike" kern="1200" cap="none" spc="-50" normalizeH="0" baseline="0" noProof="0" dirty="0">
                <a:ln>
                  <a:noFill/>
                </a:ln>
                <a:solidFill>
                  <a:srgbClr val="212121"/>
                </a:solidFill>
                <a:effectLst/>
                <a:uLnTx/>
                <a:uFillTx/>
                <a:latin typeface="Calibri Light" panose="020F0302020204030204"/>
                <a:ea typeface="Aptos"/>
                <a:cs typeface="B Nazanin" panose="00000400000000000000" pitchFamily="2" charset="-78"/>
              </a:rPr>
              <a:t> </a:t>
            </a:r>
            <a:r>
              <a:rPr kumimoji="0" lang="fa-IR" sz="4000" b="1" i="0" u="none" strike="noStrike" kern="1200" cap="none" spc="-50" normalizeH="0" baseline="0" noProof="0" dirty="0">
                <a:ln>
                  <a:noFill/>
                </a:ln>
                <a:solidFill>
                  <a:srgbClr val="212121"/>
                </a:solidFill>
                <a:effectLst/>
                <a:uLnTx/>
                <a:uFillTx/>
                <a:latin typeface="Calibri Light" panose="020F0302020204030204"/>
                <a:ea typeface="Aptos"/>
                <a:cs typeface="B Nazanin" panose="00000400000000000000" pitchFamily="2" charset="-78"/>
              </a:rPr>
              <a:t> و مراجع</a:t>
            </a:r>
            <a:r>
              <a:rPr kumimoji="0" lang="ar-SA" sz="4000" b="1" i="0" u="none" strike="noStrike" kern="1200" cap="none" spc="-50" normalizeH="0" baseline="0" noProof="0" dirty="0">
                <a:ln>
                  <a:noFill/>
                </a:ln>
                <a:solidFill>
                  <a:srgbClr val="212121"/>
                </a:solidFill>
                <a:effectLst/>
                <a:uLnTx/>
                <a:uFillTx/>
                <a:latin typeface="Calibri Light" panose="020F0302020204030204"/>
                <a:ea typeface="Aptos"/>
                <a:cs typeface="B Nazanin" panose="00000400000000000000" pitchFamily="2" charset="-78"/>
              </a:rPr>
              <a:t> حقوق بانکی در ایران</a:t>
            </a:r>
            <a:endParaRPr lang="en-US" sz="4400" dirty="0"/>
          </a:p>
        </p:txBody>
      </p:sp>
      <p:sp>
        <p:nvSpPr>
          <p:cNvPr id="3" name="Content Placeholder 2">
            <a:extLst>
              <a:ext uri="{FF2B5EF4-FFF2-40B4-BE49-F238E27FC236}">
                <a16:creationId xmlns:a16="http://schemas.microsoft.com/office/drawing/2014/main" id="{56EAA3AF-E55F-7916-443B-0945273A0CD8}"/>
              </a:ext>
            </a:extLst>
          </p:cNvPr>
          <p:cNvSpPr>
            <a:spLocks noGrp="1"/>
          </p:cNvSpPr>
          <p:nvPr>
            <p:ph idx="1"/>
          </p:nvPr>
        </p:nvSpPr>
        <p:spPr>
          <a:xfrm>
            <a:off x="1097280" y="1845733"/>
            <a:ext cx="10058400" cy="4244515"/>
          </a:xfrm>
        </p:spPr>
        <p:txBody>
          <a:bodyPr>
            <a:normAutofit fontScale="70000" lnSpcReduction="20000"/>
          </a:bodyPr>
          <a:lstStyle/>
          <a:p>
            <a:pPr algn="r" rtl="1"/>
            <a:r>
              <a:rPr lang="en-US" sz="29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29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29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۳</a:t>
            </a:r>
            <a:r>
              <a:rPr lang="en-US" sz="29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مقررات بانک مرکزی: بخشنامه‌ها، دستورالعمل‌ها، آیین‌نامه‌های اجرایی (مانده‌گیری، نرخ سود، حداقل سرمایه)</a:t>
            </a:r>
            <a:endParaRPr lang="fa-IR" sz="2900" b="1" dirty="0">
              <a:solidFill>
                <a:srgbClr val="212121"/>
              </a:solidFill>
              <a:latin typeface="Times New Roman" panose="02020603050405020304" pitchFamily="18" charset="0"/>
              <a:ea typeface="Times New Roman" panose="02020603050405020304" pitchFamily="18" charset="0"/>
              <a:cs typeface="B Nazanin" panose="00000400000000000000" pitchFamily="2" charset="-78"/>
            </a:endParaRPr>
          </a:p>
          <a:p>
            <a:pPr algn="r" rtl="1"/>
            <a:endParaRPr lang="en-US" sz="26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ar-SA" sz="2900" kern="0" dirty="0">
                <a:solidFill>
                  <a:srgbClr val="212121"/>
                </a:solidFill>
                <a:effectLst/>
                <a:latin typeface="Aptos"/>
                <a:ea typeface="Times New Roman" panose="02020603050405020304" pitchFamily="18" charset="0"/>
                <a:cs typeface="B Nazanin" panose="00000400000000000000" pitchFamily="2" charset="-78"/>
              </a:rPr>
              <a:t>بانک مرکزی با استناد به ماده </a:t>
            </a:r>
            <a:r>
              <a:rPr lang="fa-IR" sz="2900" kern="0" dirty="0">
                <a:solidFill>
                  <a:srgbClr val="212121"/>
                </a:solidFill>
                <a:effectLst/>
                <a:latin typeface="Aptos"/>
                <a:ea typeface="Times New Roman" panose="02020603050405020304" pitchFamily="18" charset="0"/>
                <a:cs typeface="B Nazanin" panose="00000400000000000000" pitchFamily="2" charset="-78"/>
              </a:rPr>
              <a:t>۱۴</a:t>
            </a:r>
            <a:r>
              <a:rPr lang="ar-SA" sz="2900" kern="0" dirty="0">
                <a:solidFill>
                  <a:srgbClr val="212121"/>
                </a:solidFill>
                <a:effectLst/>
                <a:latin typeface="Aptos"/>
                <a:ea typeface="Times New Roman" panose="02020603050405020304" pitchFamily="18" charset="0"/>
                <a:cs typeface="B Nazanin" panose="00000400000000000000" pitchFamily="2" charset="-78"/>
              </a:rPr>
              <a:t> قانون پولی و بانکی (که می‌گوید «بانک مرکزی می‌تواند برای حسن جریان امور بانکی مقررات الزام‌آور وضع کند») صدها بخشنامه صادر کرده است. </a:t>
            </a:r>
            <a:endParaRPr lang="fa-IR" sz="2900" kern="0" dirty="0">
              <a:solidFill>
                <a:srgbClr val="212121"/>
              </a:solidFill>
              <a:effectLst/>
              <a:latin typeface="Aptos"/>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en-US" sz="26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26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29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۴</a:t>
            </a:r>
            <a:r>
              <a:rPr lang="en-US" sz="29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رویه قضایی: آراء دیوان عالی کشور (مثل رأی وحدت رویه </a:t>
            </a:r>
            <a:r>
              <a:rPr lang="fa-IR"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۷۸۴) </a:t>
            </a:r>
            <a:r>
              <a:rPr lang="ar-SA"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و نظریات مشورتی</a:t>
            </a:r>
            <a:endParaRPr lang="en-US"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en-US" sz="29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900" kern="0" dirty="0">
                <a:solidFill>
                  <a:srgbClr val="212121"/>
                </a:solidFill>
                <a:effectLst/>
                <a:latin typeface="Aptos"/>
                <a:ea typeface="Times New Roman" panose="02020603050405020304" pitchFamily="18" charset="0"/>
                <a:cs typeface="B Nazanin" panose="00000400000000000000" pitchFamily="2" charset="-78"/>
              </a:rPr>
              <a:t>آرای وحدت رویه هیئت عمومی دیوان عالی کشور برای همه دادگاه‌ها لازم‌الاجراست</a:t>
            </a:r>
            <a:endParaRPr lang="fa-IR" sz="2900" kern="0" dirty="0">
              <a:solidFill>
                <a:srgbClr val="212121"/>
              </a:solidFill>
              <a:effectLst/>
              <a:latin typeface="Aptos"/>
              <a:ea typeface="Times New Roman" panose="02020603050405020304" pitchFamily="18" charset="0"/>
              <a:cs typeface="B Nazanin" panose="00000400000000000000" pitchFamily="2" charset="-78"/>
            </a:endParaRPr>
          </a:p>
          <a:p>
            <a:pPr marL="0" indent="0" algn="r" rtl="1">
              <a:buNone/>
            </a:pPr>
            <a:r>
              <a:rPr lang="en-US" sz="29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900" kern="0" dirty="0">
                <a:solidFill>
                  <a:srgbClr val="212121"/>
                </a:solidFill>
                <a:effectLst/>
                <a:latin typeface="Aptos"/>
                <a:ea typeface="Times New Roman" panose="02020603050405020304" pitchFamily="18" charset="0"/>
                <a:cs typeface="B Nazanin" panose="00000400000000000000" pitchFamily="2" charset="-78"/>
              </a:rPr>
              <a:t>نظریات مشورتی اداره حقوقی قوه قضاییه – هرچند لازم‌الاجرا نیست، اما رویه عملی دادگاه‌ها را متأثر می‌کند</a:t>
            </a:r>
            <a:r>
              <a:rPr lang="en-US" sz="29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2900" kern="100" dirty="0">
              <a:effectLst/>
              <a:latin typeface="Aptos"/>
              <a:ea typeface="Aptos"/>
              <a:cs typeface="B Nazanin" panose="00000400000000000000" pitchFamily="2" charset="-78"/>
            </a:endParaRPr>
          </a:p>
          <a:p>
            <a:pPr algn="r" rtl="1"/>
            <a:r>
              <a:rPr lang="en-US" sz="26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26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26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۵</a:t>
            </a:r>
            <a:r>
              <a:rPr lang="en-US" sz="29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فقه اسلامی (به عنوان منبع الهام در بانکداری اسلامی)</a:t>
            </a:r>
            <a:endParaRPr lang="en-US" sz="29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ar-SA" sz="2600" kern="0" dirty="0">
                <a:solidFill>
                  <a:srgbClr val="212121"/>
                </a:solidFill>
                <a:effectLst/>
                <a:latin typeface="Aptos"/>
                <a:ea typeface="Times New Roman" panose="02020603050405020304" pitchFamily="18" charset="0"/>
                <a:cs typeface="B Nazanin" panose="00000400000000000000" pitchFamily="2" charset="-78"/>
              </a:rPr>
              <a:t>به موجب اصل چهارم قانون اساسی، تمام قوانین باید بر اساس موازین اسلامی باشد. فقه امامیه (با استناد به قرآن، سنت، اجماع و عقل) منابع اصلی عقود بانکی را تعیین کرده است. حرمت ربا (آیه </a:t>
            </a:r>
            <a:r>
              <a:rPr lang="fa-IR" sz="2600" kern="0" dirty="0">
                <a:solidFill>
                  <a:srgbClr val="212121"/>
                </a:solidFill>
                <a:effectLst/>
                <a:latin typeface="Aptos"/>
                <a:ea typeface="Times New Roman" panose="02020603050405020304" pitchFamily="18" charset="0"/>
                <a:cs typeface="B Nazanin" panose="00000400000000000000" pitchFamily="2" charset="-78"/>
              </a:rPr>
              <a:t>۲۷۵</a:t>
            </a:r>
            <a:r>
              <a:rPr lang="ar-SA" sz="2600" kern="0" dirty="0">
                <a:solidFill>
                  <a:srgbClr val="212121"/>
                </a:solidFill>
                <a:effectLst/>
                <a:latin typeface="Aptos"/>
                <a:ea typeface="Times New Roman" panose="02020603050405020304" pitchFamily="18" charset="0"/>
                <a:cs typeface="B Nazanin" panose="00000400000000000000" pitchFamily="2" charset="-78"/>
              </a:rPr>
              <a:t> سوره بقره) و جواز بیع (آیه </a:t>
            </a:r>
            <a:r>
              <a:rPr lang="fa-IR" sz="2600" kern="0" dirty="0">
                <a:solidFill>
                  <a:srgbClr val="212121"/>
                </a:solidFill>
                <a:effectLst/>
                <a:latin typeface="Aptos"/>
                <a:ea typeface="Times New Roman" panose="02020603050405020304" pitchFamily="18" charset="0"/>
                <a:cs typeface="B Nazanin" panose="00000400000000000000" pitchFamily="2" charset="-78"/>
              </a:rPr>
              <a:t>۲۷۵</a:t>
            </a:r>
            <a:r>
              <a:rPr lang="ar-SA" sz="2600" kern="0" dirty="0">
                <a:solidFill>
                  <a:srgbClr val="212121"/>
                </a:solidFill>
                <a:effectLst/>
                <a:latin typeface="Aptos"/>
                <a:ea typeface="Times New Roman" panose="02020603050405020304" pitchFamily="18" charset="0"/>
                <a:cs typeface="B Nazanin" panose="00000400000000000000" pitchFamily="2" charset="-78"/>
              </a:rPr>
              <a:t> بقره) دو ستون فقهی حقوق بانکی هستند</a:t>
            </a:r>
            <a:r>
              <a:rPr lang="en-US" sz="2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2600" kern="100" dirty="0">
              <a:effectLst/>
              <a:latin typeface="Aptos"/>
              <a:ea typeface="Aptos"/>
              <a:cs typeface="B Nazanin" panose="00000400000000000000" pitchFamily="2" charset="-78"/>
            </a:endParaRPr>
          </a:p>
          <a:p>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endParaRPr lang="en-US" dirty="0"/>
          </a:p>
        </p:txBody>
      </p:sp>
    </p:spTree>
    <p:extLst>
      <p:ext uri="{BB962C8B-B14F-4D97-AF65-F5344CB8AC3E}">
        <p14:creationId xmlns:p14="http://schemas.microsoft.com/office/powerpoint/2010/main" val="1221406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81B1-1592-061B-0489-11AD146B651D}"/>
              </a:ext>
            </a:extLst>
          </p:cNvPr>
          <p:cNvSpPr>
            <a:spLocks noGrp="1"/>
          </p:cNvSpPr>
          <p:nvPr>
            <p:ph type="title"/>
          </p:nvPr>
        </p:nvSpPr>
        <p:spPr>
          <a:xfrm>
            <a:off x="1097280" y="286603"/>
            <a:ext cx="10058400" cy="912469"/>
          </a:xfrm>
        </p:spPr>
        <p:txBody>
          <a:bodyPr>
            <a:normAutofit/>
          </a:bodyPr>
          <a:lstStyle/>
          <a:p>
            <a:pPr algn="r" rtl="1"/>
            <a:r>
              <a:rPr lang="ar-SA" sz="4400" b="1" dirty="0">
                <a:solidFill>
                  <a:srgbClr val="212121"/>
                </a:solidFill>
                <a:effectLst/>
                <a:ea typeface="Aptos"/>
                <a:cs typeface="B Nazanin" panose="00000400000000000000" pitchFamily="2" charset="-78"/>
              </a:rPr>
              <a:t>انواع حقوق بانکی (از نظر قلمرو و ماهیت)</a:t>
            </a:r>
            <a:endParaRPr lang="en-US" sz="4400" b="1" dirty="0">
              <a:cs typeface="B Nazanin" panose="00000400000000000000" pitchFamily="2" charset="-78"/>
            </a:endParaRPr>
          </a:p>
        </p:txBody>
      </p:sp>
      <p:sp>
        <p:nvSpPr>
          <p:cNvPr id="3" name="Content Placeholder 2">
            <a:extLst>
              <a:ext uri="{FF2B5EF4-FFF2-40B4-BE49-F238E27FC236}">
                <a16:creationId xmlns:a16="http://schemas.microsoft.com/office/drawing/2014/main" id="{50404271-D0D9-CC2E-DA83-DD60B781E6D0}"/>
              </a:ext>
            </a:extLst>
          </p:cNvPr>
          <p:cNvSpPr>
            <a:spLocks noGrp="1"/>
          </p:cNvSpPr>
          <p:nvPr>
            <p:ph idx="1"/>
          </p:nvPr>
        </p:nvSpPr>
        <p:spPr/>
        <p:txBody>
          <a:bodyPr/>
          <a:lstStyle/>
          <a:p>
            <a:pPr algn="r" rtl="1"/>
            <a:r>
              <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a:t>
            </a:r>
            <a:r>
              <a:rPr lang="en-US" sz="20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از نظر گستره </a:t>
            </a:r>
            <a:r>
              <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صلاحیت مکانی</a:t>
            </a:r>
            <a:endParaRPr lang="en-US" sz="20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a:p>
            <a:pPr algn="r" rtl="1"/>
            <a:r>
              <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۲</a:t>
            </a:r>
            <a:r>
              <a:rPr lang="en-US" sz="20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از نظر نوع بانکداری</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kumimoji="0" lang="fa-IR" sz="2000" b="0" i="0" u="none" strike="noStrike" kern="1200" cap="none" spc="0" normalizeH="0" baseline="0" noProof="0" dirty="0">
                <a:ln>
                  <a:noFill/>
                </a:ln>
                <a:solidFill>
                  <a:srgbClr val="212121"/>
                </a:solidFill>
                <a:effectLst/>
                <a:uLnTx/>
                <a:uFillTx/>
                <a:latin typeface="Times New Roman" panose="02020603050405020304" pitchFamily="18" charset="0"/>
                <a:ea typeface="Times New Roman" panose="02020603050405020304" pitchFamily="18" charset="0"/>
                <a:cs typeface="B Nazanin" panose="00000400000000000000" pitchFamily="2" charset="-78"/>
              </a:rPr>
              <a:t>۳</a:t>
            </a:r>
            <a:r>
              <a:rPr kumimoji="0" lang="en-US" sz="2000" b="0" i="0" u="none" strike="noStrike" kern="120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a:t>
            </a:r>
            <a:r>
              <a:rPr kumimoji="0" lang="ar-SA" sz="2000" b="0" i="0" u="none" strike="noStrike" kern="1200" cap="none" spc="0" normalizeH="0" baseline="0" noProof="0" dirty="0">
                <a:ln>
                  <a:noFill/>
                </a:ln>
                <a:solidFill>
                  <a:srgbClr val="212121"/>
                </a:solidFill>
                <a:effectLst/>
                <a:uLnTx/>
                <a:uFillTx/>
                <a:latin typeface="Times New Roman" panose="02020603050405020304" pitchFamily="18" charset="0"/>
                <a:ea typeface="Times New Roman" panose="02020603050405020304" pitchFamily="18" charset="0"/>
                <a:cs typeface="B Nazanin" panose="00000400000000000000" pitchFamily="2" charset="-78"/>
              </a:rPr>
              <a:t>از نظر موضوع روابط حقوقی</a:t>
            </a:r>
            <a:endParaRPr kumimoji="0" lang="fa-IR" sz="2000" b="0" i="0" u="none" strike="noStrike" kern="1200" cap="none" spc="0" normalizeH="0" baseline="0" noProof="0" dirty="0">
              <a:ln>
                <a:noFill/>
              </a:ln>
              <a:solidFill>
                <a:srgbClr val="212121"/>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algn="r" rtl="1"/>
            <a:r>
              <a:rPr kumimoji="0" lang="fa-IR" sz="2000" b="0" i="0" u="none" strike="noStrike" kern="1200" cap="none" spc="0" normalizeH="0" baseline="0" noProof="0" dirty="0">
                <a:ln>
                  <a:noFill/>
                </a:ln>
                <a:solidFill>
                  <a:srgbClr val="212121"/>
                </a:solidFill>
                <a:effectLst/>
                <a:uLnTx/>
                <a:uFillTx/>
                <a:latin typeface="Times New Roman" panose="02020603050405020304" pitchFamily="18" charset="0"/>
                <a:ea typeface="Times New Roman" panose="02020603050405020304" pitchFamily="18" charset="0"/>
                <a:cs typeface="B Nazanin" panose="00000400000000000000" pitchFamily="2" charset="-78"/>
              </a:rPr>
              <a:t>۴</a:t>
            </a:r>
            <a:r>
              <a:rPr kumimoji="0" lang="en-US" sz="2000" b="0" i="0" u="none" strike="noStrike" kern="120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a:t>
            </a:r>
            <a:r>
              <a:rPr kumimoji="0" lang="ar-SA" sz="2000" b="0" i="0" u="none" strike="noStrike" kern="1200" cap="none" spc="0" normalizeH="0" baseline="0" noProof="0" dirty="0">
                <a:ln>
                  <a:noFill/>
                </a:ln>
                <a:solidFill>
                  <a:srgbClr val="212121"/>
                </a:solidFill>
                <a:effectLst/>
                <a:uLnTx/>
                <a:uFillTx/>
                <a:latin typeface="Times New Roman" panose="02020603050405020304" pitchFamily="18" charset="0"/>
                <a:ea typeface="Times New Roman" panose="02020603050405020304" pitchFamily="18" charset="0"/>
                <a:cs typeface="B Nazanin" panose="00000400000000000000" pitchFamily="2" charset="-78"/>
              </a:rPr>
              <a:t>از نظر وضعیت بانک</a:t>
            </a:r>
            <a:endParaRPr kumimoji="0" lang="en-US" sz="20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18" charset="0"/>
              <a:ea typeface="Times New Roman" panose="02020603050405020304" pitchFamily="18" charset="0"/>
              <a:cs typeface="B Nazanin" panose="00000400000000000000" pitchFamily="2" charset="-78"/>
            </a:endParaRPr>
          </a:p>
          <a:p>
            <a:pPr algn="r" rtl="1"/>
            <a:r>
              <a:rPr lang="fa-IR" sz="2000" kern="0" dirty="0">
                <a:solidFill>
                  <a:srgbClr val="212121"/>
                </a:solidFill>
                <a:effectLst/>
                <a:latin typeface="Aptos"/>
                <a:ea typeface="Times New Roman" panose="02020603050405020304" pitchFamily="18" charset="0"/>
                <a:cs typeface="B Nazanin" panose="00000400000000000000" pitchFamily="2" charset="-78"/>
              </a:rPr>
              <a:t>۵</a:t>
            </a:r>
            <a:r>
              <a:rPr lang="en-US"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000" kern="0" dirty="0">
                <a:solidFill>
                  <a:srgbClr val="212121"/>
                </a:solidFill>
                <a:effectLst/>
                <a:latin typeface="Aptos"/>
                <a:ea typeface="Times New Roman" panose="02020603050405020304" pitchFamily="18" charset="0"/>
                <a:cs typeface="B Nazanin" panose="00000400000000000000" pitchFamily="2" charset="-78"/>
              </a:rPr>
              <a:t>از نظر ماهیت قواعد</a:t>
            </a:r>
            <a:endParaRPr lang="en-US" sz="2000" kern="100" dirty="0">
              <a:effectLst/>
              <a:latin typeface="Aptos"/>
              <a:ea typeface="Aptos"/>
              <a:cs typeface="B Nazanin" panose="00000400000000000000" pitchFamily="2" charset="-78"/>
            </a:endParaRP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1268677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6A16148-A357-82CC-660F-D0A4035A6483}"/>
              </a:ext>
            </a:extLst>
          </p:cNvPr>
          <p:cNvSpPr txBox="1">
            <a:spLocks/>
          </p:cNvSpPr>
          <p:nvPr/>
        </p:nvSpPr>
        <p:spPr>
          <a:xfrm>
            <a:off x="448574" y="94571"/>
            <a:ext cx="11190185" cy="5995677"/>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r>
              <a:rPr lang="fa-IR" sz="18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a:t>
            </a:r>
            <a:r>
              <a:rPr lang="en-US" sz="18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از نظر گستره جغرافیایی و صلاحیت</a:t>
            </a:r>
            <a:r>
              <a:rPr lang="en-US" sz="18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p>
          <a:p>
            <a:pPr marL="0" marR="0" algn="r" rtl="1">
              <a:lnSpc>
                <a:spcPct val="115000"/>
              </a:lnSpc>
              <a:spcBef>
                <a:spcPts val="0"/>
              </a:spcBef>
              <a:spcAft>
                <a:spcPts val="800"/>
              </a:spcAft>
            </a:pPr>
            <a:r>
              <a:rPr lang="ar-SA" sz="1600" kern="0" dirty="0">
                <a:solidFill>
                  <a:srgbClr val="212121"/>
                </a:solidFill>
                <a:effectLst/>
                <a:latin typeface="Aptos"/>
                <a:ea typeface="Times New Roman" panose="02020603050405020304" pitchFamily="18" charset="0"/>
                <a:cs typeface="B Nazanin" panose="00000400000000000000" pitchFamily="2" charset="-78"/>
              </a:rPr>
              <a:t>الف) حقوق بانکی داخلی – قواعدی که بر تراکنش‌های ریالی داخل مرزهای ایران حاکم است. مثال: افتتاح حساب در بانک ملی توسط یک شهروند تهرانی، دریافت وام مسکن از بانک مسکن در شیراز. منابع آن صرفاً قوانین و مقررات داخلی است و دادگاه ایرانی صالح به رسیدگی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600" kern="0" dirty="0">
                <a:solidFill>
                  <a:srgbClr val="212121"/>
                </a:solidFill>
                <a:effectLst/>
                <a:latin typeface="Aptos"/>
                <a:ea typeface="Times New Roman" panose="02020603050405020304" pitchFamily="18" charset="0"/>
                <a:cs typeface="B Nazanin" panose="00000400000000000000" pitchFamily="2" charset="-78"/>
              </a:rPr>
              <a:t>ب) حقوق بانکی بین‌الملل – قواعد حاکم بر تراکنش‌هایی که واحد پول غیرریال است یا یکی از طرفین خارج از ایران است یا محل انجام تعهد در خارج است. </a:t>
            </a:r>
            <a:endParaRPr lang="en-US" sz="1600" kern="0" dirty="0">
              <a:solidFill>
                <a:srgbClr val="212121"/>
              </a:solidFill>
              <a:effectLst/>
              <a:latin typeface="Aptos"/>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fa-IR" sz="16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۲</a:t>
            </a:r>
            <a:r>
              <a:rPr lang="en-US" sz="16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از نظر نوع بانک‌داری</a:t>
            </a:r>
            <a:r>
              <a:rPr lang="en-US" sz="16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p>
          <a:p>
            <a:pPr marL="0" marR="0" algn="r" rtl="1">
              <a:lnSpc>
                <a:spcPct val="115000"/>
              </a:lnSpc>
              <a:spcBef>
                <a:spcPts val="0"/>
              </a:spcBef>
              <a:spcAft>
                <a:spcPts val="800"/>
              </a:spcAft>
            </a:pPr>
            <a:r>
              <a:rPr lang="ar-SA" sz="1600" kern="0" dirty="0">
                <a:solidFill>
                  <a:srgbClr val="212121"/>
                </a:solidFill>
                <a:effectLst/>
                <a:latin typeface="Aptos"/>
                <a:ea typeface="Times New Roman" panose="02020603050405020304" pitchFamily="18" charset="0"/>
                <a:cs typeface="B Nazanin" panose="00000400000000000000" pitchFamily="2" charset="-78"/>
              </a:rPr>
              <a:t>الف) بانکداری متعارف (ربوی) – متداول در آمریکا و اروپا. ویژگی: نرخ بهره صریح (مثلاً سپرده </a:t>
            </a:r>
            <a:r>
              <a:rPr lang="fa-IR" sz="1600" kern="0" dirty="0">
                <a:solidFill>
                  <a:srgbClr val="212121"/>
                </a:solidFill>
                <a:effectLst/>
                <a:latin typeface="Aptos"/>
                <a:ea typeface="Times New Roman" panose="02020603050405020304" pitchFamily="18" charset="0"/>
                <a:cs typeface="B Nazanin" panose="00000400000000000000" pitchFamily="2" charset="-78"/>
              </a:rPr>
              <a:t>۵٪</a:t>
            </a:r>
            <a:r>
              <a:rPr lang="ar-SA" sz="1600" kern="0" dirty="0">
                <a:solidFill>
                  <a:srgbClr val="212121"/>
                </a:solidFill>
                <a:effectLst/>
                <a:latin typeface="Aptos"/>
                <a:ea typeface="Times New Roman" panose="02020603050405020304" pitchFamily="18" charset="0"/>
                <a:cs typeface="B Nazanin" panose="00000400000000000000" pitchFamily="2" charset="-78"/>
              </a:rPr>
              <a:t>، تسهیلات </a:t>
            </a:r>
            <a:r>
              <a:rPr lang="fa-IR" sz="1600" kern="0" dirty="0">
                <a:solidFill>
                  <a:srgbClr val="212121"/>
                </a:solidFill>
                <a:effectLst/>
                <a:latin typeface="Aptos"/>
                <a:ea typeface="Times New Roman" panose="02020603050405020304" pitchFamily="18" charset="0"/>
                <a:cs typeface="B Nazanin" panose="00000400000000000000" pitchFamily="2" charset="-78"/>
              </a:rPr>
              <a:t>۱۰٪). </a:t>
            </a:r>
            <a:r>
              <a:rPr lang="ar-SA" sz="1600" kern="0" dirty="0">
                <a:solidFill>
                  <a:srgbClr val="212121"/>
                </a:solidFill>
                <a:effectLst/>
                <a:latin typeface="Aptos"/>
                <a:ea typeface="Times New Roman" panose="02020603050405020304" pitchFamily="18" charset="0"/>
                <a:cs typeface="B Nazanin" panose="00000400000000000000" pitchFamily="2" charset="-78"/>
              </a:rPr>
              <a:t>در ایران پذیرفته نیست و هیچ بانکی مجوز فعالیت بر این مبنا ندارد. ماده </a:t>
            </a:r>
            <a:r>
              <a:rPr lang="fa-IR" sz="1600" kern="0" dirty="0">
                <a:solidFill>
                  <a:srgbClr val="212121"/>
                </a:solidFill>
                <a:effectLst/>
                <a:latin typeface="Aptos"/>
                <a:ea typeface="Times New Roman" panose="02020603050405020304" pitchFamily="18" charset="0"/>
                <a:cs typeface="B Nazanin" panose="00000400000000000000" pitchFamily="2" charset="-78"/>
              </a:rPr>
              <a:t>۵</a:t>
            </a:r>
            <a:r>
              <a:rPr lang="ar-SA" sz="1600" kern="0" dirty="0">
                <a:solidFill>
                  <a:srgbClr val="212121"/>
                </a:solidFill>
                <a:effectLst/>
                <a:latin typeface="Aptos"/>
                <a:ea typeface="Times New Roman" panose="02020603050405020304" pitchFamily="18" charset="0"/>
                <a:cs typeface="B Nazanin" panose="00000400000000000000" pitchFamily="2" charset="-78"/>
              </a:rPr>
              <a:t> قانون عملیات بانکی بدون ربا هرگونه دریافت بهره را ممنوع کرده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600" kern="0" dirty="0">
                <a:solidFill>
                  <a:srgbClr val="212121"/>
                </a:solidFill>
                <a:effectLst/>
                <a:latin typeface="Aptos"/>
                <a:ea typeface="Times New Roman" panose="02020603050405020304" pitchFamily="18" charset="0"/>
                <a:cs typeface="B Nazanin" panose="00000400000000000000" pitchFamily="2" charset="-78"/>
              </a:rPr>
              <a:t>ب) بانکداری اسلامی (بدون ربا) – ویژگی: مبتنی بر عقود شرعی. دو زیرشاخه</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عقود مشارکتی (مضاربه، مشارکت مدنی، مشارکت حقوقی) – سود و زیان تقسیم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Aptos"/>
                <a:ea typeface="Times New Roman" panose="02020603050405020304" pitchFamily="18" charset="0"/>
                <a:cs typeface="B Nazanin" panose="00000400000000000000" pitchFamily="2" charset="-78"/>
              </a:rPr>
              <a:t>عقود مبادله‌ای (مرابحه، سلف، اجاره به شرط تملیک، جعاله، سلم موازی) – سود از پیش تعیین شده (اما در قالب بیع یا اجاره، نه قرض)</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 بانکداری تخصصی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بانک‌هایی که به یک بخش خاص اختصاص دارند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مسکن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تسهیلات فقط برای خرید، ساخت و تعمیر مسکن. مقررات خاصی در مورد اوراق رهنی دارد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کشاورزی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تسهیلات به کشاورزان، دامداران، صیادان. از عقود سلف و جعاله بیشتر استفاده می‌کند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صنعت و معدن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تسهیلات به واحدهای تولیدی بزرگ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توسعه صادرات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اعتبارات اسنادی، ضمانت‌نامه‌های صادراتی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این بانک‌ها تابع قوانین عام بانکی هستند اما بخشنامه‌های ویژه خود را نیز دارند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endParaRPr lang="en-US" sz="1600" kern="100" dirty="0">
              <a:effectLst/>
              <a:latin typeface="Aptos"/>
              <a:ea typeface="Aptos"/>
              <a:cs typeface="B Nazanin" panose="00000400000000000000" pitchFamily="2" charset="-78"/>
            </a:endParaRPr>
          </a:p>
          <a:p>
            <a:pPr algn="r" rtl="1"/>
            <a:endParaRPr lang="fa-IR" sz="1600" kern="100" dirty="0">
              <a:latin typeface="Aptos"/>
              <a:ea typeface="Aptos"/>
              <a:cs typeface="B Nazanin" panose="00000400000000000000" pitchFamily="2" charset="-78"/>
            </a:endParaRPr>
          </a:p>
          <a:p>
            <a:pPr algn="r" rtl="1"/>
            <a:endParaRPr lang="en-US" sz="1600" dirty="0">
              <a:cs typeface="B Nazanin" panose="00000400000000000000" pitchFamily="2" charset="-78"/>
            </a:endParaRPr>
          </a:p>
        </p:txBody>
      </p:sp>
    </p:spTree>
    <p:extLst>
      <p:ext uri="{BB962C8B-B14F-4D97-AF65-F5344CB8AC3E}">
        <p14:creationId xmlns:p14="http://schemas.microsoft.com/office/powerpoint/2010/main" val="2929757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6A16148-A357-82CC-660F-D0A4035A6483}"/>
              </a:ext>
            </a:extLst>
          </p:cNvPr>
          <p:cNvSpPr txBox="1">
            <a:spLocks/>
          </p:cNvSpPr>
          <p:nvPr/>
        </p:nvSpPr>
        <p:spPr>
          <a:xfrm>
            <a:off x="0" y="103625"/>
            <a:ext cx="12059728" cy="5995677"/>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a:t>
            </a: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از نظر موضوع روابط حقوقی</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الف) حقوق حاکم بر سپرده‌ها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چهار نوع سپرده</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قرض الحسنه جاری (قرض، بدون سود، قابل برداشت فوری)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قرض الحسنه پس‌انداز (قرض، بدون سود، قرعه‌کشی جایز)</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سپرده کوتاه‌مدت (معمولاً یک سال، با سود علی‌الحساب)</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سپرده بلندمدت (دو سال یا بیشتر، با سود علی‌الحساب بالاتر)</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 حقوق حاکم بر تسهیلات و اعتبارات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شامل همه عقود بانکی که در بخش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های بعدی</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به تفصیل می‌آید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 حقوق حاکم بر خدمات بانکی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شامل قواعد حواله (حواله‌های ریالی از طریق ساتنا، پایا، شتاب)، کارت‌های بانکی (بدهی، اعتباری، پیش‌پرداخت)، ضمانت‌نامه (ریالی و ارزی)، اعتبار اسنادی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داخلی و خارجی)، صرافی (خرید و فروش ارز، تبعیت از نرخ‌های اعلامی بانک مرکزی</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 حقوق حاکم بر تضامین بانکی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رهن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۷۷۴</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ق.م به بعد)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مال معین به وثیقه داده می‌شود، وثیقه‌های غیرمنقول (سپرده، اوراق بهادار)، ضمانت شخص ثالث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۶۸۴)</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سفته و چک (به عنوان اسناد تجاری قابل وصول از طریق اجرای ثبت</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fa-IR"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از نظر وضعیت بانک</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الف) وضعیت عادی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به فعالیت خود ادامه می‌دهد، همه قواعد عام جاری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 وضعیت تصفیه و انحلال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به موجب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۴۵</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پولی و بانکی، بانک مرکزی می‌تواند بانک را منحل کند. در این وضعیت، بانک حق افتتاح حساب جدید یا اعطای تسهیلات ندارد، فقط دارایی‌ها را به فروش می‌رساند و بدهی‌ها را پرداخت می‌کند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 وضعیت ادغام و تجدید ساختار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مرکزی دو یا چند بانک را ملزم به ادغام می‌کند. مثال: ادغام بانک مهر اقتصاد (سابق) با بانک قوامین در سال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۱۳۹۹.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در این وضعیت، دارایی‌ها و بدهی‌ها به بانک جدید منتقل می‌شود و مشتریان نیازی به انعقاد مجدد قرارداد ندارند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endParaRPr lang="en-US" sz="1600" kern="100" dirty="0">
              <a:effectLst/>
              <a:latin typeface="Aptos"/>
              <a:ea typeface="Aptos"/>
              <a:cs typeface="B Nazanin" panose="00000400000000000000" pitchFamily="2" charset="-78"/>
            </a:endParaRPr>
          </a:p>
          <a:p>
            <a:pPr algn="r" rtl="1"/>
            <a:endParaRPr lang="fa-IR" sz="1600" kern="100" dirty="0">
              <a:latin typeface="Aptos"/>
              <a:ea typeface="Aptos"/>
              <a:cs typeface="B Nazanin" panose="00000400000000000000" pitchFamily="2" charset="-78"/>
            </a:endParaRPr>
          </a:p>
          <a:p>
            <a:pPr algn="r" rtl="1"/>
            <a:endParaRPr lang="en-US" sz="1600" dirty="0">
              <a:cs typeface="B Nazanin" panose="00000400000000000000" pitchFamily="2" charset="-78"/>
            </a:endParaRPr>
          </a:p>
        </p:txBody>
      </p:sp>
    </p:spTree>
    <p:extLst>
      <p:ext uri="{BB962C8B-B14F-4D97-AF65-F5344CB8AC3E}">
        <p14:creationId xmlns:p14="http://schemas.microsoft.com/office/powerpoint/2010/main" val="681444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44F7AD-0A68-A520-E89A-09EAD6C0AEB6}"/>
              </a:ext>
            </a:extLst>
          </p:cNvPr>
          <p:cNvSpPr>
            <a:spLocks noGrp="1"/>
          </p:cNvSpPr>
          <p:nvPr>
            <p:ph idx="1"/>
          </p:nvPr>
        </p:nvSpPr>
        <p:spPr/>
        <p:txBody>
          <a:bodyPr/>
          <a:lstStyle/>
          <a:p>
            <a:pPr marL="0" marR="0" algn="r" rtl="1">
              <a:lnSpc>
                <a:spcPct val="115000"/>
              </a:lnSpc>
              <a:spcBef>
                <a:spcPts val="0"/>
              </a:spcBef>
              <a:spcAft>
                <a:spcPts val="800"/>
              </a:spcAft>
            </a:pPr>
            <a:r>
              <a:rPr lang="fa-IR" sz="20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en-US" sz="20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0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از نظر ماهیت قواعد</a:t>
            </a:r>
            <a:endParaRPr lang="en-US" sz="20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الف) قواعد امری (آمره) </a:t>
            </a:r>
            <a:r>
              <a:rPr lang="ar-SA" sz="2000" kern="0" dirty="0">
                <a:solidFill>
                  <a:srgbClr val="212121"/>
                </a:solidFill>
                <a:effectLst/>
                <a:latin typeface="Aptos"/>
                <a:ea typeface="Times New Roman" panose="02020603050405020304" pitchFamily="18" charset="0"/>
                <a:cs typeface="Arial" panose="020B0604020202020204" pitchFamily="34" charset="0"/>
              </a:rPr>
              <a:t>–</a:t>
            </a: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قواعدی که طرفین قرارداد نمی‌توانند بر خلاف آن توافق کنند. مثال: ممنوعیت ربا (ماده </a:t>
            </a:r>
            <a:r>
              <a:rPr lang="fa-IR"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عملیات بانکی بدون ربا). اگر بانک و مشتری توافق کنند که سود بیشتری دریافت شود، این توافق باطل است. مثال دیگر: نسبت سپرده قانونی </a:t>
            </a:r>
            <a:r>
              <a:rPr lang="ar-SA" sz="2000" kern="0" dirty="0">
                <a:solidFill>
                  <a:srgbClr val="212121"/>
                </a:solidFill>
                <a:effectLst/>
                <a:latin typeface="Aptos"/>
                <a:ea typeface="Times New Roman" panose="02020603050405020304" pitchFamily="18" charset="0"/>
                <a:cs typeface="Arial" panose="020B0604020202020204" pitchFamily="34" charset="0"/>
              </a:rPr>
              <a:t>–</a:t>
            </a: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نمی‌تواند بگوید من کمتر از آن را نگه می‌دارم</a:t>
            </a:r>
            <a:r>
              <a:rPr lang="en-US"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20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 قواعد تکمیلی </a:t>
            </a:r>
            <a:r>
              <a:rPr lang="ar-SA" sz="2000" kern="0" dirty="0">
                <a:solidFill>
                  <a:srgbClr val="212121"/>
                </a:solidFill>
                <a:effectLst/>
                <a:latin typeface="Aptos"/>
                <a:ea typeface="Times New Roman" panose="02020603050405020304" pitchFamily="18" charset="0"/>
                <a:cs typeface="Arial" panose="020B0604020202020204" pitchFamily="34" charset="0"/>
              </a:rPr>
              <a:t>–</a:t>
            </a: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قواعدی که در صورت عدم توافق طرفین، جانشین اراده آنها می‌شود. مثال: در عقد مضاربه، اگر نسبت تقسیم سود تعیین نشود، ماده </a:t>
            </a:r>
            <a:r>
              <a:rPr lang="fa-IR"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۵۵۱</a:t>
            </a:r>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می‌گوید «سود به نسبت مساوی تقسیم می‌شود». مثال دیگر: اگر مدت قرض تعیین نشود، بانک می‌تواند هر زمان مطالبه کند</a:t>
            </a:r>
            <a:r>
              <a:rPr lang="fa-IR"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dirty="0"/>
          </a:p>
        </p:txBody>
      </p:sp>
    </p:spTree>
    <p:extLst>
      <p:ext uri="{BB962C8B-B14F-4D97-AF65-F5344CB8AC3E}">
        <p14:creationId xmlns:p14="http://schemas.microsoft.com/office/powerpoint/2010/main" val="3064295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82C2-18BD-F77C-65A6-43843705BA16}"/>
              </a:ext>
            </a:extLst>
          </p:cNvPr>
          <p:cNvSpPr>
            <a:spLocks noGrp="1"/>
          </p:cNvSpPr>
          <p:nvPr>
            <p:ph type="title"/>
          </p:nvPr>
        </p:nvSpPr>
        <p:spPr>
          <a:xfrm>
            <a:off x="1097280" y="286603"/>
            <a:ext cx="10058400" cy="702303"/>
          </a:xfrm>
        </p:spPr>
        <p:txBody>
          <a:bodyPr>
            <a:normAutofit/>
          </a:bodyPr>
          <a:lstStyle/>
          <a:p>
            <a:pPr algn="r" rtl="1"/>
            <a:r>
              <a:rPr lang="ar-SA" sz="3200" b="1" dirty="0">
                <a:solidFill>
                  <a:srgbClr val="212121"/>
                </a:solidFill>
                <a:effectLst/>
                <a:ea typeface="Aptos"/>
                <a:cs typeface="B Nazanin" panose="00000400000000000000" pitchFamily="2" charset="-78"/>
              </a:rPr>
              <a:t>ارکان و نهادهای حقوق بانکی</a:t>
            </a:r>
            <a:endParaRPr lang="en-US" sz="7200" b="1" dirty="0">
              <a:cs typeface="B Nazanin" panose="00000400000000000000" pitchFamily="2" charset="-78"/>
            </a:endParaRPr>
          </a:p>
        </p:txBody>
      </p:sp>
      <p:sp>
        <p:nvSpPr>
          <p:cNvPr id="3" name="Content Placeholder 2">
            <a:extLst>
              <a:ext uri="{FF2B5EF4-FFF2-40B4-BE49-F238E27FC236}">
                <a16:creationId xmlns:a16="http://schemas.microsoft.com/office/drawing/2014/main" id="{EF06E238-EEA2-81CA-5692-0F4BA4A186AC}"/>
              </a:ext>
            </a:extLst>
          </p:cNvPr>
          <p:cNvSpPr>
            <a:spLocks noGrp="1"/>
          </p:cNvSpPr>
          <p:nvPr>
            <p:ph idx="1"/>
          </p:nvPr>
        </p:nvSpPr>
        <p:spPr>
          <a:xfrm>
            <a:off x="1097280" y="1923691"/>
            <a:ext cx="10058400" cy="4235569"/>
          </a:xfrm>
        </p:spPr>
        <p:txBody>
          <a:bodyPr>
            <a:normAutofit/>
          </a:bodyPr>
          <a:lstStyle/>
          <a:p>
            <a:pPr marL="0" marR="0" algn="r" rtl="1"/>
            <a:r>
              <a:rPr lang="fa-IR"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۱</a:t>
            </a:r>
            <a:r>
              <a:rPr lang="en-US" sz="2400" b="1"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بانک مرکزی (در ایران: بانک مرکزی جمهوری اسلامی ایران)</a:t>
            </a:r>
            <a:endParaRPr lang="fa-IR"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r>
              <a:rPr lang="fa-IR"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2-</a:t>
            </a:r>
            <a:r>
              <a:rPr lang="ar-SA"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بانک‌های تجاری (خصوصی و دولتی)</a:t>
            </a:r>
            <a:endParaRPr lang="fa-IR" sz="2400" b="1"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marL="0" algn="r" rtl="1"/>
            <a:r>
              <a:rPr lang="fa-IR" sz="2400" b="1" kern="0" dirty="0">
                <a:solidFill>
                  <a:srgbClr val="212121"/>
                </a:solidFill>
                <a:effectLst/>
                <a:latin typeface="Aptos"/>
                <a:ea typeface="Times New Roman" panose="02020603050405020304" pitchFamily="18" charset="0"/>
                <a:cs typeface="B Nazanin" panose="00000400000000000000" pitchFamily="2" charset="-78"/>
              </a:rPr>
              <a:t>۳</a:t>
            </a:r>
            <a:r>
              <a:rPr lang="en-US" sz="2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400" b="1" kern="0" dirty="0">
                <a:solidFill>
                  <a:srgbClr val="212121"/>
                </a:solidFill>
                <a:effectLst/>
                <a:latin typeface="Aptos"/>
                <a:ea typeface="Times New Roman" panose="02020603050405020304" pitchFamily="18" charset="0"/>
                <a:cs typeface="B Nazanin" panose="00000400000000000000" pitchFamily="2" charset="-78"/>
              </a:rPr>
              <a:t>مشتریان بانک</a:t>
            </a:r>
            <a:endParaRPr lang="en-US" sz="2400" b="1" kern="100" dirty="0">
              <a:effectLst/>
              <a:latin typeface="Aptos"/>
              <a:ea typeface="Aptos"/>
              <a:cs typeface="B Nazanin" panose="00000400000000000000" pitchFamily="2" charset="-78"/>
            </a:endParaRPr>
          </a:p>
          <a:p>
            <a:pPr marL="0" marR="0" algn="r" rtl="1"/>
            <a:endParaRPr lang="en-US" sz="1200" b="1" dirty="0">
              <a:effectLst/>
              <a:latin typeface="Times New Roman" panose="02020603050405020304" pitchFamily="18" charset="0"/>
              <a:ea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76160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C94A-2CD4-018D-9C5F-DA76B3D4ED82}"/>
              </a:ext>
            </a:extLst>
          </p:cNvPr>
          <p:cNvSpPr>
            <a:spLocks noGrp="1"/>
          </p:cNvSpPr>
          <p:nvPr>
            <p:ph type="title"/>
          </p:nvPr>
        </p:nvSpPr>
        <p:spPr/>
        <p:txBody>
          <a:bodyPr>
            <a:noAutofit/>
          </a:bodyPr>
          <a:lstStyle/>
          <a:p>
            <a:pPr algn="r" rtl="1"/>
            <a:r>
              <a:rPr lang="ar-SA" sz="3600" dirty="0">
                <a:solidFill>
                  <a:srgbClr val="212121"/>
                </a:solidFill>
                <a:effectLst/>
                <a:ea typeface="Aptos"/>
                <a:cs typeface="B Nazanin" panose="00000400000000000000" pitchFamily="2" charset="-78"/>
              </a:rPr>
              <a:t>ارکان و نهادهای حقوق بانکی</a:t>
            </a:r>
            <a:r>
              <a:rPr lang="en-US" sz="3600" dirty="0">
                <a:solidFill>
                  <a:srgbClr val="212121"/>
                </a:solidFill>
                <a:effectLst/>
                <a:ea typeface="Aptos"/>
                <a:cs typeface="B Nazanin" panose="00000400000000000000" pitchFamily="2" charset="-78"/>
              </a:rPr>
              <a:t/>
            </a:r>
            <a:br>
              <a:rPr lang="en-US" sz="3600" dirty="0">
                <a:solidFill>
                  <a:srgbClr val="212121"/>
                </a:solidFill>
                <a:effectLst/>
                <a:ea typeface="Aptos"/>
                <a:cs typeface="B Nazanin" panose="00000400000000000000" pitchFamily="2" charset="-78"/>
              </a:rPr>
            </a:br>
            <a:r>
              <a:rPr lang="ar-SA" sz="36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بانک مرکزی</a:t>
            </a:r>
            <a:endParaRPr lang="en-US" sz="3600" dirty="0">
              <a:cs typeface="B Nazanin" panose="00000400000000000000" pitchFamily="2" charset="-78"/>
            </a:endParaRPr>
          </a:p>
        </p:txBody>
      </p:sp>
      <p:sp>
        <p:nvSpPr>
          <p:cNvPr id="3" name="Content Placeholder 2">
            <a:extLst>
              <a:ext uri="{FF2B5EF4-FFF2-40B4-BE49-F238E27FC236}">
                <a16:creationId xmlns:a16="http://schemas.microsoft.com/office/drawing/2014/main" id="{00B0C3CC-D13C-60EF-99A3-CF2790CFC1D0}"/>
              </a:ext>
            </a:extLst>
          </p:cNvPr>
          <p:cNvSpPr>
            <a:spLocks noGrp="1"/>
          </p:cNvSpPr>
          <p:nvPr>
            <p:ph idx="1"/>
          </p:nvPr>
        </p:nvSpPr>
        <p:spPr>
          <a:xfrm>
            <a:off x="1226676" y="1737360"/>
            <a:ext cx="10058400" cy="4749704"/>
          </a:xfrm>
        </p:spPr>
        <p:txBody>
          <a:bodyPr>
            <a:noAutofit/>
          </a:bodyPr>
          <a:lstStyle/>
          <a:p>
            <a:pPr marL="0" marR="0" indent="0" algn="r" rtl="1">
              <a:lnSpc>
                <a:spcPct val="115000"/>
              </a:lnSpc>
              <a:spcBef>
                <a:spcPts val="0"/>
              </a:spcBef>
              <a:spcAft>
                <a:spcPts val="800"/>
              </a:spcAft>
              <a:buNone/>
            </a:pPr>
            <a:r>
              <a:rPr lang="fa-IR" sz="14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ب</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انک مرکزی به موجب قانون پولی و بانکی کشور مصوب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خرداد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۱۳۵۱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 اصلاحات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۲۴</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اسفند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۱۳۵۴)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تأسیس شده است. شخصیت حقوقی مستقلی دارد و از نظر مالی مستقل از دولت است (اگرچه رئیس کل آن با پیشنهاد وزیر اقتصاد و حکم رئیس جمهور منصوب می‌شود). سرمایه اولیه آن یک میلیارد ریال بوده که بعداً افزایش یافته است</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وظایف تفصیلی (بر اساس مواد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۲۳</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پولی و بانکی)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B Nazanin" panose="00000400000000000000" pitchFamily="2" charset="-78"/>
            </a:endParaRPr>
          </a:p>
          <a:p>
            <a:pPr marL="0" marR="0" indent="0" algn="r" rtl="1">
              <a:lnSpc>
                <a:spcPct val="115000"/>
              </a:lnSpc>
              <a:spcBef>
                <a:spcPts val="0"/>
              </a:spcBef>
              <a:spcAft>
                <a:spcPts val="800"/>
              </a:spcAft>
              <a:buNone/>
            </a:pPr>
            <a:r>
              <a:rPr lang="fa-IR" sz="14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rPr>
              <a:t>1-</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صدور مجوز تأسیس بانک: مطابق ماده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۲۴</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پولی و بانکی، هیچ مؤسسه اعتباری (بانک، مؤسسه مالی، تعاونی اعتبار) بدون مجوز کتبی بانک مرکزی نمی‌تواند فعالیت کند. برای اخذ مجوز، متقاضی باید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حداقل سرمایه را به بانک مرکزی واریز 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اساسنامه را به تأیید شورای پول و اعتبار برساند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صلاحیت عمومی و تخصصی مدیران پیشنهادی را اثبات 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تعهد به رعایت مقررات پولشویی و نسبت‌های احتیاطی بدهد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2-</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تعیین نرخ سود: شورای پول و اعتبارهر ساله حداکثر نرخ سود تسهیلات و حداقل نرخ سود سپرده‌ها را تعیین و ابلاغ می‌کند. این نرخ برای همه بانک‌ها الزام‌آور است. تخلف از آن ربا محسوب می‌شود (ماده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عملیات بانکی بدون ربا)</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اعمال نسبت‌های احتیاطی: بانک مرکزی با استناد به ماده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۱۴</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پولی و بانکی، نسبت‌هایی مانند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کفایت سرمایه (حداقل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۸</a:t>
            </a:r>
            <a:r>
              <a:rPr lang="fa-IR" sz="1400" kern="0" dirty="0">
                <a:solidFill>
                  <a:srgbClr val="212121"/>
                </a:solidFill>
                <a:effectLst/>
                <a:latin typeface="Aptos"/>
                <a:ea typeface="Times New Roman" panose="02020603050405020304" pitchFamily="18" charset="0"/>
                <a:cs typeface="B Nazanin" panose="00000400000000000000" pitchFamily="2" charset="-78"/>
              </a:rPr>
              <a:t>٪</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سپرده قانونی (مثلاً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یا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a:t>
            </a:r>
            <a:r>
              <a:rPr lang="fa-IR" sz="1400" kern="0" dirty="0">
                <a:solidFill>
                  <a:srgbClr val="212121"/>
                </a:solidFill>
                <a:effectLst/>
                <a:latin typeface="Aptos"/>
                <a:ea typeface="Times New Roman" panose="02020603050405020304" pitchFamily="18" charset="0"/>
                <a:cs typeface="B Nazanin" panose="00000400000000000000" pitchFamily="2" charset="-78"/>
              </a:rPr>
              <a:t>٪</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نقدینگی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(LCR ≥ 100%)</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اهرمی (حداقل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fa-IR" sz="1400" kern="0" dirty="0">
                <a:solidFill>
                  <a:srgbClr val="212121"/>
                </a:solidFill>
                <a:effectLst/>
                <a:latin typeface="Aptos"/>
                <a:ea typeface="Times New Roman" panose="02020603050405020304" pitchFamily="18" charset="0"/>
                <a:cs typeface="B Nazanin" panose="00000400000000000000" pitchFamily="2" charset="-78"/>
              </a:rPr>
              <a:t>٪</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حداکثر نسبت تسهیلات به سرمایه (مثلاً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۸۰۰</a:t>
            </a:r>
            <a:r>
              <a:rPr lang="fa-IR" sz="1400" kern="0" dirty="0">
                <a:solidFill>
                  <a:srgbClr val="212121"/>
                </a:solidFill>
                <a:effectLst/>
                <a:latin typeface="Aptos"/>
                <a:ea typeface="Times New Roman" panose="02020603050405020304" pitchFamily="18" charset="0"/>
                <a:cs typeface="B Nazanin" panose="00000400000000000000" pitchFamily="2" charset="-78"/>
              </a:rPr>
              <a:t>٪</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تعیین و بر رعایت آنها نظارت می‌کند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endParaRPr lang="en-US" sz="14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2219010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0082-C3BA-6E1A-0702-8D0237F7201F}"/>
              </a:ext>
            </a:extLst>
          </p:cNvPr>
          <p:cNvSpPr>
            <a:spLocks noGrp="1"/>
          </p:cNvSpPr>
          <p:nvPr>
            <p:ph type="title"/>
          </p:nvPr>
        </p:nvSpPr>
        <p:spPr>
          <a:xfrm>
            <a:off x="1097280" y="286603"/>
            <a:ext cx="10058400" cy="1421427"/>
          </a:xfrm>
        </p:spPr>
        <p:txBody>
          <a:bodyPr>
            <a:normAutofit/>
          </a:bodyPr>
          <a:lstStyle/>
          <a:p>
            <a:pPr algn="r" rtl="1"/>
            <a:r>
              <a:rPr lang="ar-SA" sz="3600" dirty="0">
                <a:solidFill>
                  <a:srgbClr val="212121"/>
                </a:solidFill>
                <a:cs typeface="B Nazanin" panose="00000400000000000000" pitchFamily="2" charset="-78"/>
              </a:rPr>
              <a:t>ارکان و نهادهای حقوق بانکی</a:t>
            </a:r>
            <a:r>
              <a:rPr lang="en-US" sz="3600" dirty="0">
                <a:solidFill>
                  <a:srgbClr val="212121"/>
                </a:solidFill>
                <a:cs typeface="B Nazanin" panose="00000400000000000000" pitchFamily="2" charset="-78"/>
              </a:rPr>
              <a:t/>
            </a:r>
            <a:br>
              <a:rPr lang="en-US" sz="3600" dirty="0">
                <a:solidFill>
                  <a:srgbClr val="212121"/>
                </a:solidFill>
                <a:cs typeface="B Nazanin" panose="00000400000000000000" pitchFamily="2" charset="-78"/>
              </a:rPr>
            </a:br>
            <a:r>
              <a:rPr lang="ar-SA" sz="3600" dirty="0">
                <a:solidFill>
                  <a:srgbClr val="212121"/>
                </a:solidFill>
                <a:cs typeface="B Nazanin" panose="00000400000000000000" pitchFamily="2" charset="-78"/>
              </a:rPr>
              <a:t>بانک مرکزی</a:t>
            </a:r>
            <a:endParaRPr lang="en-US" sz="3600" dirty="0">
              <a:solidFill>
                <a:srgbClr val="212121"/>
              </a:solidFill>
              <a:cs typeface="B Nazanin" panose="00000400000000000000" pitchFamily="2" charset="-78"/>
            </a:endParaRPr>
          </a:p>
        </p:txBody>
      </p:sp>
      <p:sp>
        <p:nvSpPr>
          <p:cNvPr id="3" name="Content Placeholder 2">
            <a:extLst>
              <a:ext uri="{FF2B5EF4-FFF2-40B4-BE49-F238E27FC236}">
                <a16:creationId xmlns:a16="http://schemas.microsoft.com/office/drawing/2014/main" id="{BC1830C4-92C2-A64F-AFD9-0982455F853A}"/>
              </a:ext>
            </a:extLst>
          </p:cNvPr>
          <p:cNvSpPr>
            <a:spLocks noGrp="1"/>
          </p:cNvSpPr>
          <p:nvPr>
            <p:ph idx="1"/>
          </p:nvPr>
        </p:nvSpPr>
        <p:spPr/>
        <p:txBody>
          <a:bodyPr>
            <a:normAutofit/>
          </a:bodyPr>
          <a:lstStyle/>
          <a:p>
            <a:pPr marL="0" marR="0" lvl="0" indent="-91440" algn="r" defTabSz="914400" rtl="1" eaLnBrk="1" fontAlgn="auto" latinLnBrk="0" hangingPunct="1">
              <a:lnSpc>
                <a:spcPct val="115000"/>
              </a:lnSpc>
              <a:spcBef>
                <a:spcPts val="0"/>
              </a:spcBef>
              <a:spcAft>
                <a:spcPts val="800"/>
              </a:spcAft>
              <a:buClr>
                <a:srgbClr val="AD84C6"/>
              </a:buClr>
              <a:buSzPct val="100000"/>
              <a:buFont typeface="Calibri" panose="020F0502020204030204" pitchFamily="34" charset="0"/>
              <a:buChar char=" "/>
              <a:tabLst/>
              <a:defRPr/>
            </a:pP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4.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نظارت مستمر: بازرسان بانک مرکزی (اداره نظارت) می‌توانند بدون اطلاع قبلی به هر شعبه بانک مراجعه، حساب‌ها و اسناد را بررسی، صورت‌های مالی را ممیزی و از مدیران توضیح بخواهند. این نظارت شامل بازرسی دوره‌ای (مثلاً هر شش ماه یک بار) و بازرسی موردی (در صورت بروز تخلف) است</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5.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اعمال تنبیهات اداری: در صورت تخلف، بانک مرکزی می‌تواند</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جریمه نقدی (مبلغ آن در آیین‌نامه‌ها تعیین شده، مثلاً تا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۰.۱</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درصد سرمایه)</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تعلیق مدیر یا عضو هیئت مدیره (از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۳</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ماه تا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۳</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سال)</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محدودیت در اعطای تسهیلات (مثلاً فقط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۵۰</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درصد مجاز)</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در نهایت، انحلال بانک (موضوع ماده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۴۵)</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b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b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6. </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انحلال بانک: مطابق ماده </a:t>
            </a:r>
            <a:r>
              <a:rPr kumimoji="0" lang="fa-IR"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۴۵</a:t>
            </a: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 قانون پولی و بانکی: «انحلال بانک‌ها به تصمیم شورای پول و اعتبار و مجمع عمومی بانک مرکزی است. بانک مرکزی ترتیب تصفیه را تعیین می‌کند و می‌تواند قبل از انحلال، مدیر موقت تعیین نماید.» نکته مهم: دادگاه هیچ نقشی در انحلال بانک ندارد و ورشکستگی بانک تابع قانون تجارت نیست</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endParaRPr kumimoji="0" lang="en-US" sz="1400" b="0" i="0" u="none" strike="noStrike" kern="100" cap="none" spc="0" normalizeH="0" baseline="0" noProof="0" dirty="0">
              <a:ln>
                <a:noFill/>
              </a:ln>
              <a:solidFill>
                <a:prstClr val="black">
                  <a:lumMod val="75000"/>
                  <a:lumOff val="25000"/>
                </a:prstClr>
              </a:solidFill>
              <a:effectLst/>
              <a:uLnTx/>
              <a:uFillTx/>
              <a:latin typeface="Aptos"/>
              <a:ea typeface="Aptos"/>
              <a:cs typeface="B Nazanin" panose="00000400000000000000" pitchFamily="2" charset="-78"/>
            </a:endParaRPr>
          </a:p>
          <a:p>
            <a:pPr marL="0" marR="0" lvl="0" indent="-91440" algn="r" defTabSz="914400" rtl="1" eaLnBrk="1" fontAlgn="auto" latinLnBrk="0" hangingPunct="1">
              <a:lnSpc>
                <a:spcPct val="115000"/>
              </a:lnSpc>
              <a:spcBef>
                <a:spcPts val="0"/>
              </a:spcBef>
              <a:spcAft>
                <a:spcPts val="800"/>
              </a:spcAft>
              <a:buClr>
                <a:srgbClr val="AD84C6"/>
              </a:buClr>
              <a:buSzPct val="100000"/>
              <a:buFont typeface="Calibri" panose="020F0502020204030204" pitchFamily="34" charset="0"/>
              <a:buChar char=" "/>
              <a:tabLst/>
              <a:defRPr/>
            </a:pPr>
            <a:r>
              <a:rPr kumimoji="0" lang="ar-SA"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رابطه حقوقی با بانک‌ها: این رابطه از نوع حاکمیت-تابعیت است، نه قراردادی. بانک‌ها موظف به اطاعت از بخشنامه‌های بانک مرکزی هستند حتی اگر رضایت نداشته باشند. در صورت تعارض بین بخشنامه بانک مرکزی و یک قانون عادی، قانون عادی مقدم است (به دلیل اصل سلسله مراتب قوانین). اما در عمل، بخشنامه‌ها معمولاً در چارچوب قانون صادر می‌شوند</a:t>
            </a:r>
            <a:r>
              <a:rPr kumimoji="0" lang="en-US" sz="1400" b="0" i="0" u="none" strike="noStrike" kern="0" cap="none" spc="0" normalizeH="0" baseline="0" noProof="0" dirty="0">
                <a:ln>
                  <a:noFill/>
                </a:ln>
                <a:solidFill>
                  <a:srgbClr val="212121"/>
                </a:solidFill>
                <a:effectLst/>
                <a:uLnTx/>
                <a:uFillTx/>
                <a:latin typeface="Segoe UI" panose="020B0502040204020203" pitchFamily="34" charset="0"/>
                <a:ea typeface="Times New Roman" panose="02020603050405020304" pitchFamily="18" charset="0"/>
                <a:cs typeface="B Nazanin" panose="00000400000000000000" pitchFamily="2" charset="-78"/>
              </a:rPr>
              <a:t>.</a:t>
            </a:r>
            <a:endParaRPr lang="en-US" dirty="0"/>
          </a:p>
          <a:p>
            <a:endParaRPr lang="en-US" dirty="0"/>
          </a:p>
        </p:txBody>
      </p:sp>
    </p:spTree>
    <p:extLst>
      <p:ext uri="{BB962C8B-B14F-4D97-AF65-F5344CB8AC3E}">
        <p14:creationId xmlns:p14="http://schemas.microsoft.com/office/powerpoint/2010/main" val="3331420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1E1D-8E85-8AFB-A468-CA25FD945F96}"/>
              </a:ext>
            </a:extLst>
          </p:cNvPr>
          <p:cNvSpPr>
            <a:spLocks noGrp="1"/>
          </p:cNvSpPr>
          <p:nvPr>
            <p:ph type="title"/>
          </p:nvPr>
        </p:nvSpPr>
        <p:spPr/>
        <p:txBody>
          <a:bodyPr>
            <a:normAutofit/>
          </a:bodyPr>
          <a:lstStyle/>
          <a:p>
            <a:pPr algn="r" rtl="1"/>
            <a:r>
              <a:rPr lang="ar-SA" sz="4400" dirty="0">
                <a:solidFill>
                  <a:srgbClr val="212121"/>
                </a:solidFill>
                <a:effectLst/>
                <a:ea typeface="Aptos"/>
                <a:cs typeface="B Nazanin" panose="00000400000000000000" pitchFamily="2" charset="-78"/>
              </a:rPr>
              <a:t>ارکان و نهادهای حقوق بانکی</a:t>
            </a:r>
            <a:r>
              <a:rPr lang="en-US" sz="4400" dirty="0">
                <a:solidFill>
                  <a:srgbClr val="212121"/>
                </a:solidFill>
                <a:effectLst/>
                <a:ea typeface="Aptos"/>
                <a:cs typeface="B Nazanin" panose="00000400000000000000" pitchFamily="2" charset="-78"/>
              </a:rPr>
              <a:t/>
            </a:r>
            <a:br>
              <a:rPr lang="en-US" sz="4400" dirty="0">
                <a:solidFill>
                  <a:srgbClr val="212121"/>
                </a:solidFill>
                <a:effectLst/>
                <a:ea typeface="Aptos"/>
                <a:cs typeface="B Nazanin" panose="00000400000000000000" pitchFamily="2" charset="-78"/>
              </a:rPr>
            </a:br>
            <a:r>
              <a:rPr lang="ar-SA" sz="44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بانک‌های تجاری (خصوصی و دولتی)</a:t>
            </a:r>
            <a:endParaRPr lang="en-US" sz="4400" dirty="0">
              <a:cs typeface="B Nazanin" panose="00000400000000000000" pitchFamily="2" charset="-78"/>
            </a:endParaRPr>
          </a:p>
        </p:txBody>
      </p:sp>
      <p:sp>
        <p:nvSpPr>
          <p:cNvPr id="3" name="Content Placeholder 2">
            <a:extLst>
              <a:ext uri="{FF2B5EF4-FFF2-40B4-BE49-F238E27FC236}">
                <a16:creationId xmlns:a16="http://schemas.microsoft.com/office/drawing/2014/main" id="{62111DE6-4F7E-9D56-7111-C558D887808B}"/>
              </a:ext>
            </a:extLst>
          </p:cNvPr>
          <p:cNvSpPr>
            <a:spLocks noGrp="1"/>
          </p:cNvSpPr>
          <p:nvPr>
            <p:ph idx="1"/>
          </p:nvPr>
        </p:nvSpPr>
        <p:spPr>
          <a:xfrm>
            <a:off x="1097280" y="1845733"/>
            <a:ext cx="10058400" cy="4399791"/>
          </a:xfrm>
        </p:spPr>
        <p:txBody>
          <a:bodyPr>
            <a:normAutofit/>
          </a:bodyPr>
          <a:lstStyle/>
          <a:p>
            <a:pPr marL="0" marR="0" algn="r" rtl="1"/>
            <a:r>
              <a:rPr lang="en-US" sz="14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7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بانک‌های تجاری (خصوصی و دولتی)</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500" kern="0" dirty="0">
                <a:solidFill>
                  <a:srgbClr val="212121"/>
                </a:solidFill>
                <a:effectLst/>
                <a:latin typeface="Aptos"/>
                <a:ea typeface="Times New Roman" panose="02020603050405020304" pitchFamily="18" charset="0"/>
                <a:cs typeface="B Nazanin" panose="00000400000000000000" pitchFamily="2" charset="-78"/>
              </a:rPr>
              <a:t>به موجب ماده </a:t>
            </a:r>
            <a:r>
              <a:rPr lang="fa-IR" sz="1500" kern="0" dirty="0">
                <a:solidFill>
                  <a:srgbClr val="212121"/>
                </a:solidFill>
                <a:effectLst/>
                <a:latin typeface="Aptos"/>
                <a:ea typeface="Times New Roman" panose="02020603050405020304" pitchFamily="18" charset="0"/>
                <a:cs typeface="B Nazanin" panose="00000400000000000000" pitchFamily="2" charset="-78"/>
              </a:rPr>
              <a:t>۱</a:t>
            </a:r>
            <a:r>
              <a:rPr lang="ar-SA" sz="1500" kern="0" dirty="0">
                <a:solidFill>
                  <a:srgbClr val="212121"/>
                </a:solidFill>
                <a:effectLst/>
                <a:latin typeface="Aptos"/>
                <a:ea typeface="Times New Roman" panose="02020603050405020304" pitchFamily="18" charset="0"/>
                <a:cs typeface="B Nazanin" panose="00000400000000000000" pitchFamily="2" charset="-78"/>
              </a:rPr>
              <a:t> قانون پولی و بانکی و نیز ماده </a:t>
            </a:r>
            <a:r>
              <a:rPr lang="fa-IR" sz="1500" kern="0" dirty="0">
                <a:solidFill>
                  <a:srgbClr val="212121"/>
                </a:solidFill>
                <a:effectLst/>
                <a:latin typeface="Aptos"/>
                <a:ea typeface="Times New Roman" panose="02020603050405020304" pitchFamily="18" charset="0"/>
                <a:cs typeface="B Nazanin" panose="00000400000000000000" pitchFamily="2" charset="-78"/>
              </a:rPr>
              <a:t>۱</a:t>
            </a:r>
            <a:r>
              <a:rPr lang="ar-SA" sz="1500" kern="0" dirty="0">
                <a:solidFill>
                  <a:srgbClr val="212121"/>
                </a:solidFill>
                <a:effectLst/>
                <a:latin typeface="Aptos"/>
                <a:ea typeface="Times New Roman" panose="02020603050405020304" pitchFamily="18" charset="0"/>
                <a:cs typeface="B Nazanin" panose="00000400000000000000" pitchFamily="2" charset="-78"/>
              </a:rPr>
              <a:t> قانون تجارت (شرکت سهامی عام)، هر بانک تجاری یک شرکت سهامی عام است که سهام آن ممکن است در بورس (مانند بانک ملت، تجارت، صادرات) یا خارج از بورس (بانک‌های خصوصی کوچک) معامله شود</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5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500" kern="0" dirty="0">
                <a:solidFill>
                  <a:srgbClr val="212121"/>
                </a:solidFill>
                <a:effectLst/>
                <a:latin typeface="Aptos"/>
                <a:ea typeface="Times New Roman" panose="02020603050405020304" pitchFamily="18" charset="0"/>
                <a:cs typeface="B Nazanin" panose="00000400000000000000" pitchFamily="2" charset="-78"/>
              </a:rPr>
              <a:t>ارکان (بر اساس قانون تجارت و اساسنامه بانک‌ها)</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5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500" kern="0" dirty="0">
                <a:solidFill>
                  <a:srgbClr val="212121"/>
                </a:solidFill>
                <a:effectLst/>
                <a:latin typeface="Aptos"/>
                <a:ea typeface="Times New Roman" panose="02020603050405020304" pitchFamily="18" charset="0"/>
                <a:cs typeface="B Nazanin" panose="00000400000000000000" pitchFamily="2" charset="-78"/>
              </a:rPr>
              <a:t>مجمع عمومی: بالاترین رکن. دو نوع</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500" kern="0" dirty="0">
                <a:solidFill>
                  <a:srgbClr val="212121"/>
                </a:solidFill>
                <a:effectLst/>
                <a:latin typeface="Aptos"/>
                <a:ea typeface="Times New Roman" panose="02020603050405020304" pitchFamily="18" charset="0"/>
                <a:cs typeface="B Nazanin" panose="00000400000000000000" pitchFamily="2" charset="-78"/>
              </a:rPr>
              <a:t>مجمع عمومی عادی: سالانه یک بار تشکیل می‌شود، ترازنامه و حساب سود و زیان را تصویب می‌کند، هیئت مدیره و بازرس قانونی را انتخاب می‌کند، سود سهام را تصویب می‌کند</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500" kern="0" dirty="0">
                <a:solidFill>
                  <a:srgbClr val="212121"/>
                </a:solidFill>
                <a:effectLst/>
                <a:latin typeface="Aptos"/>
                <a:ea typeface="Times New Roman" panose="02020603050405020304" pitchFamily="18" charset="0"/>
                <a:cs typeface="B Nazanin" panose="00000400000000000000" pitchFamily="2" charset="-78"/>
              </a:rPr>
              <a:t>مجمع عمومی فوق‌العاده: برای تغییر اساسنامه، افزایش یا کاهش سرمایه، انحلال (در صورت مجوز بانک مرکزی)</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5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500" kern="0" dirty="0">
                <a:solidFill>
                  <a:srgbClr val="212121"/>
                </a:solidFill>
                <a:effectLst/>
                <a:latin typeface="Aptos"/>
                <a:ea typeface="Times New Roman" panose="02020603050405020304" pitchFamily="18" charset="0"/>
                <a:cs typeface="B Nazanin" panose="00000400000000000000" pitchFamily="2" charset="-78"/>
              </a:rPr>
              <a:t>مسئولیت: مسئولیت بانک محدود به دارایی‌های آن است. هیچ سهامدار فراتر از سرمایه خود مسئولیتی ندارد، مگر در موارد نادر که ثابت شود سهامدار عمده با نفوذ خود دستور مستقیم به تخلف داده است. در این صورت، مسئولیت کیفری متوجه شخص او خواهد بود</a:t>
            </a:r>
            <a:r>
              <a:rPr lang="en-US" sz="15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5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2348223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7BB8-2043-9790-C369-F0EAFBEE7FDA}"/>
              </a:ext>
            </a:extLst>
          </p:cNvPr>
          <p:cNvSpPr>
            <a:spLocks noGrp="1"/>
          </p:cNvSpPr>
          <p:nvPr>
            <p:ph type="title"/>
          </p:nvPr>
        </p:nvSpPr>
        <p:spPr/>
        <p:txBody>
          <a:bodyPr>
            <a:normAutofit/>
          </a:bodyPr>
          <a:lstStyle/>
          <a:p>
            <a:pPr algn="r" rtl="1"/>
            <a:r>
              <a:rPr lang="ar-SA" sz="4400" dirty="0">
                <a:solidFill>
                  <a:srgbClr val="212121"/>
                </a:solidFill>
                <a:cs typeface="B Nazanin" panose="00000400000000000000" pitchFamily="2" charset="-78"/>
              </a:rPr>
              <a:t>ارکان و نهادهای حقوق بانکی</a:t>
            </a:r>
            <a:r>
              <a:rPr lang="en-US" sz="4400" dirty="0">
                <a:solidFill>
                  <a:srgbClr val="212121"/>
                </a:solidFill>
                <a:cs typeface="B Nazanin" panose="00000400000000000000" pitchFamily="2" charset="-78"/>
              </a:rPr>
              <a:t/>
            </a:r>
            <a:br>
              <a:rPr lang="en-US" sz="4400" dirty="0">
                <a:solidFill>
                  <a:srgbClr val="212121"/>
                </a:solidFill>
                <a:cs typeface="B Nazanin" panose="00000400000000000000" pitchFamily="2" charset="-78"/>
              </a:rPr>
            </a:br>
            <a:r>
              <a:rPr lang="ar-SA" sz="4400" dirty="0">
                <a:solidFill>
                  <a:srgbClr val="212121"/>
                </a:solidFill>
                <a:cs typeface="B Nazanin" panose="00000400000000000000" pitchFamily="2" charset="-78"/>
              </a:rPr>
              <a:t>مشتریان بانک</a:t>
            </a:r>
            <a:endParaRPr lang="en-US" sz="4400" dirty="0">
              <a:solidFill>
                <a:srgbClr val="212121"/>
              </a:solidFill>
              <a:cs typeface="B Nazanin" panose="00000400000000000000" pitchFamily="2" charset="-78"/>
            </a:endParaRPr>
          </a:p>
        </p:txBody>
      </p:sp>
      <p:sp>
        <p:nvSpPr>
          <p:cNvPr id="3" name="Content Placeholder 2">
            <a:extLst>
              <a:ext uri="{FF2B5EF4-FFF2-40B4-BE49-F238E27FC236}">
                <a16:creationId xmlns:a16="http://schemas.microsoft.com/office/drawing/2014/main" id="{61AA52D0-F3C8-0194-ED83-75A65BB1F63F}"/>
              </a:ext>
            </a:extLst>
          </p:cNvPr>
          <p:cNvSpPr>
            <a:spLocks noGrp="1"/>
          </p:cNvSpPr>
          <p:nvPr>
            <p:ph idx="1"/>
          </p:nvPr>
        </p:nvSpPr>
        <p:spPr/>
        <p:txBody>
          <a:bodyPr>
            <a:normAutofit fontScale="85000" lnSpcReduction="20000"/>
          </a:bodyPr>
          <a:lstStyle/>
          <a:p>
            <a:pPr marL="0" algn="r" rtl="1">
              <a:lnSpc>
                <a:spcPct val="115000"/>
              </a:lnSpc>
              <a:spcBef>
                <a:spcPts val="0"/>
              </a:spcBef>
              <a:spcAft>
                <a:spcPts val="800"/>
              </a:spcAft>
            </a:pPr>
            <a:r>
              <a:rPr lang="fa-IR" sz="1800" kern="0" dirty="0">
                <a:solidFill>
                  <a:srgbClr val="212121"/>
                </a:solidFill>
                <a:effectLst/>
                <a:latin typeface="Aptos"/>
                <a:ea typeface="Times New Roman" panose="02020603050405020304" pitchFamily="18" charset="0"/>
                <a:cs typeface="B Nazanin" panose="00000400000000000000" pitchFamily="2" charset="-78"/>
              </a:rPr>
              <a:t>۳</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Aptos"/>
                <a:ea typeface="Times New Roman" panose="02020603050405020304" pitchFamily="18" charset="0"/>
                <a:cs typeface="B Nazanin" panose="00000400000000000000" pitchFamily="2" charset="-78"/>
              </a:rPr>
              <a:t>مشتریان بانک</a:t>
            </a:r>
            <a:endParaRPr lang="en-US" sz="18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Aptos"/>
                <a:ea typeface="Times New Roman" panose="02020603050405020304" pitchFamily="18" charset="0"/>
                <a:cs typeface="B Nazanin" panose="00000400000000000000" pitchFamily="2" charset="-78"/>
              </a:rPr>
              <a:t>تعریف: هر شخص حقیقی یا حقوقی که با بانک یک رابطه قراردادی داشته باشد (از طریق افتتاح حساب، دریافت تسهیلات، صدور ضمانت‌نامه، یا استفاده از خدمات دیگر)</a:t>
            </a:r>
            <a:r>
              <a:rPr lang="fa-IR" sz="1800" kern="0" dirty="0">
                <a:solidFill>
                  <a:srgbClr val="212121"/>
                </a:solidFill>
                <a:effectLst/>
                <a:latin typeface="Aptos"/>
                <a:ea typeface="Times New Roman" panose="02020603050405020304" pitchFamily="18" charset="0"/>
                <a:cs typeface="B Nazanin" panose="00000400000000000000" pitchFamily="2" charset="-78"/>
              </a:rPr>
              <a:t>مشتری بانک  به حساب میآیند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Aptos"/>
                <a:ea typeface="Times New Roman" panose="02020603050405020304" pitchFamily="18" charset="0"/>
                <a:cs typeface="B Nazanin" panose="00000400000000000000" pitchFamily="2" charset="-78"/>
              </a:rPr>
              <a:t>حقوق بنیادین مشتریان (برگرفته از قانون حمایت از حقوق مصرف‌کنندگان خدمات بانکی </a:t>
            </a:r>
            <a:r>
              <a:rPr lang="fa-IR" sz="1800" kern="0" dirty="0">
                <a:solidFill>
                  <a:srgbClr val="212121"/>
                </a:solidFill>
                <a:effectLst/>
                <a:latin typeface="Aptos"/>
                <a:ea typeface="Times New Roman" panose="02020603050405020304" pitchFamily="18" charset="0"/>
                <a:cs typeface="B Nazanin" panose="00000400000000000000" pitchFamily="2" charset="-78"/>
              </a:rPr>
              <a:t>۱۳۹۰</a:t>
            </a:r>
            <a:r>
              <a:rPr lang="ar-SA" sz="1800" kern="0" dirty="0">
                <a:solidFill>
                  <a:srgbClr val="212121"/>
                </a:solidFill>
                <a:effectLst/>
                <a:latin typeface="Aptos"/>
                <a:ea typeface="Times New Roman" panose="02020603050405020304" pitchFamily="18" charset="0"/>
                <a:cs typeface="B Nazanin" panose="00000400000000000000" pitchFamily="2" charset="-78"/>
              </a:rPr>
              <a:t> و مواد قانون مدنی)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algn="r" rtl="1"/>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1-</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حق بر اطلاع (شفافیت): بانک موظف است قبل از انعقاد هر قرارداد، نرخ سود (به صورت درصد سالانه)، کلیه کارمزدها (دریافت کارت، پیامک، انتقال وجه)، جرائم تأخیر و شرایط فسخ را به صورت کتبی و خوانا در اختیار مشتری قرار دهد. تبلیغات فریبنده (مثلاً «سود </a:t>
            </a:r>
            <a:r>
              <a:rPr lang="fa-IR" sz="1800" kern="0" dirty="0">
                <a:solidFill>
                  <a:srgbClr val="212121"/>
                </a:solidFill>
                <a:effectLst/>
                <a:ea typeface="Times New Roman" panose="02020603050405020304" pitchFamily="18" charset="0"/>
                <a:cs typeface="B Nazanin" panose="00000400000000000000" pitchFamily="2" charset="-78"/>
              </a:rPr>
              <a:t>۲۰٪» </a:t>
            </a:r>
            <a:r>
              <a:rPr lang="ar-SA" sz="1800" kern="0" dirty="0">
                <a:solidFill>
                  <a:srgbClr val="212121"/>
                </a:solidFill>
                <a:effectLst/>
                <a:ea typeface="Times New Roman" panose="02020603050405020304" pitchFamily="18" charset="0"/>
                <a:cs typeface="B Nazanin" panose="00000400000000000000" pitchFamily="2" charset="-78"/>
              </a:rPr>
              <a:t>در حالی که سود مؤثر کمتر است) ممنوع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2-</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حق بر حفظ اسرار بانکی: مطابق ماده </a:t>
            </a:r>
            <a:r>
              <a:rPr lang="fa-IR" sz="1800" kern="0" dirty="0">
                <a:solidFill>
                  <a:srgbClr val="212121"/>
                </a:solidFill>
                <a:effectLst/>
                <a:ea typeface="Times New Roman" panose="02020603050405020304" pitchFamily="18" charset="0"/>
                <a:cs typeface="B Nazanin" panose="00000400000000000000" pitchFamily="2" charset="-78"/>
              </a:rPr>
              <a:t>۶۴۸</a:t>
            </a:r>
            <a:r>
              <a:rPr lang="ar-SA" sz="1800" kern="0" dirty="0">
                <a:solidFill>
                  <a:srgbClr val="212121"/>
                </a:solidFill>
                <a:effectLst/>
                <a:ea typeface="Times New Roman" panose="02020603050405020304" pitchFamily="18" charset="0"/>
                <a:cs typeface="B Nazanin" panose="00000400000000000000" pitchFamily="2" charset="-78"/>
              </a:rPr>
              <a:t> قانون مجازات اسلامی، هر کس اسرار حرفه‌ای (از جمله اطلاعات حساب، موجودی، تراکنش‌ها، وثایق) را که به موجب شغلش (مانند کارمند بانک) به او سپرده شده، بدون مجوز قانونی افشا کند، به حبس از </a:t>
            </a:r>
            <a:r>
              <a:rPr lang="fa-IR" sz="1800" kern="0" dirty="0">
                <a:solidFill>
                  <a:srgbClr val="212121"/>
                </a:solidFill>
                <a:effectLst/>
                <a:ea typeface="Times New Roman" panose="02020603050405020304" pitchFamily="18" charset="0"/>
                <a:cs typeface="B Nazanin" panose="00000400000000000000" pitchFamily="2" charset="-78"/>
              </a:rPr>
              <a:t>۳</a:t>
            </a:r>
            <a:r>
              <a:rPr lang="ar-SA" sz="1800" kern="0" dirty="0">
                <a:solidFill>
                  <a:srgbClr val="212121"/>
                </a:solidFill>
                <a:effectLst/>
                <a:ea typeface="Times New Roman" panose="02020603050405020304" pitchFamily="18" charset="0"/>
                <a:cs typeface="B Nazanin" panose="00000400000000000000" pitchFamily="2" charset="-78"/>
              </a:rPr>
              <a:t> ماه تا </a:t>
            </a:r>
            <a:r>
              <a:rPr lang="fa-IR" sz="1800" kern="0" dirty="0">
                <a:solidFill>
                  <a:srgbClr val="212121"/>
                </a:solidFill>
                <a:effectLst/>
                <a:ea typeface="Times New Roman" panose="02020603050405020304" pitchFamily="18" charset="0"/>
                <a:cs typeface="B Nazanin" panose="00000400000000000000" pitchFamily="2" charset="-78"/>
              </a:rPr>
              <a:t>۱</a:t>
            </a:r>
            <a:r>
              <a:rPr lang="ar-SA" sz="1800" kern="0" dirty="0">
                <a:solidFill>
                  <a:srgbClr val="212121"/>
                </a:solidFill>
                <a:effectLst/>
                <a:ea typeface="Times New Roman" panose="02020603050405020304" pitchFamily="18" charset="0"/>
                <a:cs typeface="B Nazanin" panose="00000400000000000000" pitchFamily="2" charset="-78"/>
              </a:rPr>
              <a:t> سال و شلاق (یا جزای نقدی) محکوم می‌شود. استثنا: دستور قضایی (حکم بازرسی)، یا درخواست رسمی بانک مرکزی در چارچوب نظارت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حق بر انصاف در قراردادها: شروطی که به بانک اختیار می‌دهد نرخ سود را یک‌طرفه تغییر دهد، کارمزد پنهان وضع کند، یا حق فسخ مشتری را سلب کند، باطل است (ماده </a:t>
            </a:r>
            <a:r>
              <a:rPr lang="fa-IR" sz="1800" kern="0" dirty="0">
                <a:solidFill>
                  <a:srgbClr val="212121"/>
                </a:solidFill>
                <a:effectLst/>
                <a:ea typeface="Times New Roman" panose="02020603050405020304" pitchFamily="18" charset="0"/>
                <a:cs typeface="B Nazanin" panose="00000400000000000000" pitchFamily="2" charset="-78"/>
              </a:rPr>
              <a:t>۹۷۵</a:t>
            </a:r>
            <a:r>
              <a:rPr lang="ar-SA" sz="1800" kern="0" dirty="0">
                <a:solidFill>
                  <a:srgbClr val="212121"/>
                </a:solidFill>
                <a:effectLst/>
                <a:ea typeface="Times New Roman" panose="02020603050405020304" pitchFamily="18" charset="0"/>
                <a:cs typeface="B Nazanin" panose="00000400000000000000" pitchFamily="2" charset="-78"/>
              </a:rPr>
              <a:t> قانون مدنی – شرط خلاف مقتضای عقد). همچنین بانک نمی‌تواند مشتری را مجبور به دریافت خدمات اضافی (مثلاً بیمه اجباری گران) کند</a:t>
            </a:r>
            <a:r>
              <a:rPr lang="fa-IR" sz="1800" kern="0" dirty="0">
                <a:solidFill>
                  <a:srgbClr val="212121"/>
                </a:solidFill>
                <a:effectLst/>
                <a:ea typeface="Times New Roman" panose="02020603050405020304" pitchFamily="18" charset="0"/>
                <a:cs typeface="B Nazanin" panose="00000400000000000000" pitchFamily="2" charset="-78"/>
              </a:rPr>
              <a:t>.</a:t>
            </a:r>
          </a:p>
          <a:p>
            <a:pPr algn="r" rtl="1"/>
            <a:r>
              <a:rPr lang="fa-IR" sz="1800" kern="0" dirty="0">
                <a:solidFill>
                  <a:srgbClr val="212121"/>
                </a:solidFill>
                <a:effectLst/>
                <a:latin typeface="Aptos"/>
                <a:ea typeface="Times New Roman" panose="02020603050405020304" pitchFamily="18" charset="0"/>
                <a:cs typeface="B Nazanin" panose="00000400000000000000" pitchFamily="2" charset="-78"/>
              </a:rPr>
              <a:t>4-</a:t>
            </a:r>
            <a:r>
              <a:rPr lang="ar-SA" sz="1800" kern="0" dirty="0">
                <a:solidFill>
                  <a:srgbClr val="212121"/>
                </a:solidFill>
                <a:effectLst/>
                <a:latin typeface="Aptos"/>
                <a:ea typeface="Times New Roman" panose="02020603050405020304" pitchFamily="18" charset="0"/>
                <a:cs typeface="B Nazanin" panose="00000400000000000000" pitchFamily="2" charset="-78"/>
              </a:rPr>
              <a:t>حق بر شکایت: مشتری می‌تواند شکایت خود را در مراحل زیر مطرح کند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مرحله اول: واحد رسیدگی به شکایات همان بانک (موظفند ظرف </a:t>
            </a:r>
            <a:r>
              <a:rPr lang="fa-IR" sz="1800" kern="0" dirty="0">
                <a:solidFill>
                  <a:srgbClr val="212121"/>
                </a:solidFill>
                <a:effectLst/>
                <a:latin typeface="Aptos"/>
                <a:ea typeface="Times New Roman" panose="02020603050405020304" pitchFamily="18" charset="0"/>
                <a:cs typeface="B Nazanin" panose="00000400000000000000" pitchFamily="2" charset="-78"/>
              </a:rPr>
              <a:t>۱۵</a:t>
            </a:r>
            <a:r>
              <a:rPr lang="ar-SA" sz="1800" kern="0" dirty="0">
                <a:solidFill>
                  <a:srgbClr val="212121"/>
                </a:solidFill>
                <a:effectLst/>
                <a:latin typeface="Aptos"/>
                <a:ea typeface="Times New Roman" panose="02020603050405020304" pitchFamily="18" charset="0"/>
                <a:cs typeface="B Nazanin" panose="00000400000000000000" pitchFamily="2" charset="-78"/>
              </a:rPr>
              <a:t> روز پاسخ دهند)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مرحله دوم: اداره نظارت بر بانک‌های بانک مرکزی (مهلت رسیدگی </a:t>
            </a:r>
            <a:r>
              <a:rPr lang="fa-IR" sz="1800" kern="0" dirty="0">
                <a:solidFill>
                  <a:srgbClr val="212121"/>
                </a:solidFill>
                <a:effectLst/>
                <a:latin typeface="Aptos"/>
                <a:ea typeface="Times New Roman" panose="02020603050405020304" pitchFamily="18" charset="0"/>
                <a:cs typeface="B Nazanin" panose="00000400000000000000" pitchFamily="2" charset="-78"/>
              </a:rPr>
              <a:t>۳۰</a:t>
            </a:r>
            <a:r>
              <a:rPr lang="ar-SA" sz="1800" kern="0" dirty="0">
                <a:solidFill>
                  <a:srgbClr val="212121"/>
                </a:solidFill>
                <a:effectLst/>
                <a:latin typeface="Aptos"/>
                <a:ea typeface="Times New Roman" panose="02020603050405020304" pitchFamily="18" charset="0"/>
                <a:cs typeface="B Nazanin" panose="00000400000000000000" pitchFamily="2" charset="-78"/>
              </a:rPr>
              <a:t> روز)</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Aptos"/>
                <a:ea typeface="Times New Roman" panose="02020603050405020304" pitchFamily="18" charset="0"/>
                <a:cs typeface="B Nazanin" panose="00000400000000000000" pitchFamily="2" charset="-78"/>
              </a:rPr>
              <a:t>مرحله سوم: دادگاه حقوقی (صلاحدید به میزان خواسته، شعب دادگاه عمومی حقوقی). همچنین کمیسیون تنظیم مقررات ارتباطات (برای شکایات مربوط به پیامک و کارت)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Aptos"/>
                <a:ea typeface="Times New Roman" panose="02020603050405020304" pitchFamily="18" charset="0"/>
                <a:cs typeface="B Nazanin" panose="00000400000000000000" pitchFamily="2" charset="-78"/>
              </a:rPr>
              <a:t>تکالیف مشتریان: ارائه اطلاعات درست، استفاده از تسهیلات در محل تعیین‌شده، بازپرداخت اقساط در موعد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marL="0" indent="0" algn="r" rtl="1">
              <a:buNone/>
            </a:pPr>
            <a:endParaRPr lang="en-US" dirty="0">
              <a:cs typeface="B Nazanin" panose="00000400000000000000" pitchFamily="2" charset="-78"/>
            </a:endParaRPr>
          </a:p>
        </p:txBody>
      </p:sp>
    </p:spTree>
    <p:extLst>
      <p:ext uri="{BB962C8B-B14F-4D97-AF65-F5344CB8AC3E}">
        <p14:creationId xmlns:p14="http://schemas.microsoft.com/office/powerpoint/2010/main" val="522114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ACD3-BD63-3194-2466-AFEC3B77C4D1}"/>
              </a:ext>
            </a:extLst>
          </p:cNvPr>
          <p:cNvSpPr>
            <a:spLocks noGrp="1"/>
          </p:cNvSpPr>
          <p:nvPr>
            <p:ph type="title"/>
          </p:nvPr>
        </p:nvSpPr>
        <p:spPr>
          <a:xfrm>
            <a:off x="1097280" y="286604"/>
            <a:ext cx="10058400" cy="944668"/>
          </a:xfrm>
        </p:spPr>
        <p:txBody>
          <a:bodyPr/>
          <a:lstStyle/>
          <a:p>
            <a:pPr algn="r" rtl="1"/>
            <a:r>
              <a:rPr lang="ar-SA" sz="4800" dirty="0">
                <a:solidFill>
                  <a:srgbClr val="212121"/>
                </a:solidFill>
                <a:effectLst/>
                <a:ea typeface="Aptos"/>
                <a:cs typeface="B Nazanin" panose="00000400000000000000" pitchFamily="2" charset="-78"/>
              </a:rPr>
              <a:t>عقود بانکی</a:t>
            </a:r>
            <a:endParaRPr lang="en-US" dirty="0">
              <a:cs typeface="B Nazanin" panose="00000400000000000000" pitchFamily="2" charset="-78"/>
            </a:endParaRPr>
          </a:p>
        </p:txBody>
      </p:sp>
      <p:sp>
        <p:nvSpPr>
          <p:cNvPr id="3" name="Content Placeholder 2">
            <a:extLst>
              <a:ext uri="{FF2B5EF4-FFF2-40B4-BE49-F238E27FC236}">
                <a16:creationId xmlns:a16="http://schemas.microsoft.com/office/drawing/2014/main" id="{54074C87-CEF3-9AE2-870A-129E0F746340}"/>
              </a:ext>
            </a:extLst>
          </p:cNvPr>
          <p:cNvSpPr>
            <a:spLocks noGrp="1"/>
          </p:cNvSpPr>
          <p:nvPr>
            <p:ph idx="1"/>
          </p:nvPr>
        </p:nvSpPr>
        <p:spPr/>
        <p:txBody>
          <a:bodyPr>
            <a:normAutofit fontScale="85000" lnSpcReduction="20000"/>
          </a:bodyPr>
          <a:lstStyle/>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(الف) عقود مشارکتی (همراه با ریسک)</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مضاربه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مشارکت مدنی</a:t>
            </a:r>
            <a:endParaRPr lang="fa-IR" dirty="0">
              <a:solidFill>
                <a:srgbClr val="212121"/>
              </a:solidFill>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مشارکت حقوقی</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 عقود مبادله‌ای</a:t>
            </a:r>
            <a:endParaRPr lang="fa-IR" dirty="0">
              <a:solidFill>
                <a:srgbClr val="212121"/>
              </a:solidFill>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مرابحه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سلف</a:t>
            </a:r>
            <a:endParaRPr lang="fa-IR" dirty="0">
              <a:solidFill>
                <a:srgbClr val="212121"/>
              </a:solidFill>
              <a:latin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اجاره به شرط تملیک</a:t>
            </a:r>
            <a:endParaRPr lang="fa-IR" dirty="0">
              <a:solidFill>
                <a:srgbClr val="212121"/>
              </a:solidFill>
              <a:latin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جعاله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(ج) عقود قرض‌الحسنه</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(د) عقود ودیعه‌ای</a:t>
            </a:r>
            <a:endParaRPr lang="en-US" dirty="0"/>
          </a:p>
        </p:txBody>
      </p:sp>
    </p:spTree>
    <p:extLst>
      <p:ext uri="{BB962C8B-B14F-4D97-AF65-F5344CB8AC3E}">
        <p14:creationId xmlns:p14="http://schemas.microsoft.com/office/powerpoint/2010/main" val="3923849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808A-359E-196F-A924-3D1348FF65CC}"/>
              </a:ext>
            </a:extLst>
          </p:cNvPr>
          <p:cNvSpPr>
            <a:spLocks noGrp="1"/>
          </p:cNvSpPr>
          <p:nvPr>
            <p:ph type="title"/>
          </p:nvPr>
        </p:nvSpPr>
        <p:spPr>
          <a:xfrm>
            <a:off x="1097280" y="286604"/>
            <a:ext cx="10058400" cy="438016"/>
          </a:xfrm>
        </p:spPr>
        <p:txBody>
          <a:bodyPr>
            <a:normAutofit/>
          </a:bodyPr>
          <a:lstStyle/>
          <a:p>
            <a:pPr algn="r" rtl="1"/>
            <a:r>
              <a:rPr lang="ar-SA" sz="2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روابط حقوقی خاص بانکی</a:t>
            </a:r>
            <a:endParaRPr lang="en-US" sz="6000" b="1" dirty="0"/>
          </a:p>
        </p:txBody>
      </p:sp>
      <p:sp>
        <p:nvSpPr>
          <p:cNvPr id="3" name="Content Placeholder 2">
            <a:extLst>
              <a:ext uri="{FF2B5EF4-FFF2-40B4-BE49-F238E27FC236}">
                <a16:creationId xmlns:a16="http://schemas.microsoft.com/office/drawing/2014/main" id="{43F45F07-C43D-B3DB-24C8-F132C735570A}"/>
              </a:ext>
            </a:extLst>
          </p:cNvPr>
          <p:cNvSpPr>
            <a:spLocks noGrp="1"/>
          </p:cNvSpPr>
          <p:nvPr>
            <p:ph idx="1"/>
          </p:nvPr>
        </p:nvSpPr>
        <p:spPr>
          <a:xfrm>
            <a:off x="1097280" y="1673206"/>
            <a:ext cx="10058400" cy="4632704"/>
          </a:xfrm>
        </p:spPr>
        <p:txBody>
          <a:bodyPr>
            <a:noAutofit/>
          </a:bodyPr>
          <a:lstStyle/>
          <a:p>
            <a:pPr marL="0" marR="0" algn="r" rtl="1">
              <a:lnSpc>
                <a:spcPct val="115000"/>
              </a:lnSpc>
              <a:spcBef>
                <a:spcPts val="0"/>
              </a:spcBef>
              <a:spcAft>
                <a:spcPts val="800"/>
              </a:spcAft>
            </a:pPr>
            <a:r>
              <a:rPr lang="fa-IR" sz="1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400" b="1" kern="0" dirty="0">
                <a:solidFill>
                  <a:srgbClr val="212121"/>
                </a:solidFill>
                <a:latin typeface="Segoe UI" panose="020B0502040204020203" pitchFamily="34" charset="0"/>
                <a:cs typeface="B Nazanin" panose="00000400000000000000" pitchFamily="2" charset="-78"/>
              </a:rPr>
              <a:t>. </a:t>
            </a:r>
            <a:r>
              <a:rPr lang="ar-SA" sz="1400" b="1" kern="0" dirty="0">
                <a:solidFill>
                  <a:srgbClr val="212121"/>
                </a:solidFill>
                <a:latin typeface="Segoe UI" panose="020B0502040204020203" pitchFamily="34" charset="0"/>
                <a:cs typeface="B Nazanin" panose="00000400000000000000" pitchFamily="2" charset="-78"/>
              </a:rPr>
              <a:t>رابطه بانک و سپرده‌گذار (سه نوع سپرده)</a:t>
            </a:r>
            <a:endParaRPr lang="fa-IR" sz="1400" b="1" kern="0" dirty="0">
              <a:solidFill>
                <a:srgbClr val="212121"/>
              </a:solidFill>
              <a:latin typeface="Segoe UI" panose="020B0502040204020203" pitchFamily="34" charset="0"/>
              <a:cs typeface="B Nazanin" panose="00000400000000000000" pitchFamily="2" charset="-78"/>
            </a:endParaRPr>
          </a:p>
          <a:p>
            <a:pPr marL="0" algn="r" rtl="1">
              <a:lnSpc>
                <a:spcPct val="115000"/>
              </a:lnSpc>
              <a:spcBef>
                <a:spcPts val="0"/>
              </a:spcBef>
              <a:spcAft>
                <a:spcPts val="800"/>
              </a:spcAft>
            </a:pPr>
            <a:r>
              <a:rPr lang="fa-IR" sz="1400" b="1" kern="0" dirty="0">
                <a:solidFill>
                  <a:srgbClr val="212121"/>
                </a:solidFill>
                <a:latin typeface="Segoe UI" panose="020B0502040204020203" pitchFamily="34" charset="0"/>
                <a:cs typeface="B Nazanin" panose="00000400000000000000" pitchFamily="2" charset="-78"/>
              </a:rPr>
              <a:t>۲</a:t>
            </a:r>
            <a:r>
              <a:rPr lang="en-US" sz="1400" b="1" kern="0" dirty="0">
                <a:solidFill>
                  <a:srgbClr val="212121"/>
                </a:solidFill>
                <a:latin typeface="Segoe UI" panose="020B0502040204020203" pitchFamily="34" charset="0"/>
                <a:cs typeface="B Nazanin" panose="00000400000000000000" pitchFamily="2" charset="-78"/>
              </a:rPr>
              <a:t>. </a:t>
            </a:r>
            <a:r>
              <a:rPr lang="ar-SA" sz="1400" b="1" kern="0" dirty="0">
                <a:solidFill>
                  <a:srgbClr val="212121"/>
                </a:solidFill>
                <a:latin typeface="Segoe UI" panose="020B0502040204020203" pitchFamily="34" charset="0"/>
                <a:cs typeface="B Nazanin" panose="00000400000000000000" pitchFamily="2" charset="-78"/>
              </a:rPr>
              <a:t>رابطه بانک و تسهیلات‌گیرنده</a:t>
            </a:r>
            <a:endParaRPr lang="en-US" sz="1400" b="1" kern="0" dirty="0">
              <a:solidFill>
                <a:srgbClr val="212121"/>
              </a:solidFill>
              <a:latin typeface="Segoe UI" panose="020B0502040204020203" pitchFamily="34" charset="0"/>
              <a:cs typeface="B Nazanin" panose="00000400000000000000" pitchFamily="2" charset="-78"/>
            </a:endParaRPr>
          </a:p>
          <a:p>
            <a:pPr marL="0" algn="r" rtl="1">
              <a:lnSpc>
                <a:spcPct val="115000"/>
              </a:lnSpc>
              <a:spcBef>
                <a:spcPts val="0"/>
              </a:spcBef>
              <a:spcAft>
                <a:spcPts val="800"/>
              </a:spcAft>
            </a:pPr>
            <a:r>
              <a:rPr lang="fa-IR" sz="1400" b="1" kern="0" dirty="0">
                <a:solidFill>
                  <a:srgbClr val="212121"/>
                </a:solidFill>
                <a:latin typeface="Segoe UI" panose="020B0502040204020203" pitchFamily="34" charset="0"/>
                <a:cs typeface="B Nazanin" panose="00000400000000000000" pitchFamily="2" charset="-78"/>
              </a:rPr>
              <a:t>۳</a:t>
            </a:r>
            <a:r>
              <a:rPr lang="en-US" sz="1400" b="1" kern="0" dirty="0">
                <a:solidFill>
                  <a:srgbClr val="212121"/>
                </a:solidFill>
                <a:latin typeface="Segoe UI" panose="020B0502040204020203" pitchFamily="34" charset="0"/>
                <a:cs typeface="B Nazanin" panose="00000400000000000000" pitchFamily="2" charset="-78"/>
              </a:rPr>
              <a:t>. </a:t>
            </a:r>
            <a:r>
              <a:rPr lang="ar-SA" sz="1400" b="1" kern="0" dirty="0">
                <a:solidFill>
                  <a:srgbClr val="212121"/>
                </a:solidFill>
                <a:latin typeface="Segoe UI" panose="020B0502040204020203" pitchFamily="34" charset="0"/>
                <a:cs typeface="B Nazanin" panose="00000400000000000000" pitchFamily="2" charset="-78"/>
              </a:rPr>
              <a:t>ضمانت‌نامه بانکی</a:t>
            </a:r>
            <a:endParaRPr lang="en-US" sz="1400" b="1" kern="0" dirty="0">
              <a:solidFill>
                <a:srgbClr val="212121"/>
              </a:solidFill>
              <a:latin typeface="Segoe UI" panose="020B0502040204020203" pitchFamily="34" charset="0"/>
              <a:cs typeface="B Nazanin" panose="00000400000000000000" pitchFamily="2" charset="-78"/>
            </a:endParaRPr>
          </a:p>
          <a:p>
            <a:pPr marL="0" algn="r" rtl="1">
              <a:lnSpc>
                <a:spcPct val="115000"/>
              </a:lnSpc>
              <a:spcBef>
                <a:spcPts val="0"/>
              </a:spcBef>
              <a:spcAft>
                <a:spcPts val="800"/>
              </a:spcAft>
            </a:pPr>
            <a:r>
              <a:rPr lang="fa-IR" sz="1400" b="1" kern="0" dirty="0">
                <a:solidFill>
                  <a:srgbClr val="212121"/>
                </a:solidFill>
                <a:latin typeface="Segoe UI" panose="020B0502040204020203" pitchFamily="34" charset="0"/>
                <a:cs typeface="B Nazanin" panose="00000400000000000000" pitchFamily="2" charset="-78"/>
              </a:rPr>
              <a:t>۴</a:t>
            </a:r>
            <a:r>
              <a:rPr lang="en-US" sz="1400" b="1" kern="0" dirty="0">
                <a:solidFill>
                  <a:srgbClr val="212121"/>
                </a:solidFill>
                <a:latin typeface="Segoe UI" panose="020B0502040204020203" pitchFamily="34" charset="0"/>
                <a:cs typeface="B Nazanin" panose="00000400000000000000" pitchFamily="2" charset="-78"/>
              </a:rPr>
              <a:t>. </a:t>
            </a:r>
            <a:r>
              <a:rPr lang="ar-SA" sz="1400" b="1" kern="0" dirty="0">
                <a:solidFill>
                  <a:srgbClr val="212121"/>
                </a:solidFill>
                <a:latin typeface="Segoe UI" panose="020B0502040204020203" pitchFamily="34" charset="0"/>
                <a:cs typeface="B Nazanin" panose="00000400000000000000" pitchFamily="2" charset="-78"/>
              </a:rPr>
              <a:t>اعتبارات اسنادی</a:t>
            </a:r>
            <a:r>
              <a:rPr lang="en-US" sz="1400" b="1" kern="0" dirty="0">
                <a:solidFill>
                  <a:srgbClr val="212121"/>
                </a:solidFill>
                <a:latin typeface="Segoe UI" panose="020B0502040204020203" pitchFamily="34" charset="0"/>
                <a:cs typeface="B Nazanin" panose="00000400000000000000" pitchFamily="2" charset="-78"/>
              </a:rPr>
              <a:t> (LC)</a:t>
            </a:r>
          </a:p>
          <a:p>
            <a:pPr marL="0" marR="0" algn="r" rtl="1">
              <a:lnSpc>
                <a:spcPct val="115000"/>
              </a:lnSpc>
              <a:spcBef>
                <a:spcPts val="0"/>
              </a:spcBef>
              <a:spcAft>
                <a:spcPts val="800"/>
              </a:spcAft>
            </a:pPr>
            <a:endParaRPr lang="fa-IR" sz="1400" b="1" kern="0" dirty="0">
              <a:solidFill>
                <a:srgbClr val="212121"/>
              </a:solidFill>
              <a:latin typeface="Segoe UI" panose="020B0502040204020203" pitchFamily="34" charset="0"/>
              <a:ea typeface="Aptos"/>
              <a:cs typeface="B Nazanin" panose="00000400000000000000" pitchFamily="2" charset="-78"/>
            </a:endParaRPr>
          </a:p>
          <a:p>
            <a:pPr marL="0" marR="0" algn="r" rtl="1">
              <a:lnSpc>
                <a:spcPct val="115000"/>
              </a:lnSpc>
              <a:spcBef>
                <a:spcPts val="0"/>
              </a:spcBef>
              <a:spcAft>
                <a:spcPts val="800"/>
              </a:spcAft>
            </a:pPr>
            <a:endParaRPr lang="fa-IR" sz="1400" b="1" kern="0" dirty="0">
              <a:solidFill>
                <a:srgbClr val="212121"/>
              </a:solidFill>
              <a:effectLst/>
              <a:latin typeface="Segoe UI" panose="020B0502040204020203" pitchFamily="34" charset="0"/>
              <a:ea typeface="Aptos"/>
              <a:cs typeface="B Nazanin" panose="00000400000000000000" pitchFamily="2" charset="-78"/>
            </a:endParaRPr>
          </a:p>
          <a:p>
            <a:pPr marL="0" marR="0" algn="r" rtl="1">
              <a:lnSpc>
                <a:spcPct val="115000"/>
              </a:lnSpc>
              <a:spcBef>
                <a:spcPts val="0"/>
              </a:spcBef>
              <a:spcAft>
                <a:spcPts val="800"/>
              </a:spcAft>
            </a:pPr>
            <a:endParaRPr lang="en-US" sz="1400" b="1"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640105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808A-359E-196F-A924-3D1348FF65CC}"/>
              </a:ext>
            </a:extLst>
          </p:cNvPr>
          <p:cNvSpPr>
            <a:spLocks noGrp="1"/>
          </p:cNvSpPr>
          <p:nvPr>
            <p:ph type="title"/>
          </p:nvPr>
        </p:nvSpPr>
        <p:spPr>
          <a:xfrm>
            <a:off x="1097280" y="286604"/>
            <a:ext cx="10058400" cy="438016"/>
          </a:xfrm>
        </p:spPr>
        <p:txBody>
          <a:bodyPr>
            <a:normAutofit/>
          </a:bodyPr>
          <a:lstStyle/>
          <a:p>
            <a:pPr algn="r" rtl="1"/>
            <a:r>
              <a:rPr lang="ar-SA" sz="2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روابط حقوقی خاص بانکی</a:t>
            </a:r>
            <a:endParaRPr lang="en-US" sz="6000" b="1" dirty="0"/>
          </a:p>
        </p:txBody>
      </p:sp>
      <p:sp>
        <p:nvSpPr>
          <p:cNvPr id="3" name="Content Placeholder 2">
            <a:extLst>
              <a:ext uri="{FF2B5EF4-FFF2-40B4-BE49-F238E27FC236}">
                <a16:creationId xmlns:a16="http://schemas.microsoft.com/office/drawing/2014/main" id="{43F45F07-C43D-B3DB-24C8-F132C735570A}"/>
              </a:ext>
            </a:extLst>
          </p:cNvPr>
          <p:cNvSpPr>
            <a:spLocks noGrp="1"/>
          </p:cNvSpPr>
          <p:nvPr>
            <p:ph idx="1"/>
          </p:nvPr>
        </p:nvSpPr>
        <p:spPr>
          <a:xfrm>
            <a:off x="1097280" y="1673206"/>
            <a:ext cx="10058400" cy="4632704"/>
          </a:xfrm>
        </p:spPr>
        <p:txBody>
          <a:bodyPr>
            <a:noAutofit/>
          </a:bodyPr>
          <a:lstStyle/>
          <a:p>
            <a:pPr marL="0" marR="0" algn="r" rtl="1">
              <a:lnSpc>
                <a:spcPct val="115000"/>
              </a:lnSpc>
              <a:spcBef>
                <a:spcPts val="0"/>
              </a:spcBef>
              <a:spcAft>
                <a:spcPts val="800"/>
              </a:spcAft>
            </a:pPr>
            <a:r>
              <a:rPr lang="fa-IR" sz="1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رابطه بانک و سپرده‌گذار (سه نوع سپرده)</a:t>
            </a:r>
            <a:endParaRPr lang="en-US" sz="14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نوع اول: سپرده قرض‌الحسنه جاری</a:t>
            </a:r>
            <a:endParaRPr lang="en-US" sz="12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سپرده‌گذار می‌تواند هر زمان (حتی روزانه) تمام یا بخشی از سپرده را برداشت کند. بانک نمی‌تواند غیر از موارد قانونی (مثلاً دستور قضایی) از پرداخت خودداری کند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ویژگی: بدون سود. بانک حق ندارد حتی یک ریال سود بدهد یا بگیرد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 اجرای تخلف بانک: اگر بانک از پرداخت وجه خودداری کند، سپرده‌گذار می‌تواند به دادگاه شکایت و حکم الزام بانک به پرداخت به همراه خسارت تأخیر (بر اساس نرخ تورم یا جریمه دیرکرد مصوب) بگیرد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نوع دوم: سپرده قرض‌الحسنه پس‌انداز</a:t>
            </a:r>
            <a:endParaRPr lang="en-US" sz="12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مبنا: قرض با جوایز. بانک نمی‌تواند سود قطعی پرداخت کند، اما مجاز است به صورت قرعه‌کشی جوایز نقدی یا کالایی به سپرده‌گذاران بدهد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شرط: جوایز نباید به صورت سود تضمینی (مثلاً به هر سپرده‌گذار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fa-IR" sz="1200" kern="0" dirty="0">
                <a:solidFill>
                  <a:srgbClr val="212121"/>
                </a:solidFill>
                <a:effectLst/>
                <a:latin typeface="Aptos"/>
                <a:ea typeface="Times New Roman" panose="02020603050405020304" pitchFamily="18" charset="0"/>
                <a:cs typeface="Arial" panose="020B0604020202020204" pitchFamily="34" charset="0"/>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باشد. قرعه‌کشی باید تحت نظارت بانک مرکزی انجام شود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نقد فقهی: برخی فقها قرعه‌کشی را قمار دانسته و حرام می‌دانند. برخی دیگر به شرط عدم قصد سود تضمینی، جایز می‌دانند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نوع سوم: سپرده سرمایه‌گذاری کوتاه‌مدت و بلندمدت</a:t>
            </a:r>
            <a:endParaRPr lang="en-US" sz="12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سپرده‌گذار به بانک وکالت می‌دهد تا وجوه را در فعالیت‌های اقتصادی سرمایه‌گذاری کند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نحوه محاسبه سود: بانک هر ماه یا سال یک سود علی‌الحساب (مثلاً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۱۵</a:t>
            </a:r>
            <a:r>
              <a:rPr lang="fa-IR" sz="1200" kern="0" dirty="0">
                <a:solidFill>
                  <a:srgbClr val="212121"/>
                </a:solidFill>
                <a:effectLst/>
                <a:latin typeface="Aptos"/>
                <a:ea typeface="Times New Roman" panose="02020603050405020304" pitchFamily="18" charset="0"/>
                <a:cs typeface="Arial" panose="020B0604020202020204" pitchFamily="34" charset="0"/>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می‌پردازد که تقریبی است. در پایان دوره (مثلاً یک ساله)، سود واقعی از محل عملیات بانک (بعد از کسر هزینه‌ها) محاسبه می‌شود. اگر سود واقعی بیشتر از علی‌الحساب بود، مابه‌تفاوت پرداخت می‌شود و اگر کمتر بود، از علی‌الحساب کسر می‌گردد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عمل متعارف: در ایران بانک‌ها تقریباً همیشه سود علی‌الحساب را به عنوان سود قطعی پرداخت می‌کنند و تعدیل منفی انجام نمی‌دهند. این رویه هرچند برای سپرده‌گذار خوشایند است، اما ریسک واقعی را از سپرده‌گذار سلب می‌کند و شبهه ربا را تقویت می‌کند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3636950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808A-359E-196F-A924-3D1348FF65CC}"/>
              </a:ext>
            </a:extLst>
          </p:cNvPr>
          <p:cNvSpPr>
            <a:spLocks noGrp="1"/>
          </p:cNvSpPr>
          <p:nvPr>
            <p:ph type="title"/>
          </p:nvPr>
        </p:nvSpPr>
        <p:spPr>
          <a:xfrm>
            <a:off x="1097280" y="286604"/>
            <a:ext cx="10058400" cy="438016"/>
          </a:xfrm>
        </p:spPr>
        <p:txBody>
          <a:bodyPr>
            <a:normAutofit/>
          </a:bodyPr>
          <a:lstStyle/>
          <a:p>
            <a:pPr algn="r" rtl="1"/>
            <a:r>
              <a:rPr lang="ar-SA" sz="2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روابط حقوقی خاص بانکی</a:t>
            </a:r>
            <a:endParaRPr lang="en-US" sz="6000" b="1" dirty="0"/>
          </a:p>
        </p:txBody>
      </p:sp>
      <p:sp>
        <p:nvSpPr>
          <p:cNvPr id="3" name="Content Placeholder 2">
            <a:extLst>
              <a:ext uri="{FF2B5EF4-FFF2-40B4-BE49-F238E27FC236}">
                <a16:creationId xmlns:a16="http://schemas.microsoft.com/office/drawing/2014/main" id="{43F45F07-C43D-B3DB-24C8-F132C735570A}"/>
              </a:ext>
            </a:extLst>
          </p:cNvPr>
          <p:cNvSpPr>
            <a:spLocks noGrp="1"/>
          </p:cNvSpPr>
          <p:nvPr>
            <p:ph idx="1"/>
          </p:nvPr>
        </p:nvSpPr>
        <p:spPr>
          <a:xfrm>
            <a:off x="1097280" y="1673206"/>
            <a:ext cx="10058400" cy="4632704"/>
          </a:xfrm>
        </p:spPr>
        <p:txBody>
          <a:bodyPr>
            <a:noAutofit/>
          </a:bodyPr>
          <a:lstStyle/>
          <a:p>
            <a:pPr marL="0" marR="0" algn="r" rtl="1">
              <a:lnSpc>
                <a:spcPct val="115000"/>
              </a:lnSpc>
              <a:spcBef>
                <a:spcPts val="0"/>
              </a:spcBef>
              <a:spcAft>
                <a:spcPts val="800"/>
              </a:spcAft>
            </a:pPr>
            <a:r>
              <a:rPr lang="fa-IR"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رابطه بانک و تسهیلات‌گیرنده</a:t>
            </a:r>
            <a:endParaRPr lang="en-US" sz="16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مراحل انعقاد و اجرا</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درخواست و بررسی اعتبار: مشتری مدارک (طرح توجیهی، صورت‌های مالی، وثایق) را ارائه می‌دهد. بانک اعتبارسنجی می‌کند (تاریخچه اعتباری، سابقه بازپرداخت)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انعقاد قرارداد: یکی از عقود انتخاب می‌شود. نرخ سود (بر اساس نرخ مصوب شورای پول و اعتبار) و اقساط تعیین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اخذ وثایق: رهن (سند ملک، خودرو)، ضمانت شخص ثالث (ضامن معتبر)، سفته (امضا شده سفید مبلغ)، چک تضمینی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پرداخت تسهیلات: به حساب مشتری واریز یا مستقیماً به فروشنده پرداخت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 اجرای تأخیر در پرداخت اقساط</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اول: اخطار کتبی بانک (پیامک، نامه)</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دوم: اعمال جریمه دیرکرد. طبق دستورالعمل بانک مرکزی، جریمه دیرکرد نباید از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fa-IR" sz="1600" kern="0" dirty="0">
                <a:solidFill>
                  <a:srgbClr val="212121"/>
                </a:solidFill>
                <a:effectLst/>
                <a:ea typeface="Times New Roman" panose="02020603050405020304" pitchFamily="18" charset="0"/>
                <a:cs typeface="B Nazanin" panose="00000400000000000000" pitchFamily="2" charset="-78"/>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بیشتر از نرخ سود تسهیلات باشد و نمی‌تواند بهره مرکب شود (یعنی جریمه بر روی جریمه محاسبه نشود). با این حال، در عمل بانک‌ها روش‌های محاسباتی پیچیده‌ای به کار می‌برند که گاه اثر بهره مرکب دارد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سوم: وصول از طریق اجرای ثبت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۳۴</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اجرای مفاد اسناد رسمی). اگر مشتری سفته یا چک داده باشد، بانک می‌تواند بدون مراجعه به دادگاه، به اداره اجرای ثبت مراجعه و مستقیماً علیه صادرکننده سفته اقدام کند. این فرآیند بسیار سریع‌تر از دادرسی حقوقی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چهارم: دادخواست به دادگاه حقوقی (صلاحیت دادگاه عمومی). بانک می‌تواند علاوه بر اصل و سود، خسارت تأخیر و هزینه دادرسی را مطالبه کند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3878484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808A-359E-196F-A924-3D1348FF65CC}"/>
              </a:ext>
            </a:extLst>
          </p:cNvPr>
          <p:cNvSpPr>
            <a:spLocks noGrp="1"/>
          </p:cNvSpPr>
          <p:nvPr>
            <p:ph type="title"/>
          </p:nvPr>
        </p:nvSpPr>
        <p:spPr>
          <a:xfrm>
            <a:off x="1097280" y="286604"/>
            <a:ext cx="10058400" cy="438016"/>
          </a:xfrm>
        </p:spPr>
        <p:txBody>
          <a:bodyPr>
            <a:normAutofit/>
          </a:bodyPr>
          <a:lstStyle/>
          <a:p>
            <a:pPr algn="r" rtl="1"/>
            <a:r>
              <a:rPr lang="ar-SA" sz="24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روابط حقوقی خاص بانکی</a:t>
            </a:r>
            <a:endParaRPr lang="en-US" sz="6000" b="1" dirty="0"/>
          </a:p>
        </p:txBody>
      </p:sp>
      <p:sp>
        <p:nvSpPr>
          <p:cNvPr id="3" name="Content Placeholder 2">
            <a:extLst>
              <a:ext uri="{FF2B5EF4-FFF2-40B4-BE49-F238E27FC236}">
                <a16:creationId xmlns:a16="http://schemas.microsoft.com/office/drawing/2014/main" id="{43F45F07-C43D-B3DB-24C8-F132C735570A}"/>
              </a:ext>
            </a:extLst>
          </p:cNvPr>
          <p:cNvSpPr>
            <a:spLocks noGrp="1"/>
          </p:cNvSpPr>
          <p:nvPr>
            <p:ph idx="1"/>
          </p:nvPr>
        </p:nvSpPr>
        <p:spPr>
          <a:xfrm>
            <a:off x="1097280" y="1673206"/>
            <a:ext cx="10058400" cy="4632704"/>
          </a:xfrm>
        </p:spPr>
        <p:txBody>
          <a:bodyPr>
            <a:noAutofit/>
          </a:bodyPr>
          <a:lstStyle/>
          <a:p>
            <a:pPr marL="0" marR="0" algn="r" rtl="1">
              <a:lnSpc>
                <a:spcPct val="115000"/>
              </a:lnSpc>
              <a:spcBef>
                <a:spcPts val="0"/>
              </a:spcBef>
              <a:spcAft>
                <a:spcPts val="800"/>
              </a:spcAft>
            </a:pP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ضمانت‌نامه بانکی</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موضوع اصلی: تعهد بانک به پرداخت وجه معین در صورت عدم ایفای تعهد از سوی شخص ثالث (اصیل)</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مبنای حقوقی: عقد ضمان (مواد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۶۸۴</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۷۰۸</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ماده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۶۸۴: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 عقدی است که به موجب آن شخصی مالی را که بر ذمه دیگری است به عهده می‌گیرد.» در ضمانت‌نامه بانکی، بانک ضامن، مشتری مضمون‌عنه (اصیل)، و طرف مقابل بانک (کارفرما، پیمانکار) ذی‌نفع است</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انواع ضمانت‌نامه از نظر کاربرد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ضمانت‌نامه شرکت در مناقصه: تضمین می‌کند که شرکت‌کننده در مناقصه در صورت برنده شدن، قرارداد را منعقد می‌کند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ضمانت‌نامه پیش‌پرداخت: برای برگرداندن بخشی از پیش‌پرداختی که کارفرما به پیمانکار داده، در صورت انجام ندادن کار</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ضمانت‌نامه حسن انجام کار: تضمین کیفیت و تکمیل پروژه</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ضمانت‌نامه تعهد پرداخت: تضمین پرداخت بهای کالا یا خدمات</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759513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اعتبارات اسنادی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اعتبار اسنادی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(Letter of Credit,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تعهدی است کتبی از سوی بانک گشاینده (به درخواست خریدار) مبنی بر اینکه در صورت ارائه اسناد حمل مطابق با شرایط اعتبار، وجه معین را به فروشنده (ذی‌نفع) پرداخت خواهد کرد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انواع اصلی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اعتبار غیرقابل برگشت</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(Irrevocable):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گشاینده نمی‌تواند بدون رضایت فروشنده آن را لغو یا تغییر دهد. نوع غالب</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اعتبار قابل برگشت</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(Revocable):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می‌تواند هر زمان قبل از حمل کالا، اعتبار را لغو کند. بسیار نادر و خطرناک برای فروشنده</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اعتبار تأیید شده</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(Confirmed):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یک بانک ثالث (معمولاً در کشور فروشنده) نیز تعهد می‌دهد که در صورت عدم پرداخت بانک اول، خودش پرداخت 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اعتبار مدت‌دار</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(Usance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پرداخت پس از چند ماه (مثلاً </a:t>
            </a: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۹۰</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روز) از تاریخ حمل</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فرآیند حقوقی</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خریدار و فروشنده قرارداد اصلی می‌بندند و شرط</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تعیین می‌کنند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خریدار به بانک خود (بانک گشاینده) درخواست گشایش</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می‌دهد و وثیقه می‌گذارد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گشاینده</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به بانک فروشنده (بانک اخطاردهنده) اعلام می‌کند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فروشنده کالا را حمل و اسناد (بارنامه دریایی، بیمه‌نامه، فاکتور، گواهی مبدأ) را به بانک خود ارائه می‌دهد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fa-IR"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فروشنده اسناد را به بانک گشاینده می‌فرستد و در صورت تطابق با</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UCP 600</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وجه پرداخت می‌شود</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400" kern="100" dirty="0">
              <a:effectLst/>
              <a:latin typeface="Aptos"/>
              <a:ea typeface="Aptos"/>
              <a:cs typeface="Arial" panose="020B0604020202020204" pitchFamily="34" charset="0"/>
            </a:endParaRPr>
          </a:p>
          <a:p>
            <a:pPr marL="0" indent="0" algn="r" rtl="1">
              <a:buNone/>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چالش ایران: به دلیل تحریم‌ها و عدم دسترسی به سوئیفت، بانک‌های ایرانی عملاً قادر به گشایش</a:t>
            </a:r>
            <a:r>
              <a:rPr lang="en-US"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 </a:t>
            </a: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ارزی با بانک‌های بزرگ جهانی </a:t>
            </a:r>
            <a:endParaRPr lang="en-US" sz="105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1266709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C8DA-CACF-211B-CEAB-E7D2052AE2C6}"/>
              </a:ext>
            </a:extLst>
          </p:cNvPr>
          <p:cNvSpPr>
            <a:spLocks noGrp="1"/>
          </p:cNvSpPr>
          <p:nvPr>
            <p:ph type="title"/>
          </p:nvPr>
        </p:nvSpPr>
        <p:spPr>
          <a:xfrm>
            <a:off x="1097280" y="286604"/>
            <a:ext cx="10058400" cy="610544"/>
          </a:xfrm>
        </p:spPr>
        <p:txBody>
          <a:bodyPr>
            <a:normAutofit/>
          </a:bodyPr>
          <a:lstStyle/>
          <a:p>
            <a:pPr algn="r" rtl="1"/>
            <a:r>
              <a:rPr lang="ar-SA" sz="2000" b="1" dirty="0">
                <a:solidFill>
                  <a:srgbClr val="212121"/>
                </a:solidFill>
                <a:effectLst/>
                <a:ea typeface="Aptos"/>
                <a:cs typeface="B Nazanin" panose="00000400000000000000" pitchFamily="2" charset="-78"/>
              </a:rPr>
              <a:t>نظارت و مقررات احتیاطی (بازل و مقررات بانک مرکزی)</a:t>
            </a:r>
            <a:endParaRPr lang="en-US" sz="5400" b="1" dirty="0">
              <a:cs typeface="B Nazanin" panose="00000400000000000000" pitchFamily="2" charset="-78"/>
            </a:endParaRPr>
          </a:p>
        </p:txBody>
      </p:sp>
      <p:sp>
        <p:nvSpPr>
          <p:cNvPr id="3" name="Content Placeholder 2">
            <a:extLst>
              <a:ext uri="{FF2B5EF4-FFF2-40B4-BE49-F238E27FC236}">
                <a16:creationId xmlns:a16="http://schemas.microsoft.com/office/drawing/2014/main" id="{2D60AB4D-F73D-E1B1-C5CC-17609247EF11}"/>
              </a:ext>
            </a:extLst>
          </p:cNvPr>
          <p:cNvSpPr>
            <a:spLocks noGrp="1"/>
          </p:cNvSpPr>
          <p:nvPr>
            <p:ph idx="1"/>
          </p:nvPr>
        </p:nvSpPr>
        <p:spPr/>
        <p:txBody>
          <a:bodyPr>
            <a:normAutofit/>
          </a:bodyPr>
          <a:lstStyle/>
          <a:p>
            <a:pPr marL="0" marR="0" algn="r" rtl="1"/>
            <a:r>
              <a:rPr lang="en-US" sz="20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نسبت‌های مالی بانکی</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fa-IR" sz="200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1</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نسبت‌های مالی کلیدی</a:t>
            </a:r>
            <a:endParaRPr lang="fa-IR" sz="1800" kern="0" dirty="0">
              <a:solidFill>
                <a:srgbClr val="212121"/>
              </a:solidFill>
              <a:latin typeface="Segoe UI" panose="020B0502040204020203" pitchFamily="34" charset="0"/>
              <a:ea typeface="Times New Roman" panose="02020603050405020304" pitchFamily="18" charset="0"/>
              <a:cs typeface="B Nazanin" panose="00000400000000000000" pitchFamily="2" charset="-78"/>
            </a:endParaRPr>
          </a:p>
          <a:p>
            <a:pPr marL="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کفایت سرمایه</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(Capital Adequacy Ratio – CAR)</a:t>
            </a:r>
            <a:endParaRPr lang="en-US" sz="1800" kern="100" dirty="0">
              <a:effectLst/>
              <a:latin typeface="Aptos"/>
              <a:ea typeface="Aptos"/>
              <a:cs typeface="Arial" panose="020B0604020202020204" pitchFamily="34" charset="0"/>
            </a:endParaRPr>
          </a:p>
          <a:p>
            <a:pPr marL="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سپرده قانونی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(Reserve Requirement Ratio)</a:t>
            </a:r>
            <a:endParaRPr lang="en-US" sz="1800" kern="100" dirty="0">
              <a:effectLst/>
              <a:latin typeface="Aptos"/>
              <a:ea typeface="Aptos"/>
              <a:cs typeface="Arial" panose="020B0604020202020204" pitchFamily="34" charset="0"/>
            </a:endParaRPr>
          </a:p>
          <a:p>
            <a:pPr marL="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نقدینگی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(Liquidity Coverage Ratio – LCR)</a:t>
            </a:r>
            <a:endParaRPr lang="en-US" sz="1800" kern="100" dirty="0">
              <a:effectLst/>
              <a:latin typeface="Aptos"/>
              <a:ea typeface="Aptos"/>
              <a:cs typeface="Arial" panose="020B0604020202020204" pitchFamily="34" charset="0"/>
            </a:endParaRPr>
          </a:p>
          <a:p>
            <a:pPr marL="0" algn="r" rtl="1">
              <a:lnSpc>
                <a:spcPct val="115000"/>
              </a:lnSpc>
              <a:spcBef>
                <a:spcPts val="0"/>
              </a:spcBef>
              <a:spcAft>
                <a:spcPts val="800"/>
              </a:spcAft>
            </a:pP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استانداردهای بازل</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endParaRPr lang="en-US" sz="1800" kern="100" dirty="0">
              <a:effectLst/>
              <a:latin typeface="Aptos"/>
              <a:ea typeface="Aptos"/>
              <a:cs typeface="Arial" panose="020B0604020202020204" pitchFamily="34" charset="0"/>
            </a:endParaRPr>
          </a:p>
          <a:p>
            <a:pPr marL="0" algn="r" rtl="1">
              <a:lnSpc>
                <a:spcPct val="115000"/>
              </a:lnSpc>
              <a:spcBef>
                <a:spcPts val="0"/>
              </a:spcBef>
              <a:spcAft>
                <a:spcPts val="800"/>
              </a:spcAft>
            </a:pP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مبارزه با پولشویی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(AML)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 تأمین مالی تروریسم</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(CFT)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endParaRPr lang="en-US" sz="1800" kern="100" dirty="0">
              <a:effectLst/>
              <a:latin typeface="Aptos"/>
              <a:ea typeface="Aptos"/>
              <a:cs typeface="Arial" panose="020B0604020202020204" pitchFamily="34" charset="0"/>
            </a:endParaRPr>
          </a:p>
          <a:p>
            <a:pPr algn="r"/>
            <a:endParaRPr lang="en-US" dirty="0">
              <a:cs typeface="B Nazanin" panose="00000400000000000000" pitchFamily="2" charset="-78"/>
            </a:endParaRPr>
          </a:p>
        </p:txBody>
      </p:sp>
    </p:spTree>
    <p:extLst>
      <p:ext uri="{BB962C8B-B14F-4D97-AF65-F5344CB8AC3E}">
        <p14:creationId xmlns:p14="http://schemas.microsoft.com/office/powerpoint/2010/main" val="2544931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نسبت‌های مالی کلیدی</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کفایت سرمایه</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(Capital Adequacy Ratio – CAR)</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کاربرد: نسبت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CAR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نشان می‌دهد بانک چقدر توانایی جذب زیان دارد. هرچه کمتر باشد، شکننده‌تر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وضعیت در ایران: بانک مرکزی</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CAR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برای بانک‌های تجاری حداقل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۸</a:t>
            </a:r>
            <a:r>
              <a:rPr lang="fa-IR"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و برای بانک‌های تخصصی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a:t>
            </a:r>
            <a:r>
              <a:rPr lang="fa-IR"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تعیین کرده است. برخی بانک‌های خصوصی کوچک</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CAR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زیر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a:t>
            </a:r>
            <a:r>
              <a:rPr lang="fa-IR"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دارند که خط قرمز محسوب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سپرده قانونی</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(Reserve Requirement Ratio)</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درصدی از کل سپرده‌های مردم که بانک‌ها موظفند به صورت بدون سود نزد بانک مرکزی نگهداری کنند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ابزاری برای کنترل تورم: اگر بانک مرکزی این نسبت را افزایش دهد، پول کمتری برای وام‌دهی در اختیار بانک‌ها می‌ماند و تورم مهار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تخلف: اگر بانک کمتر از حد مجاز نگه دارد، جریمه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نسبت نقدینگی</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(Liquidity Coverage Ratio – LCR)</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نسبت دارایی‌های نقد با کیفیت بالا به خالص خروج وجه نقد در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۳۰</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روز آینده. باید حداقل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۱۰۰</a:t>
            </a:r>
            <a:r>
              <a:rPr lang="fa-IR"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باشد (بازل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هدف: اطمینان از اینکه بانک در یک بحران کوتاه‌مدت (مثل هجوم سپرده‌گذاران) قادر به پرداخت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وضعیت در ایران: بانک مرکزی از سال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۱۳۹۹</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به تدریج بانک‌ها را ملزم به محاسبه و گزارش</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LCR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کرده است، اما هنوز الزام به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۱۰۰</a:t>
            </a:r>
            <a:r>
              <a:rPr lang="fa-IR"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برای همه بانک‌ها اعمال نشده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1256227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مبارزه با پولشویی</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(AML)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 تأمین مالی تروریسم</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(CFT)</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قوانین داخلی: قانون مبارزه با پولشویی مصوب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۱۳۸۶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 اصلاحات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۱۳۹۶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و آیین نامه اجرایی آن (مصوب هیئت وزیران)</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وظایف بانک‌ها (به تفصیل)</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1.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شناسایی هویت مشتری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(KYC):</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برای اشخاص حقیقی: کارت ملی، شناسنامه، آخرین آدرس، شغل، شماره تماس، منبع درآمد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برای اشخاص حقوقی: اساسنامه، روزنامه رسمی، شناسایی سهامداران دارای بیش از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۲۵</a:t>
            </a:r>
            <a:r>
              <a:rPr lang="fa-IR"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سهام (ذینفع نهایی)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2.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حفظ سوابق: کلیه اسناد و مدارک به مدت حداقل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 نگهداری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3.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گزارش تراکنش‌های مشکوک: هر تراکنش بالای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۵۰</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میلیون تومان (یا جمع تراکنش‌های خرد در یک روز) که الگوی غیرعادی دارد (مثلاً وجوه از چندین حساب جمع و سپس به خارج منتقل می‌شود) باید به مرکز اطلاعات مالی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(FIU)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گزارش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4.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مسدودسازی دارایی‌های تروریستی: به محض ابلاغ از سوی شورای امنیت یا مراجع ذی‌صلاح، بانک موظف به توقیف فوری حساب افراد و سازمان‌های اعلام شده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5.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آموزش کارکنان: هر ساله دوره‌های بازآموزی برای همه کارکنان (به ویژه کارشناسان امور بین‌الملل) اجباری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مجازات تخلف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مبارزه با پولشویی)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حبس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ماه تا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جزای نقدی معادل نصف اموال موضوع پولشویی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انفصال از خدمات دولتی و بانکی (برای مدیران)</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تعلیق یا لغو مجوز بانک (در صورت تکرار)</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چالش ایران: ایران در لیست سیاه/خاکستری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FATF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قرار دارد (بسته به به‌روزرسانی). این امر باعث شده است بانک‌های خارجی از هرگونه تراکنش با بانک‌های ایرانی خودداری کنند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endParaRPr lang="en-US" sz="18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3758830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6542-53F2-F5B0-AC57-D360A8AA1DFD}"/>
              </a:ext>
            </a:extLst>
          </p:cNvPr>
          <p:cNvSpPr>
            <a:spLocks noGrp="1"/>
          </p:cNvSpPr>
          <p:nvPr>
            <p:ph type="title"/>
          </p:nvPr>
        </p:nvSpPr>
        <p:spPr>
          <a:xfrm>
            <a:off x="1097280" y="286603"/>
            <a:ext cx="10058400" cy="601918"/>
          </a:xfrm>
        </p:spPr>
        <p:txBody>
          <a:bodyPr/>
          <a:lstStyle/>
          <a:p>
            <a:pPr algn="r" rtl="1"/>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مسئولیت‌های حقوقی بانک‌ها</a:t>
            </a:r>
            <a:endParaRPr lang="en-US" b="1" dirty="0"/>
          </a:p>
        </p:txBody>
      </p:sp>
      <p:sp>
        <p:nvSpPr>
          <p:cNvPr id="3" name="Content Placeholder 2">
            <a:extLst>
              <a:ext uri="{FF2B5EF4-FFF2-40B4-BE49-F238E27FC236}">
                <a16:creationId xmlns:a16="http://schemas.microsoft.com/office/drawing/2014/main" id="{C763C08E-50AF-6B31-6B76-69B299689307}"/>
              </a:ext>
            </a:extLst>
          </p:cNvPr>
          <p:cNvSpPr>
            <a:spLocks noGrp="1"/>
          </p:cNvSpPr>
          <p:nvPr>
            <p:ph idx="1"/>
          </p:nvPr>
        </p:nvSpPr>
        <p:spPr/>
        <p:txBody>
          <a:bodyPr>
            <a:normAutofit fontScale="70000" lnSpcReduction="20000"/>
          </a:bodyPr>
          <a:lstStyle/>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 قراردادی</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مسئولیت ناشی از تخلف بانک از شروط مندرج در قرارداد با مشتری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مصادیق</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مبلغ تسهیلات را دیرتر از موعد مقرر پرداخت کند و مشتری به دلیل کمبود نقدینگی متحمل خسارت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از حساب مشتری مبلغی بیشتر از قسط مجاز برداشت کند (بدون مجوز)</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حواله مشتری را دیر ارسال کند و گیرنده وجه جریمه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 اجرا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۲۲۶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بانک ملزم به جبران خسارت وارده (شامل ضرر و منافع متعارف) است. همچنین در صورت عدم امکان اجرای عین تعهد، مشتری می‌تواند فسخ کند و خسارت بگیرد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 مدنی (قانونی)</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مسئولیت ناشی از فعل یا ترک فعل زیان‌بار بانک که در قالب قرارداد نمی‌گنجد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مصادیق</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افشای اسرار حساب مشتری به شخص ثالث (حتی اگر بدون سوءنیت باشد)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صدور چک برگشتی به دلیل مسدودسازی اشتباه حساب</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عدم اطلاع‌رسانی به موقع در مورد تغییر نرخ سود که منجر به ضرر مشتری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مبنای قانونی: قاعده لاضرر (فقه) و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مسئولیت مدنی: «هر کس بدون مجوز قانونی عمداً یا در اثر بی‌احتیاطی به دیگری خسارت وارد کند، مسئول جبران خسارت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ضمانت اجرا: پرداخت خسارت (ارزش روز ضرر) و در موارد افشای اسرار، پرداخت خسارت معنوی</a:t>
            </a:r>
            <a:endParaRPr lang="en-US" sz="18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883633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6542-53F2-F5B0-AC57-D360A8AA1DFD}"/>
              </a:ext>
            </a:extLst>
          </p:cNvPr>
          <p:cNvSpPr>
            <a:spLocks noGrp="1"/>
          </p:cNvSpPr>
          <p:nvPr>
            <p:ph type="title"/>
          </p:nvPr>
        </p:nvSpPr>
        <p:spPr>
          <a:xfrm>
            <a:off x="1097280" y="286603"/>
            <a:ext cx="10058400" cy="601918"/>
          </a:xfrm>
        </p:spPr>
        <p:txBody>
          <a:bodyPr/>
          <a:lstStyle/>
          <a:p>
            <a:pPr algn="r" rtl="1"/>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مسئولیت‌های حقوقی بانک‌ها</a:t>
            </a:r>
            <a:endParaRPr lang="en-US" b="1" dirty="0"/>
          </a:p>
        </p:txBody>
      </p:sp>
      <p:sp>
        <p:nvSpPr>
          <p:cNvPr id="3" name="Content Placeholder 2">
            <a:extLst>
              <a:ext uri="{FF2B5EF4-FFF2-40B4-BE49-F238E27FC236}">
                <a16:creationId xmlns:a16="http://schemas.microsoft.com/office/drawing/2014/main" id="{C763C08E-50AF-6B31-6B76-69B299689307}"/>
              </a:ext>
            </a:extLst>
          </p:cNvPr>
          <p:cNvSpPr>
            <a:spLocks noGrp="1"/>
          </p:cNvSpPr>
          <p:nvPr>
            <p:ph idx="1"/>
          </p:nvPr>
        </p:nvSpPr>
        <p:spPr>
          <a:xfrm>
            <a:off x="1097280" y="1845734"/>
            <a:ext cx="10058400" cy="4348032"/>
          </a:xfrm>
        </p:spPr>
        <p:txBody>
          <a:bodyPr>
            <a:normAutofit/>
          </a:bodyPr>
          <a:lstStyle/>
          <a:p>
            <a:pPr marL="0" marR="0" algn="r" rtl="1">
              <a:lnSpc>
                <a:spcPct val="115000"/>
              </a:lnSpc>
              <a:spcBef>
                <a:spcPts val="0"/>
              </a:spcBef>
              <a:spcAft>
                <a:spcPts val="800"/>
              </a:spcAft>
            </a:pPr>
            <a:r>
              <a:rPr lang="fa-IR"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 کیفری</a:t>
            </a:r>
            <a:endParaRPr lang="en-US" sz="12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جرائم و مجازات‌ها</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ربا (دریافت مازاد بر نرخ مصوب):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عملیات بانکی بدون ربا و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۵۹۴</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مجازات اسلامی تعزیرات. مجازات: حبس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ماه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 و شلاق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۷۴</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ضربه (که معمولاً به جزای نقدی تبدیل می‌شود) و رد مازاد به مشتری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پولشویی (مشارکت یا قصور در گزارش): قانون مبارزه با پولشویی، حبس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ماه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 و جزای نقدی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اختلاس (مدیران بانکی):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تشدید مجازات ارتشاء و اختلاس و کلاهبرداری، مجازات حبس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 و رد مال</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خیانت در امانت (مثلاً تصرف در طلای صندوق امانات):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۶۷۳</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مجازات اسلامی، حبس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صدور چک پرداخت نشدنی عمدی: اگر بانک به عمد بدون موجودی برای مشتری چک صادر کند (چک تضمینی)، طبق قانون صدور چک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مجازات حبس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 دارد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توجه: مسئولیت کیفری شخصی است و متوجه مدیر یا کارمند مباشر است، نه خود بانک</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fa-IR"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مسئولیت بانک مرکزی در قبال بحران بانکی</a:t>
            </a:r>
            <a:endParaRPr lang="en-US" sz="1200" b="1"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اصل کلی: بانک مرکزی در برابر سپرده‌گذاران یک بانک ورشکسته مسئولیتی مستقیم ندارد، زیرا رابطه حقوقی بین سپرده‌گذار و بانک تجاری است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استثنا: اگر سپرده‌گذار بتواند ثابت کند بانک مرکزی دچار تقصیر نظارتی شده است (مثلاً با وجود گزارش‌های حساب‌رس رسمی مبنی بر ناترازی شدید بانک، اقدامی نکرده و اجازه ادامه فعالیت داده)، دادگاه می‌تواند بانک مرکزی را نیز به پرداخت بخشی از خسارت محکوم کند (قاعده تسبیب)</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نهاد اصلی جبران‌کننده: صندوق ضمانت سپرده‌ها</a:t>
            </a:r>
            <a:endParaRPr lang="en-US" sz="12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790862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7F752-DAE9-7D0C-A184-9EE20AA7E63E}"/>
              </a:ext>
            </a:extLst>
          </p:cNvPr>
          <p:cNvSpPr>
            <a:spLocks noGrp="1"/>
          </p:cNvSpPr>
          <p:nvPr>
            <p:ph type="title"/>
          </p:nvPr>
        </p:nvSpPr>
        <p:spPr>
          <a:xfrm>
            <a:off x="1097280" y="286603"/>
            <a:ext cx="10058400" cy="386257"/>
          </a:xfrm>
        </p:spPr>
        <p:txBody>
          <a:bodyPr/>
          <a:lstStyle/>
          <a:p>
            <a:pPr algn="r" rtl="1"/>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ورشکستگی و انحلال بانک‌ها</a:t>
            </a:r>
            <a:endParaRPr lang="en-US" b="1" dirty="0"/>
          </a:p>
        </p:txBody>
      </p:sp>
      <p:sp>
        <p:nvSpPr>
          <p:cNvPr id="3" name="Content Placeholder 2">
            <a:extLst>
              <a:ext uri="{FF2B5EF4-FFF2-40B4-BE49-F238E27FC236}">
                <a16:creationId xmlns:a16="http://schemas.microsoft.com/office/drawing/2014/main" id="{FC6C828B-160A-ED60-397D-01C8B7872C0C}"/>
              </a:ext>
            </a:extLst>
          </p:cNvPr>
          <p:cNvSpPr>
            <a:spLocks noGrp="1"/>
          </p:cNvSpPr>
          <p:nvPr>
            <p:ph idx="1"/>
          </p:nvPr>
        </p:nvSpPr>
        <p:spPr>
          <a:xfrm>
            <a:off x="1097280" y="1845734"/>
            <a:ext cx="10058400" cy="4511934"/>
          </a:xfrm>
        </p:spPr>
        <p:txBody>
          <a:bodyPr>
            <a:normAutofit lnSpcReduction="10000"/>
          </a:bodyPr>
          <a:lstStyle/>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متن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۴۵</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پولی و بانکی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انحلال بانک‌ها به تصمیم شورای پول و اعتبار و مجمع عمومی بانک مرکزی است. بانک مرکزی ترتیب تصفیه را تعیین می‌کند و می‌تواند قبل از انحلال، مدیر موقت تعیین نماید. اولویت طلبکاران در تصفیه به ترتیبی است که در اساسنامه بانک مصوب مجمع عمومی بانک مرکزی معین می‌شود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مراحل انحلال (از رویه عملی)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تشخیص ناتوانی یا تخلف جدی </a:t>
            </a:r>
            <a:r>
              <a:rPr lang="ar-SA"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بازرسان بانک مرکزی (اداره نظارت) گزارش می‌دهند که بانک قادر به پرداخت بدهی‌های خود نیست (نسبت کفایت سرمایه منفی، نقدینگی صفر) یا عمداً مقررات را نقض کرده و اصلاح آن ممکن نیست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تعلیق فعالیت و نصب مدیر موقت </a:t>
            </a:r>
            <a:r>
              <a:rPr lang="ar-SA"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شورای پول و اعتبار مصوبه تعلیق می‌دهد. بانک مرکزی یک مدیر موقت (غالباً از مدیران سابق بانک‌های دیگر) منصوب می‌کند. مدیر موقت اختیار کامل برای اداره بانک تا زمان تصمیم نهایی دارد، اما نمی‌تواند سپرده جدید بپذیرد یا تسهیلات بدهد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تلاش برای ادغام یا واگذاری </a:t>
            </a:r>
            <a:r>
              <a:rPr lang="ar-SA"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مرکزی با بانک‌های دیگر مذاکره می‌کند تا بانک در حال انحلال را با تخفیف خریداری یا با آنها ادغام کنند. مثال: ادغام بانک مهر اقتصاد (سابق) با بانک قوامین در سال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۱۳۹۹</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مرحله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انحلال و تصفیه </a:t>
            </a:r>
            <a:r>
              <a:rPr lang="ar-SA"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اگر ادغام ممکن نباشد، مجمع عمومی بانک مرکزی رأی به انحلال می‌دهد. مدیر تصفیه (جدا از مدیر موقت) تعیین می‌شود. دارایی‌ها (بدهی‌های معوق، ساختمان‌ها، سهام) به فروش می‌رسد و وجوه به ترتیب اولویت توزیع می‌شود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هزینه‌های تصفیه</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سپرده‌های قرض‌الحسنه جاری (سپرده‌گذاران خرد)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سپرده‌های سرمایه‌گذاری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بدهی به سایر بانک‌ها و بانک مرکزی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سایر طلبکاران عادی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سهامداران (اگر باقی مانده باشد)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نمونه عملی: بحران بانک آینده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۱۳۹۷-۱۳۹۸) </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این بانک به دلیل ناترازی شدید و تخلفات کلان (وام‌های کلان بدون وثیقه) عملاً ورشکسته شد. بانک مرکزی ابتدا مدیر موقت تعیین کرد، سپس آن را با یکی از بانک‌های دولتی ادغام کرد و صندوق ضمانت سپرده تا سقف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۲۰</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میلیون تومان به سپرده‌گذاران خرد پرداخت کرد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2073316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53C0B-7466-9821-B264-545BDAD2314A}"/>
              </a:ext>
            </a:extLst>
          </p:cNvPr>
          <p:cNvSpPr>
            <a:spLocks noGrp="1"/>
          </p:cNvSpPr>
          <p:nvPr>
            <p:ph type="title"/>
          </p:nvPr>
        </p:nvSpPr>
        <p:spPr>
          <a:xfrm>
            <a:off x="1097280" y="286603"/>
            <a:ext cx="10058400" cy="455269"/>
          </a:xfrm>
        </p:spPr>
        <p:txBody>
          <a:bodyPr>
            <a:normAutofit/>
          </a:bodyPr>
          <a:lstStyle/>
          <a:p>
            <a:pPr algn="r" rtl="1"/>
            <a:r>
              <a:rPr lang="ar-SA" sz="20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تخلفات اداری بانکی</a:t>
            </a:r>
            <a:endParaRPr lang="en-US" sz="5400" dirty="0"/>
          </a:p>
        </p:txBody>
      </p:sp>
      <p:sp>
        <p:nvSpPr>
          <p:cNvPr id="3" name="Content Placeholder 2">
            <a:extLst>
              <a:ext uri="{FF2B5EF4-FFF2-40B4-BE49-F238E27FC236}">
                <a16:creationId xmlns:a16="http://schemas.microsoft.com/office/drawing/2014/main" id="{C214ACD8-AB9C-6D4E-2742-3AE43CDE15CF}"/>
              </a:ext>
            </a:extLst>
          </p:cNvPr>
          <p:cNvSpPr>
            <a:spLocks noGrp="1"/>
          </p:cNvSpPr>
          <p:nvPr>
            <p:ph idx="1"/>
          </p:nvPr>
        </p:nvSpPr>
        <p:spPr>
          <a:xfrm>
            <a:off x="1097280" y="1845733"/>
            <a:ext cx="10058400" cy="4287647"/>
          </a:xfrm>
        </p:spPr>
        <p:txBody>
          <a:bodyPr>
            <a:normAutofit/>
          </a:bodyPr>
          <a:lstStyle/>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تخلفات اداری (موجب جریمه و انضباطی توسط بانک مرکزی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نقض نسبت کفایت سرمایه</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CAR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کمتر از حد مجاز</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عدم رعایت نسبت سپرده قانونی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اعطای تسهیلات به اشخاص وابسته (مدیران، سهامداران بیش از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بدون وثیقه کافی یا با نرخ سود ترجیحی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عدم ارائه صورت‌های مالی ماهانه یا سه‌ماهه به بانک مرکزی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تبلیغ فریبنده (مثلاً «سود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۳۰</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در حالی که سود مؤثر کمتر است)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عدم اجرای مصوبات شورای پول و اعتبار در مورد نرخ سود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مجازات تخلفات اداری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جریمه نقدی (تا سقف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۱۰</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میلیارد تومان یا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۰.۱</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سرمایه بانک)</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تذکر کتبی و اخطار</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محرومیت از اعطای برخی تسهیلات (مثلاً تسهیلات ارزی)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تعلیق مدیر عامل یا عضو هیئت مدیره (از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ماه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سال)</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در موارد شدید، انحلال بانک</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p:txBody>
      </p:sp>
    </p:spTree>
    <p:extLst>
      <p:ext uri="{BB962C8B-B14F-4D97-AF65-F5344CB8AC3E}">
        <p14:creationId xmlns:p14="http://schemas.microsoft.com/office/powerpoint/2010/main" val="2513452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76F6A-6D9D-2FC8-E191-43BB67FCE399}"/>
              </a:ext>
            </a:extLst>
          </p:cNvPr>
          <p:cNvSpPr>
            <a:spLocks noGrp="1"/>
          </p:cNvSpPr>
          <p:nvPr>
            <p:ph type="title"/>
          </p:nvPr>
        </p:nvSpPr>
        <p:spPr>
          <a:xfrm>
            <a:off x="1097280" y="286603"/>
            <a:ext cx="10058400" cy="429389"/>
          </a:xfrm>
        </p:spPr>
        <p:txBody>
          <a:bodyPr/>
          <a:lstStyle/>
          <a:p>
            <a:pPr algn="r" rtl="1"/>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حقوق بانکی </a:t>
            </a: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و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چالش‌های</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آن در</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ایران</a:t>
            </a:r>
            <a:endParaRPr lang="en-US" b="1" dirty="0"/>
          </a:p>
        </p:txBody>
      </p:sp>
      <p:sp>
        <p:nvSpPr>
          <p:cNvPr id="3" name="Content Placeholder 2">
            <a:extLst>
              <a:ext uri="{FF2B5EF4-FFF2-40B4-BE49-F238E27FC236}">
                <a16:creationId xmlns:a16="http://schemas.microsoft.com/office/drawing/2014/main" id="{5827CAFF-9E91-4A7B-AF0A-47DE6CF8C55B}"/>
              </a:ext>
            </a:extLst>
          </p:cNvPr>
          <p:cNvSpPr>
            <a:spLocks noGrp="1"/>
          </p:cNvSpPr>
          <p:nvPr>
            <p:ph idx="1"/>
          </p:nvPr>
        </p:nvSpPr>
        <p:spPr/>
        <p:txBody>
          <a:bodyPr/>
          <a:lstStyle/>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چالش‌های خاص ایران (تحلیلی)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تحریم‌های مالی و قطع سوئیفت: از سال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۲۰۱۸</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انجمن سوئیفت (که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۱۱۰۰۰</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در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۲۰۰</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کشور به آن متصل هستند) به درخواست آمریکا و اتحادیه اروپا، تمام بانک‌های ایرانی را از سیستم خود حذف کرد. در نتیجه، بانک‌های ایرانی نمی‌توانند پیام‌های مالی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برای حواله، </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LC</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ضمانت‌نامه</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با بانک‌های خارجی مبادله کنند. تنها راه‌های جایگزین (مثل پیام‌رسان‌های داخلی یا واسطه‌های غیررسمی) بسیار گران و پرریسک هستند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عدم الحاق به کنوانسیون ژنو و نیویورک: کنوانسیون ژنو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۱۹۳۰)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یکسان‌سازی قوانین مربوط به برات و چک را انجام می‌دهد و کنوانسیون نیویورک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۱۹۵۸)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اجرای آرای داوری خارجی را تضمین می‌کند. ایران به کنوانسیون نیویورک پیوسته است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۱۳۸۰)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اما به ژنو نپیوسته، بنابراین برات و چک صادره از ایران در بسیاری از کشورها قابل اجرا نیست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اختلاف با</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AAOIFI: AAOIFI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(هیئت حسابداری و حسابرسی مؤسسات مالی اسلامی) استانداردهایی برای عقود اسلامی منتشر می‌کند که بسیاری از بانک‌های اسلامی جهان (مالزی، بحرین، دبی) آن را پذیرفته‌اند. ایران به دلیل تفسیر خاص خود (مثلاً الزام به نرخ ثابت در مرابحه) با</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AAOIFI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فاصله دارد. این امر باعث می‌شود بانک‌های اسلامی بین‌المللی از پذیرش گواهی‌های انطباق شرعی بانک‌های ایران خودداری کنند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B Nazanin" panose="00000400000000000000" pitchFamily="2" charset="-78"/>
            </a:endParaRPr>
          </a:p>
          <a:p>
            <a:endParaRPr lang="en-US" dirty="0">
              <a:cs typeface="B Nazanin" panose="00000400000000000000" pitchFamily="2" charset="-78"/>
            </a:endParaRPr>
          </a:p>
        </p:txBody>
      </p:sp>
    </p:spTree>
    <p:extLst>
      <p:ext uri="{BB962C8B-B14F-4D97-AF65-F5344CB8AC3E}">
        <p14:creationId xmlns:p14="http://schemas.microsoft.com/office/powerpoint/2010/main" val="17704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ACD3-BD63-3194-2466-AFEC3B77C4D1}"/>
              </a:ext>
            </a:extLst>
          </p:cNvPr>
          <p:cNvSpPr>
            <a:spLocks noGrp="1"/>
          </p:cNvSpPr>
          <p:nvPr>
            <p:ph type="title"/>
          </p:nvPr>
        </p:nvSpPr>
        <p:spPr>
          <a:xfrm>
            <a:off x="1097280" y="286604"/>
            <a:ext cx="10058400" cy="944668"/>
          </a:xfrm>
        </p:spPr>
        <p:txBody>
          <a:bodyPr/>
          <a:lstStyle/>
          <a:p>
            <a:pPr algn="r" rtl="1"/>
            <a:r>
              <a:rPr lang="ar-SA" sz="4800" dirty="0">
                <a:solidFill>
                  <a:srgbClr val="212121"/>
                </a:solidFill>
                <a:effectLst/>
                <a:ea typeface="Aptos"/>
                <a:cs typeface="B Nazanin" panose="00000400000000000000" pitchFamily="2" charset="-78"/>
              </a:rPr>
              <a:t>عقود بانکی</a:t>
            </a:r>
            <a:endParaRPr lang="en-US" dirty="0">
              <a:cs typeface="B Nazanin" panose="00000400000000000000" pitchFamily="2" charset="-78"/>
            </a:endParaRPr>
          </a:p>
        </p:txBody>
      </p:sp>
      <p:sp>
        <p:nvSpPr>
          <p:cNvPr id="3" name="Content Placeholder 2">
            <a:extLst>
              <a:ext uri="{FF2B5EF4-FFF2-40B4-BE49-F238E27FC236}">
                <a16:creationId xmlns:a16="http://schemas.microsoft.com/office/drawing/2014/main" id="{54074C87-CEF3-9AE2-870A-129E0F746340}"/>
              </a:ext>
            </a:extLst>
          </p:cNvPr>
          <p:cNvSpPr>
            <a:spLocks noGrp="1"/>
          </p:cNvSpPr>
          <p:nvPr>
            <p:ph idx="1"/>
          </p:nvPr>
        </p:nvSpPr>
        <p:spPr/>
        <p:txBody>
          <a:bodyPr>
            <a:normAutofit fontScale="85000" lnSpcReduction="20000"/>
          </a:bodyPr>
          <a:lstStyle/>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(الف) عقود مشارکتی (همراه با ریسک)</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مضاربه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مشارکت مدنی</a:t>
            </a:r>
            <a:endParaRPr lang="fa-IR" dirty="0">
              <a:solidFill>
                <a:srgbClr val="212121"/>
              </a:solidFill>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مشارکت حقوقی</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(ب) عقود مبادله‌ای</a:t>
            </a:r>
            <a:endParaRPr lang="fa-IR" dirty="0">
              <a:solidFill>
                <a:srgbClr val="212121"/>
              </a:solidFill>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مرابحه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سلف</a:t>
            </a:r>
            <a:endParaRPr lang="fa-IR" dirty="0">
              <a:solidFill>
                <a:srgbClr val="212121"/>
              </a:solidFill>
              <a:latin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اجاره به شرط تملیک</a:t>
            </a:r>
            <a:endParaRPr lang="fa-IR" dirty="0">
              <a:solidFill>
                <a:srgbClr val="212121"/>
              </a:solidFill>
              <a:latin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جعاله</a:t>
            </a:r>
            <a:endParaRPr lang="fa-IR"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(ج) عقود قرض‌الحسنه</a:t>
            </a:r>
            <a:endParaRPr lang="en-US" sz="2000" dirty="0">
              <a:effectLst/>
              <a:latin typeface="Times New Roman" panose="02020603050405020304" pitchFamily="18" charset="0"/>
              <a:ea typeface="Times New Roman" panose="02020603050405020304" pitchFamily="18" charset="0"/>
              <a:cs typeface="B Nazanin" panose="00000400000000000000" pitchFamily="2" charset="-78"/>
            </a:endParaRPr>
          </a:p>
          <a:p>
            <a:pPr algn="r" rtl="1"/>
            <a:r>
              <a:rPr lang="ar-SA" sz="2000" dirty="0">
                <a:solidFill>
                  <a:srgbClr val="212121"/>
                </a:solidFill>
                <a:effectLst/>
                <a:latin typeface="Times New Roman" panose="02020603050405020304" pitchFamily="18" charset="0"/>
                <a:ea typeface="Times New Roman" panose="02020603050405020304" pitchFamily="18" charset="0"/>
                <a:cs typeface="B Nazanin" panose="00000400000000000000" pitchFamily="2" charset="-78"/>
              </a:rPr>
              <a:t>(د) عقود ودیعه‌ای</a:t>
            </a:r>
            <a:endParaRPr lang="en-US" dirty="0"/>
          </a:p>
        </p:txBody>
      </p:sp>
    </p:spTree>
    <p:extLst>
      <p:ext uri="{BB962C8B-B14F-4D97-AF65-F5344CB8AC3E}">
        <p14:creationId xmlns:p14="http://schemas.microsoft.com/office/powerpoint/2010/main" val="1741103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6A16148-A357-82CC-660F-D0A4035A6483}"/>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ar-SA" sz="14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مضاربه</a:t>
            </a:r>
            <a:endParaRPr lang="en-US" sz="14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موضوع اصلی: قرارداد مشارکت مالی که در آن بانک سرمایه نقدی می‌دهد و مشتری کار می‌کند و سود تقسیم می‌شود، اما زیان فقط بر عهده بانک است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منشأ فقهی: روایت «مضاربه از سنت رسول الله (ص) است» و اجماع فقها بر صحت آن. آیه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۲۷۵</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بقره (احل الله البیع) شامل مضاربه هم می‌شود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حقوقی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۵۴۶</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در حکم مضاربه): «مضاربه عقدی است که به موجب آن یکی از طرفین (رب‌المال) سرمایه می‌دهد و طرف دیگر (مضارب) با آن تجارت می‌کند و سود حاصله بین آنها به نسبت توافق تقسیم می‌شود، و در صورت زیان، تنها رب‌المال متضرر می‌شود، مگر آنکه تعدی یا تفریط از مضارب سر زده باشد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شرایط صحت (مستخرج از مواد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۵۴۶</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۵۵۸</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سرمایه باید نقد و معین (مبلغ مشخص) باشد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سود باید به نسبت معین (مثلاً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۳۰</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بانک،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۷۰</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مشتری) در قرارداد ذکر شود. استفاده از عباراتی چون «سود منصفانه» کافی نیست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مدت مضاربه باید معین باشد (مثلاً یک سال)</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فعالیت تجاری باید مشخص باشد (مثلاً خرید و فروش پارچه، نه هر تجارتی)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مضارب نباید ضمانت سرمایه بدهد (شرط ضمان باطل و مُفسِد عقد است)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حقوقی</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مالک سرمایه می‌ماند و سود متعلق به اوست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مضارب فقط حق مدیریت دارد و در عوض سهمی از سود می‌برد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در پایان مدت، سرمایه به بانک برگردانده می‌شود و سود تقسیم می‌شود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اگر مضارب قبل از شروع کار انصراف دهد، اجرتی ندارد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اگر بانک (رب‌المال) سرمایه را پس بگیرد، مضارب می‌تواند برای کار انجام شده اجرت المثل بگیرد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رویه عملی بانک‌های ایران (و نقد آن)</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بانک‌های ایران در عمل، ضمن انعقاد عقد مضاربه، از مشتری تضمین کامل (رهن ملک، ضامن معتبر، سفته) مطالبه می‌کنند و نرخ سود را به صورت ثابت تعیین می‌کنند (مثلاً سالانه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۱۸</a:t>
            </a:r>
            <a:r>
              <a:rPr lang="fa-IR" sz="1200" kern="0" dirty="0">
                <a:solidFill>
                  <a:srgbClr val="212121"/>
                </a:solidFill>
                <a:effectLst/>
                <a:latin typeface="Aptos"/>
                <a:ea typeface="Times New Roman" panose="02020603050405020304" pitchFamily="18" charset="0"/>
                <a:cs typeface="B Nazanin" panose="00000400000000000000" pitchFamily="2" charset="-78"/>
              </a:rPr>
              <a:t>٪</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این کار دو ایراد دارد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marL="0" marR="0" algn="r" rtl="1">
              <a:lnSpc>
                <a:spcPct val="115000"/>
              </a:lnSpc>
              <a:spcBef>
                <a:spcPts val="0"/>
              </a:spcBef>
              <a:spcAft>
                <a:spcPts val="800"/>
              </a:spcAft>
            </a:pP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اولاً، شرط تضمین با ماده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۵۵۹</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(زیان فقط بر رب‌المال) و نظریه مشهور فقها (مضارب ضامن نیست) تعارض دارد و باطل است. رأی وحدت رویه شماره </a:t>
            </a:r>
            <a:r>
              <a:rPr lang="fa-IR"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۷۸۴</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دیوان عالی کشور نیز این نوع شروط را باطل اعلام کرده است</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ثانیاً، نرخ ثابت سود (بدون توجه به سود و زیان واقعی) اساس مضاربه را نفی می‌کند، زیرا در مضاربه حقیقی، اگر طرح زیان دهد، بانک باید زیان را تحمل کند. در رویه بانکی ایران، بانک هرگز زیان نمی‌دهد. در نتیجه، این عقود مضاربه صوری نامیده می‌شوند و از نظر اقتصادی به قرض ربوی تبدیل شده‌اند</a:t>
            </a:r>
            <a:r>
              <a:rPr lang="en-US" sz="12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200" kern="100" dirty="0">
              <a:effectLst/>
              <a:latin typeface="Aptos"/>
              <a:ea typeface="Aptos"/>
              <a:cs typeface="B Nazanin" panose="00000400000000000000" pitchFamily="2" charset="-78"/>
            </a:endParaRPr>
          </a:p>
          <a:p>
            <a:pPr algn="r" rtl="1"/>
            <a:endParaRPr lang="en-US" sz="1200" dirty="0">
              <a:cs typeface="B Nazanin" panose="00000400000000000000" pitchFamily="2" charset="-78"/>
            </a:endParaRPr>
          </a:p>
        </p:txBody>
      </p:sp>
    </p:spTree>
    <p:extLst>
      <p:ext uri="{BB962C8B-B14F-4D97-AF65-F5344CB8AC3E}">
        <p14:creationId xmlns:p14="http://schemas.microsoft.com/office/powerpoint/2010/main" val="17813617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36A16148-A357-82CC-660F-D0A4035A6483}"/>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مشارکت مدنی</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موضوع اصلی: بانک و مشتری هر دو سرمایه و مدیریت دارند؛ سود و زیان به نسبت سرمایه تقسیم می‌شود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۵۷۱</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مشارکت): «شرکت عبارت است از اجتماع حقوق مالکین متعدد در یک شیء به نحو اشاعه.» در بانکداری، به جای شیء، سرمایه نقدی مشترک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شرایط: سرمایه هر طرف معلوم باشد، مدیریت می‌تواند مشترک باشد یا به یکی واگذار شود، مدت معین باشد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بانک به نسبت سرمایه در زیان شریک است (برخلاف مضاربه که تمام زیان با بانک بود). لذا ریسک مشارکت مدنی برای بانک کمتر از مضاربه است (چون مشتری هم زیان می‌بیند)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کاربرد: در طرح‌های بزرگ (ساخت سد، کارخانه) که مشتری نیز سرمایه قابل توجهی دارد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algn="r" rtl="1"/>
            <a:endParaRPr lang="en-US" sz="1200" dirty="0">
              <a:cs typeface="B Nazanin" panose="00000400000000000000" pitchFamily="2" charset="-78"/>
            </a:endParaRPr>
          </a:p>
        </p:txBody>
      </p:sp>
    </p:spTree>
    <p:extLst>
      <p:ext uri="{BB962C8B-B14F-4D97-AF65-F5344CB8AC3E}">
        <p14:creationId xmlns:p14="http://schemas.microsoft.com/office/powerpoint/2010/main" val="4201591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2579D30B-FBBF-30AE-2656-48DC827B0382}"/>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مشارکت حقوقی</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بانک و مشتری یک شخصیت حقوقی جدید (شرکت سهامی خاص یا با مسئولیت محدود) تأسیس می‌کنند و هر دو سهامدار آن هستند. آن شرکت عملیات اقتصادی را انجام می‌دهد و سود و زیان به نسبت سهام تقسیم می‌شود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کاربرد: پروژه‌های زیربنایی کلان (پتروشیمی، فولاد، خطوط ریلی) که سرمایه‌گذاری اولیه بسیار بالاست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نکته: این عقد به دلیل تشریفات ثبتی و مالیاتی (ثبت شرکت، اظهارنامه جداگانه) بسیار نادر است</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algn="r" rtl="1"/>
            <a:endParaRPr lang="en-US" sz="1200" dirty="0">
              <a:cs typeface="B Nazanin" panose="00000400000000000000" pitchFamily="2" charset="-78"/>
            </a:endParaRPr>
          </a:p>
        </p:txBody>
      </p:sp>
    </p:spTree>
    <p:extLst>
      <p:ext uri="{BB962C8B-B14F-4D97-AF65-F5344CB8AC3E}">
        <p14:creationId xmlns:p14="http://schemas.microsoft.com/office/powerpoint/2010/main" val="3863440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D728E0A-7E67-B5BB-1A27-0E0DE52B9BB9}"/>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 عقود مبادله‌ای (با حاشیه سود ثابت)</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fa-IR"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۱</a:t>
            </a:r>
            <a:r>
              <a:rPr lang="en-US"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مرابحه (فروش اقساطی)</a:t>
            </a:r>
            <a:endParaRPr lang="en-US" sz="16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موضوع اصلی: بانک کالا را نقد می‌خرد و با سود معین به صورت اقساطی به مشتری می‌فروشد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منشأ فقهی: بیع (فروش) نسیه جایز است و سود در بیع ربا محسوب نمی‌شود. آیه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۲۷۵</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بقره: «احل الله البیع و حرم الربا</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حقوقی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۴۰۲</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«بیع ممکن است به نقد و نسیه باشد.» مرابحه نوع خاصی از بیع نسیه است که در آن فروشنده (بانک) قیمت تمام شده و مقدار سود خود را آشکار می‌کند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شرایط صحت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باید کالا را واقعاً تملک کند (قبض عرفی یا قانونی). خرید صوری (فقط فاکتور به نام بانک) بدون تحویل گرفتن کالا، باطل است (ماده </a:t>
            </a:r>
            <a:r>
              <a:rPr lang="fa-IR"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۴۰۶</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«بیع قبل از قبض، صحیح است اما اگر بیع سلم یا نسیه باشد، قبض شرط صحت نیست» </a:t>
            </a:r>
            <a:r>
              <a:rPr lang="ar-SA" sz="1600" kern="0" dirty="0">
                <a:solidFill>
                  <a:srgbClr val="212121"/>
                </a:solidFill>
                <a:effectLst/>
                <a:latin typeface="Aptos"/>
                <a:ea typeface="Times New Roman" panose="02020603050405020304" pitchFamily="18" charset="0"/>
                <a:cs typeface="Arial" panose="020B0604020202020204" pitchFamily="34" charset="0"/>
              </a:rPr>
              <a:t>–</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اما در مرابحه معمولی، قبض شرط صحت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قیمت خرید و مقدار سود باید در قرارداد تصریح 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کالا باید موجود و قابل تشخیص باشد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مدت و مبلغ اقساط معین باشد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بانک مالک کالا می‌شود (و ریسک تلف کالا تا زمان تحویل به مشتری با بانک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مشتری با پرداخت اقساط، مالک کالا می‌شود</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b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b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اگر کالا معیوب باشد، مشتری حق فسخ دارد (خیار عیب)</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چالش اصلی در عمل: اکثر بانک‌های ایران مرابحه صوری انجام می‌دهند: مشتری خود کالا را از فروشنده می‌خرد، فاکتور را به نام بانک می‌زند، بانک مستقیماً پول را به فروشنده می‌دهد بدون اینکه هرگز کالا را تحویل بگیرد یا حتی ببیند. چنین معامله‌ای فاقد قصد انشای حقیقی بیع است و طبق نظر بسیاری از فقها (از جمله برخی از مراجع تقلید) و نظریات مشورتی اداره حقوقی قوه قضاییه، باطل و در حکم ربا است. دیوان عالی کشور در برخی آراء، مرابحه بدون قبض را نافذ ندانسته و سود بانکی را قابل مطالبه ندانسته است</a:t>
            </a:r>
            <a:r>
              <a:rPr lang="en-US" sz="16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600" kern="100" dirty="0">
              <a:effectLst/>
              <a:latin typeface="Aptos"/>
              <a:ea typeface="Aptos"/>
              <a:cs typeface="Arial" panose="020B0604020202020204" pitchFamily="34" charset="0"/>
            </a:endParaRPr>
          </a:p>
          <a:p>
            <a:pPr algn="r" rtl="1"/>
            <a:endParaRPr lang="en-US" sz="1100" dirty="0">
              <a:cs typeface="B Nazanin" panose="00000400000000000000" pitchFamily="2" charset="-78"/>
            </a:endParaRPr>
          </a:p>
        </p:txBody>
      </p:sp>
    </p:spTree>
    <p:extLst>
      <p:ext uri="{BB962C8B-B14F-4D97-AF65-F5344CB8AC3E}">
        <p14:creationId xmlns:p14="http://schemas.microsoft.com/office/powerpoint/2010/main" val="781220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سلف (سَلَم)</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۳۴۲</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«بیع کالایی که اوصاف آن ذکر می‌شود و تحویل آن مؤجل است، با پرداخت نقد ثمن</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شرایط صحت: ذکر دقیق جنس، نوع، وزن، کیفیت، درجه، مدت تحویل. ثمن باید نقداً پرداخت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کاربرد: تأمین مالی کشاورزی (بانک به کشاورز پول می‌دهد، کشاورز وعده می‌دهد جو یا گندم تحویل دهد)، صنعتی (پیش‌خرید مواد اولیه)</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algn="r" rtl="1"/>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اگر تولیدکننده در موعد تحویل ندهد، بانک می‌تواند به قیمت روز از بازار خرید کند و تفاوت را از تولیدکننده مطالبه کند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a:p>
            <a:pPr algn="r" rtl="1"/>
            <a:endPar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endParaRPr>
          </a:p>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جعاله</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۵۶۱</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«جعاله التزامی است به اینکه در مقابل عملی (خواه از طرف معین یا غیرمعین) اجرتی معلوم داده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نمونه بانکی: بانک اعلام می‌کند «هر شرکتی ساختمان</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X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را طبق نقشه‌های مصوب تا تاریخ</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Y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تحویل دهد، مبلغ</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Z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به او پرداخت می‌شود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عقد جایز است (هر طرف می‌تواند فسخ کند)، یک‌طرفه (الزام فقط بر بانک)</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algn="r" rtl="1"/>
            <a:endParaRPr lang="en-US" sz="1200" dirty="0">
              <a:cs typeface="B Nazanin" panose="00000400000000000000" pitchFamily="2" charset="-78"/>
            </a:endParaRPr>
          </a:p>
        </p:txBody>
      </p:sp>
    </p:spTree>
    <p:extLst>
      <p:ext uri="{BB962C8B-B14F-4D97-AF65-F5344CB8AC3E}">
        <p14:creationId xmlns:p14="http://schemas.microsoft.com/office/powerpoint/2010/main" val="822259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fa-IR"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۳</a:t>
            </a:r>
            <a:r>
              <a:rPr lang="en-US"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a:t>
            </a: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اجاره به شرط تملیک (لیزینگ اسلامی)</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۴۶۶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a:t>
            </a:r>
            <a:r>
              <a:rPr lang="ar-SA" sz="1800" kern="0" dirty="0">
                <a:solidFill>
                  <a:srgbClr val="212121"/>
                </a:solidFill>
                <a:effectLst/>
                <a:latin typeface="Aptos"/>
                <a:ea typeface="Times New Roman" panose="02020603050405020304" pitchFamily="18" charset="0"/>
                <a:cs typeface="Arial" panose="020B0604020202020204" pitchFamily="34" charset="0"/>
              </a:rPr>
              <a:t>–</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اجاره): مواد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۴۶۶</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تا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۵۰۹</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ناظر به اجاره است.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۴۶۶: «</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اجاره عقدی است که به موجب آن مستأجر مالک منافع عین مستأجره می‌شود.» «به شرط تملیک» یعنی شرط می‌شود که در پایان مدت اجاره، عین مستأجره به مستأجر منتقل 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شرایط: عین مستأجره مشخص باشد، مدت معین، اجاره‌بها معین. شرط تملیک باید صریحاً در قرارداد آمده باشد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آثار: در طول مدت، مستأجر حق استفاده دارد و تعهد به پرداخت اجاره‌بها. در پایان، مالکیت بدون نیاز به عقد جدید منتقل می‌شود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کاربرد: خودرو، ماشین‌آلات صنعتی، تجهیزات پزشکی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2324448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(ج) عقود قرض‌الحسنه</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۶۴۸</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«قرض عقدی است که به موجب آن یکی از طرفین مقدار معینی از مال خود را به طرف دیگر تملیک می‌کند به شرط این که طرف دیگر مثل آن را از جهت مقدار و جنس و وصف رد کند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بکارگیری در بانک: بدون سود، فقط کارمزد واقعی (مثلاً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۲۰</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هزار تومان هزینه پرونده). دو نوع: پس‌انداز (بعد از مدتی که سپرده داشته) و جاری (فوری)</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a:p>
            <a:pPr marL="0" marR="0" algn="r" rtl="1">
              <a:lnSpc>
                <a:spcPct val="115000"/>
              </a:lnSpc>
              <a:spcBef>
                <a:spcPts val="0"/>
              </a:spcBef>
              <a:spcAft>
                <a:spcPts val="800"/>
              </a:spcAft>
            </a:pPr>
            <a:endParaRPr lang="en-US" sz="1200" dirty="0">
              <a:cs typeface="B Nazanin" panose="00000400000000000000" pitchFamily="2" charset="-78"/>
            </a:endParaRPr>
          </a:p>
        </p:txBody>
      </p:sp>
    </p:spTree>
    <p:extLst>
      <p:ext uri="{BB962C8B-B14F-4D97-AF65-F5344CB8AC3E}">
        <p14:creationId xmlns:p14="http://schemas.microsoft.com/office/powerpoint/2010/main" val="36260152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23B6420-B99A-7AC1-BD54-B9D127C6F714}"/>
              </a:ext>
            </a:extLst>
          </p:cNvPr>
          <p:cNvSpPr txBox="1">
            <a:spLocks/>
          </p:cNvSpPr>
          <p:nvPr/>
        </p:nvSpPr>
        <p:spPr>
          <a:xfrm>
            <a:off x="0" y="94571"/>
            <a:ext cx="12059728" cy="6228591"/>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algn="r" rtl="1">
              <a:lnSpc>
                <a:spcPct val="115000"/>
              </a:lnSpc>
              <a:spcBef>
                <a:spcPts val="0"/>
              </a:spcBef>
              <a:spcAft>
                <a:spcPts val="800"/>
              </a:spcAft>
            </a:pPr>
            <a:r>
              <a:rPr lang="ar-SA" sz="1800" b="1"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(د) عقود ودیعه‌ای (برای سپرده‌های جاری)</a:t>
            </a:r>
            <a:endParaRPr lang="en-US" sz="1800" b="1" kern="100" dirty="0">
              <a:effectLst/>
              <a:latin typeface="Aptos"/>
              <a:ea typeface="Aptos"/>
              <a:cs typeface="Arial" panose="020B0604020202020204" pitchFamily="34" charset="0"/>
            </a:endParaRPr>
          </a:p>
          <a:p>
            <a:pPr marL="0" marR="0" algn="r" rtl="1">
              <a:lnSpc>
                <a:spcPct val="115000"/>
              </a:lnSpc>
              <a:spcBef>
                <a:spcPts val="0"/>
              </a:spcBef>
              <a:spcAft>
                <a:spcPts val="800"/>
              </a:spcAft>
            </a:pP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تعریف اصلی (ماده </a:t>
            </a:r>
            <a:r>
              <a:rPr lang="fa-IR"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۶۳۱</a:t>
            </a:r>
            <a:r>
              <a:rPr lang="ar-SA"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 قانون مدنی): «ودیعه عقدی است که به موجب آن یک نفر مال خود را به دیگری می‌سپارد برای نگهداری.» در ودیعه، امین حق تصرف ندارد</a:t>
            </a:r>
            <a:r>
              <a:rPr lang="en-US" sz="1800" kern="0" dirty="0">
                <a:solidFill>
                  <a:srgbClr val="212121"/>
                </a:solidFill>
                <a:effectLst/>
                <a:latin typeface="Segoe UI" panose="020B0502040204020203" pitchFamily="34" charset="0"/>
                <a:ea typeface="Times New Roman" panose="02020603050405020304" pitchFamily="18" charset="0"/>
                <a:cs typeface="B Nazanin" panose="00000400000000000000" pitchFamily="2" charset="-78"/>
              </a:rPr>
              <a:t>.</a:t>
            </a:r>
            <a:endParaRPr lang="en-US" sz="1800" kern="100" dirty="0">
              <a:effectLst/>
              <a:latin typeface="Aptos"/>
              <a:ea typeface="Aptos"/>
              <a:cs typeface="Arial" panose="020B0604020202020204" pitchFamily="34" charset="0"/>
            </a:endParaRPr>
          </a:p>
        </p:txBody>
      </p:sp>
    </p:spTree>
    <p:extLst>
      <p:ext uri="{BB962C8B-B14F-4D97-AF65-F5344CB8AC3E}">
        <p14:creationId xmlns:p14="http://schemas.microsoft.com/office/powerpoint/2010/main" val="2697734959"/>
      </p:ext>
    </p:extLst>
  </p:cSld>
  <p:clrMapOvr>
    <a:masterClrMapping/>
  </p:clrMapOvr>
</p:sld>
</file>

<file path=ppt/theme/theme1.xml><?xml version="1.0" encoding="utf-8"?>
<a:theme xmlns:a="http://schemas.openxmlformats.org/drawingml/2006/main" name="Retrospec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673</TotalTime>
  <Words>2781</Words>
  <Application>Microsoft Office PowerPoint</Application>
  <PresentationFormat>Widescreen</PresentationFormat>
  <Paragraphs>246</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Aptos</vt:lpstr>
      <vt:lpstr>Arial</vt:lpstr>
      <vt:lpstr>B Nazanin</vt:lpstr>
      <vt:lpstr>Calibri</vt:lpstr>
      <vt:lpstr>Calibri Light</vt:lpstr>
      <vt:lpstr>Segoe UI</vt:lpstr>
      <vt:lpstr>Times New Roman</vt:lpstr>
      <vt:lpstr>Retrospect</vt:lpstr>
      <vt:lpstr>مبانی وحقوق بانکی</vt:lpstr>
      <vt:lpstr>حقوق بانکی کلیات و مبانی نظری حقوق بانکی</vt:lpstr>
      <vt:lpstr>PowerPoint Presentation</vt:lpstr>
      <vt:lpstr>اهداف راهبردی حقوق بانکی (با تفکیک هدف، ابزار و ضمانت اجرا)</vt:lpstr>
      <vt:lpstr>اهداف راهبردی حقوق بانکی (با تفکیک هدف، ابزار و ضمانت اجرا) </vt:lpstr>
      <vt:lpstr>اهداف راهبردی حقوق بانکی (با تفکیک هدف، ابزار و ضمانت اجرا)</vt:lpstr>
      <vt:lpstr>اهداف راهبردی حقوق بانکی (با تفکیک هدف، ابزار و ضمانت اجرا)</vt:lpstr>
      <vt:lpstr>منابع  و مراجع حقوق بانکی در ایران</vt:lpstr>
      <vt:lpstr>منابع  و مراجع حقوق بانکی در ایران</vt:lpstr>
      <vt:lpstr>انواع حقوق بانکی (از نظر قلمرو و ماهیت)</vt:lpstr>
      <vt:lpstr>PowerPoint Presentation</vt:lpstr>
      <vt:lpstr>PowerPoint Presentation</vt:lpstr>
      <vt:lpstr>PowerPoint Presentation</vt:lpstr>
      <vt:lpstr>ارکان و نهادهای حقوق بانکی</vt:lpstr>
      <vt:lpstr>ارکان و نهادهای حقوق بانکی بانک مرکزی</vt:lpstr>
      <vt:lpstr>ارکان و نهادهای حقوق بانکی بانک مرکزی</vt:lpstr>
      <vt:lpstr>ارکان و نهادهای حقوق بانکی بانک‌های تجاری (خصوصی و دولتی)</vt:lpstr>
      <vt:lpstr>ارکان و نهادهای حقوق بانکی مشتریان بانک</vt:lpstr>
      <vt:lpstr>عقود بانکی</vt:lpstr>
      <vt:lpstr>روابط حقوقی خاص بانکی</vt:lpstr>
      <vt:lpstr>روابط حقوقی خاص بانکی</vt:lpstr>
      <vt:lpstr>روابط حقوقی خاص بانکی</vt:lpstr>
      <vt:lpstr>روابط حقوقی خاص بانکی</vt:lpstr>
      <vt:lpstr>PowerPoint Presentation</vt:lpstr>
      <vt:lpstr>نظارت و مقررات احتیاطی (بازل و مقررات بانک مرکزی)</vt:lpstr>
      <vt:lpstr>PowerPoint Presentation</vt:lpstr>
      <vt:lpstr>PowerPoint Presentation</vt:lpstr>
      <vt:lpstr>مسئولیت‌های حقوقی بانک‌ها</vt:lpstr>
      <vt:lpstr>مسئولیت‌های حقوقی بانک‌ها</vt:lpstr>
      <vt:lpstr>ورشکستگی و انحلال بانک‌ها</vt:lpstr>
      <vt:lpstr>تخلفات اداری بانکی</vt:lpstr>
      <vt:lpstr>حقوق بانکی و چالش‌های آن در ایران</vt:lpstr>
      <vt:lpstr>عقود بانکی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مبانی وحقوق بانکی</dc:title>
  <dc:creator>سارا سخایی قدیرلی</dc:creator>
  <cp:lastModifiedBy>pavion</cp:lastModifiedBy>
  <cp:revision>18</cp:revision>
  <cp:lastPrinted>2026-05-14T05:16:17Z</cp:lastPrinted>
  <dcterms:created xsi:type="dcterms:W3CDTF">2026-05-11T08:45:50Z</dcterms:created>
  <dcterms:modified xsi:type="dcterms:W3CDTF">2026-07-10T14:47:26Z</dcterms:modified>
</cp:coreProperties>
</file>