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68" r:id="rId2"/>
    <p:sldId id="269" r:id="rId3"/>
    <p:sldId id="257" r:id="rId4"/>
    <p:sldId id="275" r:id="rId5"/>
    <p:sldId id="258" r:id="rId6"/>
    <p:sldId id="274" r:id="rId7"/>
    <p:sldId id="276" r:id="rId8"/>
    <p:sldId id="259" r:id="rId9"/>
    <p:sldId id="277" r:id="rId10"/>
    <p:sldId id="262" r:id="rId11"/>
    <p:sldId id="278" r:id="rId12"/>
    <p:sldId id="263" r:id="rId13"/>
    <p:sldId id="281" r:id="rId14"/>
    <p:sldId id="279" r:id="rId15"/>
    <p:sldId id="264" r:id="rId16"/>
    <p:sldId id="280" r:id="rId17"/>
    <p:sldId id="273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6" d="100"/>
          <a:sy n="86" d="100"/>
        </p:scale>
        <p:origin x="112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B145F7-44DD-4AE6-BF43-438A67BB8A15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9C80C-F8AD-44FF-BECB-50FEB3C39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954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9C80C-F8AD-44FF-BECB-50FEB3C39FD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397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69C80C-F8AD-44FF-BECB-50FEB3C39FD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254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4360" y="2634612"/>
            <a:ext cx="7772400" cy="1470025"/>
          </a:xfrm>
        </p:spPr>
        <p:txBody>
          <a:bodyPr>
            <a:normAutofit/>
          </a:bodyPr>
          <a:lstStyle/>
          <a:p>
            <a:r>
              <a:rPr lang="fa-IR" sz="6600" dirty="0" smtClean="0">
                <a:latin typeface="Arabic Typesetting" panose="03020402040406030203" pitchFamily="66" charset="-78"/>
                <a:cs typeface="B Nazanin" panose="00000400000000000000" pitchFamily="2" charset="-78"/>
              </a:rPr>
              <a:t>مکاتب مالی رفتاری و عصبی</a:t>
            </a:r>
            <a:endParaRPr lang="en-US" sz="6600" dirty="0">
              <a:latin typeface="Arabic Typesetting" panose="03020402040406030203" pitchFamily="66" charset="-78"/>
              <a:cs typeface="B Nazanin" panose="00000400000000000000" pitchFamily="2" charset="-78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23806"/>
            <a:ext cx="6217920" cy="1610413"/>
          </a:xfrm>
        </p:spPr>
        <p:txBody>
          <a:bodyPr>
            <a:normAutofit/>
          </a:bodyPr>
          <a:lstStyle/>
          <a:p>
            <a:r>
              <a:rPr lang="fa-IR" sz="5400" dirty="0">
                <a:solidFill>
                  <a:schemeClr val="tx1"/>
                </a:solidFill>
                <a:latin typeface="Arabic Typesetting" panose="03020402040406030203" pitchFamily="66" charset="-78"/>
                <a:cs typeface="B Nazanin" panose="00000400000000000000" pitchFamily="2" charset="-78"/>
              </a:rPr>
              <a:t>رحمان </a:t>
            </a:r>
            <a:r>
              <a:rPr lang="fa-IR" sz="5400" dirty="0" smtClean="0">
                <a:solidFill>
                  <a:schemeClr val="tx1"/>
                </a:solidFill>
                <a:latin typeface="Arabic Typesetting" panose="03020402040406030203" pitchFamily="66" charset="-78"/>
                <a:cs typeface="B Nazanin" panose="00000400000000000000" pitchFamily="2" charset="-78"/>
              </a:rPr>
              <a:t>رجبی </a:t>
            </a:r>
            <a:endParaRPr lang="en-US" dirty="0">
              <a:solidFill>
                <a:schemeClr val="tx1"/>
              </a:solidFill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7536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6473" y="-528709"/>
            <a:ext cx="9933709" cy="7691509"/>
          </a:xfrm>
        </p:spPr>
      </p:pic>
    </p:spTree>
    <p:extLst>
      <p:ext uri="{BB962C8B-B14F-4D97-AF65-F5344CB8AC3E}">
        <p14:creationId xmlns:p14="http://schemas.microsoft.com/office/powerpoint/2010/main" val="84716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مقدمه و کلیات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endParaRPr dirty="0"/>
          </a:p>
          <a:p>
            <a:pPr algn="r"/>
            <a:r>
              <a:rPr dirty="0" err="1" smtClean="0">
                <a:cs typeface="B Nazanin" panose="00000400000000000000" pitchFamily="2" charset="-78"/>
              </a:rPr>
              <a:t>مالی</a:t>
            </a:r>
            <a:r>
              <a:rPr dirty="0" smtClean="0">
                <a:cs typeface="B Nazanin" panose="00000400000000000000" pitchFamily="2" charset="-78"/>
              </a:rPr>
              <a:t> </a:t>
            </a:r>
            <a:r>
              <a:rPr dirty="0" err="1">
                <a:cs typeface="B Nazanin" panose="00000400000000000000" pitchFamily="2" charset="-78"/>
              </a:rPr>
              <a:t>رفتاری</a:t>
            </a:r>
            <a:r>
              <a:rPr dirty="0">
                <a:cs typeface="B Nazanin" panose="00000400000000000000" pitchFamily="2" charset="-78"/>
              </a:rPr>
              <a:t> و </a:t>
            </a:r>
            <a:r>
              <a:rPr dirty="0" err="1">
                <a:cs typeface="B Nazanin" panose="00000400000000000000" pitchFamily="2" charset="-78"/>
              </a:rPr>
              <a:t>مالی</a:t>
            </a:r>
            <a:r>
              <a:rPr dirty="0">
                <a:cs typeface="B Nazanin" panose="00000400000000000000" pitchFamily="2" charset="-78"/>
              </a:rPr>
              <a:t> </a:t>
            </a:r>
            <a:r>
              <a:rPr dirty="0" err="1">
                <a:cs typeface="B Nazanin" panose="00000400000000000000" pitchFamily="2" charset="-78"/>
              </a:rPr>
              <a:t>عصبی</a:t>
            </a:r>
            <a:endParaRPr dirty="0">
              <a:cs typeface="B Nazanin" panose="00000400000000000000" pitchFamily="2" charset="-78"/>
            </a:endParaRPr>
          </a:p>
          <a:p>
            <a:pPr algn="r"/>
            <a:r>
              <a:rPr dirty="0" err="1">
                <a:cs typeface="B Nazanin" panose="00000400000000000000" pitchFamily="2" charset="-78"/>
              </a:rPr>
              <a:t>تفاوت</a:t>
            </a:r>
            <a:r>
              <a:rPr dirty="0">
                <a:cs typeface="B Nazanin" panose="00000400000000000000" pitchFamily="2" charset="-78"/>
              </a:rPr>
              <a:t> </a:t>
            </a:r>
            <a:r>
              <a:rPr dirty="0" err="1">
                <a:cs typeface="B Nazanin" panose="00000400000000000000" pitchFamily="2" charset="-78"/>
              </a:rPr>
              <a:t>با</a:t>
            </a:r>
            <a:r>
              <a:rPr dirty="0">
                <a:cs typeface="B Nazanin" panose="00000400000000000000" pitchFamily="2" charset="-78"/>
              </a:rPr>
              <a:t> </a:t>
            </a:r>
            <a:r>
              <a:rPr dirty="0" err="1">
                <a:cs typeface="B Nazanin" panose="00000400000000000000" pitchFamily="2" charset="-78"/>
              </a:rPr>
              <a:t>مالی</a:t>
            </a:r>
            <a:r>
              <a:rPr dirty="0">
                <a:cs typeface="B Nazanin" panose="00000400000000000000" pitchFamily="2" charset="-78"/>
              </a:rPr>
              <a:t> </a:t>
            </a:r>
            <a:r>
              <a:rPr dirty="0" err="1">
                <a:cs typeface="B Nazanin" panose="00000400000000000000" pitchFamily="2" charset="-78"/>
              </a:rPr>
              <a:t>کلاسیک</a:t>
            </a:r>
            <a:endParaRPr dirty="0">
              <a:cs typeface="B Nazanin" panose="00000400000000000000" pitchFamily="2" charset="-78"/>
            </a:endParaRPr>
          </a:p>
          <a:p>
            <a:pPr algn="r"/>
            <a:r>
              <a:rPr dirty="0" err="1">
                <a:cs typeface="B Nazanin" panose="00000400000000000000" pitchFamily="2" charset="-78"/>
              </a:rPr>
              <a:t>اهمیت</a:t>
            </a:r>
            <a:r>
              <a:rPr dirty="0">
                <a:cs typeface="B Nazanin" panose="00000400000000000000" pitchFamily="2" charset="-78"/>
              </a:rPr>
              <a:t> </a:t>
            </a:r>
            <a:r>
              <a:rPr dirty="0" err="1">
                <a:cs typeface="B Nazanin" panose="00000400000000000000" pitchFamily="2" charset="-78"/>
              </a:rPr>
              <a:t>مطالعه</a:t>
            </a:r>
            <a:r>
              <a:rPr dirty="0">
                <a:cs typeface="B Nazanin" panose="00000400000000000000" pitchFamily="2" charset="-78"/>
              </a:rPr>
              <a:t> </a:t>
            </a:r>
            <a:r>
              <a:rPr dirty="0" err="1">
                <a:cs typeface="B Nazanin" panose="00000400000000000000" pitchFamily="2" charset="-78"/>
              </a:rPr>
              <a:t>تصمیم‌گیری‌های</a:t>
            </a:r>
            <a:r>
              <a:rPr dirty="0">
                <a:cs typeface="B Nazanin" panose="00000400000000000000" pitchFamily="2" charset="-78"/>
              </a:rPr>
              <a:t> </a:t>
            </a:r>
            <a:r>
              <a:rPr dirty="0" err="1">
                <a:cs typeface="B Nazanin" panose="00000400000000000000" pitchFamily="2" charset="-78"/>
              </a:rPr>
              <a:t>انسانی</a:t>
            </a:r>
            <a:endParaRPr dirty="0">
              <a:cs typeface="B Nazanin" panose="00000400000000000000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0"/>
            <a:ext cx="8686800" cy="6857999"/>
          </a:xfrm>
        </p:spPr>
      </p:pic>
    </p:spTree>
    <p:extLst>
      <p:ext uri="{BB962C8B-B14F-4D97-AF65-F5344CB8AC3E}">
        <p14:creationId xmlns:p14="http://schemas.microsoft.com/office/powerpoint/2010/main" val="2879396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مکاتب و چارچوب‌های نظری مالی رفتاری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>
              <a:cs typeface="B Nazanin" panose="00000400000000000000" pitchFamily="2" charset="-78"/>
            </a:endParaRPr>
          </a:p>
          <a:p>
            <a:pPr algn="r"/>
            <a:endParaRPr lang="en-US" dirty="0" smtClean="0">
              <a:cs typeface="B Nazanin" panose="00000400000000000000" pitchFamily="2" charset="-78"/>
            </a:endParaRPr>
          </a:p>
          <a:p>
            <a:pPr algn="r"/>
            <a:r>
              <a:rPr dirty="0" err="1" smtClean="0">
                <a:cs typeface="B Nazanin" panose="00000400000000000000" pitchFamily="2" charset="-78"/>
              </a:rPr>
              <a:t>نظریه‌های</a:t>
            </a:r>
            <a:r>
              <a:rPr dirty="0" smtClean="0">
                <a:cs typeface="B Nazanin" panose="00000400000000000000" pitchFamily="2" charset="-78"/>
              </a:rPr>
              <a:t> </a:t>
            </a:r>
            <a:r>
              <a:rPr dirty="0" err="1">
                <a:cs typeface="B Nazanin" panose="00000400000000000000" pitchFamily="2" charset="-78"/>
              </a:rPr>
              <a:t>کانمن</a:t>
            </a:r>
            <a:r>
              <a:rPr dirty="0">
                <a:cs typeface="B Nazanin" panose="00000400000000000000" pitchFamily="2" charset="-78"/>
              </a:rPr>
              <a:t> و </a:t>
            </a:r>
            <a:r>
              <a:rPr dirty="0" err="1">
                <a:cs typeface="B Nazanin" panose="00000400000000000000" pitchFamily="2" charset="-78"/>
              </a:rPr>
              <a:t>تورسکی</a:t>
            </a:r>
            <a:endParaRPr dirty="0">
              <a:cs typeface="B Nazanin" panose="00000400000000000000" pitchFamily="2" charset="-78"/>
            </a:endParaRPr>
          </a:p>
          <a:p>
            <a:pPr algn="r"/>
            <a:r>
              <a:rPr dirty="0" err="1">
                <a:cs typeface="B Nazanin" panose="00000400000000000000" pitchFamily="2" charset="-78"/>
              </a:rPr>
              <a:t>پارادایم</a:t>
            </a:r>
            <a:r>
              <a:rPr dirty="0">
                <a:cs typeface="B Nazanin" panose="00000400000000000000" pitchFamily="2" charset="-78"/>
              </a:rPr>
              <a:t> </a:t>
            </a:r>
            <a:r>
              <a:rPr dirty="0" err="1">
                <a:cs typeface="B Nazanin" panose="00000400000000000000" pitchFamily="2" charset="-78"/>
              </a:rPr>
              <a:t>ذهنی</a:t>
            </a:r>
            <a:r>
              <a:rPr dirty="0">
                <a:cs typeface="B Nazanin" panose="00000400000000000000" pitchFamily="2" charset="-78"/>
              </a:rPr>
              <a:t> </a:t>
            </a:r>
            <a:r>
              <a:rPr dirty="0" err="1">
                <a:cs typeface="B Nazanin" panose="00000400000000000000" pitchFamily="2" charset="-78"/>
              </a:rPr>
              <a:t>محدود</a:t>
            </a:r>
            <a:r>
              <a:rPr dirty="0">
                <a:cs typeface="B Nazanin" panose="00000400000000000000" pitchFamily="2" charset="-78"/>
              </a:rPr>
              <a:t> (Bounded Rationality</a:t>
            </a:r>
            <a:r>
              <a:rPr dirty="0" smtClean="0">
                <a:cs typeface="B Nazanin" panose="00000400000000000000" pitchFamily="2" charset="-78"/>
              </a:rPr>
              <a:t>)</a:t>
            </a:r>
            <a:endParaRPr dirty="0">
              <a:cs typeface="B Nazanin" panose="00000400000000000000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958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578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49024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سوگیری‌ها و خطاهای شناختی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dirty="0"/>
          </a:p>
          <a:p>
            <a:pPr algn="r"/>
            <a:r>
              <a:rPr dirty="0" err="1">
                <a:cs typeface="B Nazanin" panose="00000400000000000000" pitchFamily="2" charset="-78"/>
              </a:rPr>
              <a:t>اعتماد‌به‌نفس</a:t>
            </a:r>
            <a:r>
              <a:rPr dirty="0">
                <a:cs typeface="B Nazanin" panose="00000400000000000000" pitchFamily="2" charset="-78"/>
              </a:rPr>
              <a:t> </a:t>
            </a:r>
            <a:r>
              <a:rPr dirty="0" err="1">
                <a:cs typeface="B Nazanin" panose="00000400000000000000" pitchFamily="2" charset="-78"/>
              </a:rPr>
              <a:t>بیش</a:t>
            </a:r>
            <a:r>
              <a:rPr dirty="0">
                <a:cs typeface="B Nazanin" panose="00000400000000000000" pitchFamily="2" charset="-78"/>
              </a:rPr>
              <a:t> </a:t>
            </a:r>
            <a:r>
              <a:rPr dirty="0" err="1">
                <a:cs typeface="B Nazanin" panose="00000400000000000000" pitchFamily="2" charset="-78"/>
              </a:rPr>
              <a:t>از</a:t>
            </a:r>
            <a:r>
              <a:rPr dirty="0">
                <a:cs typeface="B Nazanin" panose="00000400000000000000" pitchFamily="2" charset="-78"/>
              </a:rPr>
              <a:t> </a:t>
            </a:r>
            <a:r>
              <a:rPr dirty="0" err="1">
                <a:cs typeface="B Nazanin" panose="00000400000000000000" pitchFamily="2" charset="-78"/>
              </a:rPr>
              <a:t>حد</a:t>
            </a:r>
            <a:r>
              <a:rPr dirty="0">
                <a:cs typeface="B Nazanin" panose="00000400000000000000" pitchFamily="2" charset="-78"/>
              </a:rPr>
              <a:t>، </a:t>
            </a:r>
            <a:r>
              <a:rPr dirty="0" err="1">
                <a:cs typeface="B Nazanin" panose="00000400000000000000" pitchFamily="2" charset="-78"/>
              </a:rPr>
              <a:t>لنگرگذاری</a:t>
            </a:r>
            <a:r>
              <a:rPr dirty="0">
                <a:cs typeface="B Nazanin" panose="00000400000000000000" pitchFamily="2" charset="-78"/>
              </a:rPr>
              <a:t>، </a:t>
            </a:r>
            <a:r>
              <a:rPr dirty="0" err="1">
                <a:cs typeface="B Nazanin" panose="00000400000000000000" pitchFamily="2" charset="-78"/>
              </a:rPr>
              <a:t>دسترس‌پذیری</a:t>
            </a:r>
            <a:endParaRPr dirty="0">
              <a:cs typeface="B Nazanin" panose="00000400000000000000" pitchFamily="2" charset="-78"/>
            </a:endParaRPr>
          </a:p>
          <a:p>
            <a:pPr algn="r"/>
            <a:r>
              <a:rPr dirty="0" err="1">
                <a:cs typeface="B Nazanin" panose="00000400000000000000" pitchFamily="2" charset="-78"/>
              </a:rPr>
              <a:t>رفتار</a:t>
            </a:r>
            <a:r>
              <a:rPr dirty="0">
                <a:cs typeface="B Nazanin" panose="00000400000000000000" pitchFamily="2" charset="-78"/>
              </a:rPr>
              <a:t> </a:t>
            </a:r>
            <a:r>
              <a:rPr dirty="0" err="1">
                <a:cs typeface="B Nazanin" panose="00000400000000000000" pitchFamily="2" charset="-78"/>
              </a:rPr>
              <a:t>گله‌ای</a:t>
            </a:r>
            <a:r>
              <a:rPr dirty="0">
                <a:cs typeface="B Nazanin" panose="00000400000000000000" pitchFamily="2" charset="-78"/>
              </a:rPr>
              <a:t> </a:t>
            </a:r>
            <a:endParaRPr lang="fa-IR" dirty="0" smtClean="0">
              <a:cs typeface="B Nazanin" panose="00000400000000000000" pitchFamily="2" charset="-78"/>
            </a:endParaRPr>
          </a:p>
          <a:p>
            <a:pPr algn="r"/>
            <a:r>
              <a:rPr dirty="0" err="1" smtClean="0">
                <a:cs typeface="B Nazanin" panose="00000400000000000000" pitchFamily="2" charset="-78"/>
              </a:rPr>
              <a:t>اثرات</a:t>
            </a:r>
            <a:r>
              <a:rPr dirty="0" smtClean="0">
                <a:cs typeface="B Nazanin" panose="00000400000000000000" pitchFamily="2" charset="-78"/>
              </a:rPr>
              <a:t> </a:t>
            </a:r>
            <a:r>
              <a:rPr dirty="0" err="1">
                <a:cs typeface="B Nazanin" panose="00000400000000000000" pitchFamily="2" charset="-78"/>
              </a:rPr>
              <a:t>هیجانی</a:t>
            </a:r>
            <a:r>
              <a:rPr dirty="0">
                <a:cs typeface="B Nazanin" panose="00000400000000000000" pitchFamily="2" charset="-78"/>
              </a:rPr>
              <a:t> </a:t>
            </a:r>
            <a:r>
              <a:rPr dirty="0" err="1">
                <a:cs typeface="B Nazanin" panose="00000400000000000000" pitchFamily="2" charset="-78"/>
              </a:rPr>
              <a:t>بر</a:t>
            </a:r>
            <a:r>
              <a:rPr dirty="0">
                <a:cs typeface="B Nazanin" panose="00000400000000000000" pitchFamily="2" charset="-78"/>
              </a:rPr>
              <a:t> </a:t>
            </a:r>
            <a:r>
              <a:rPr dirty="0" err="1">
                <a:cs typeface="B Nazanin" panose="00000400000000000000" pitchFamily="2" charset="-78"/>
              </a:rPr>
              <a:t>رفتار</a:t>
            </a:r>
            <a:r>
              <a:rPr dirty="0">
                <a:cs typeface="B Nazanin" panose="00000400000000000000" pitchFamily="2" charset="-78"/>
              </a:rPr>
              <a:t> </a:t>
            </a:r>
            <a:r>
              <a:rPr dirty="0" err="1">
                <a:cs typeface="B Nazanin" panose="00000400000000000000" pitchFamily="2" charset="-78"/>
              </a:rPr>
              <a:t>سرمایه‌گذاران</a:t>
            </a:r>
            <a:endParaRPr dirty="0">
              <a:cs typeface="B Nazanin" panose="00000400000000000000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512"/>
            <a:ext cx="9144000" cy="6746488"/>
          </a:xfrm>
        </p:spPr>
      </p:pic>
    </p:spTree>
    <p:extLst>
      <p:ext uri="{BB962C8B-B14F-4D97-AF65-F5344CB8AC3E}">
        <p14:creationId xmlns:p14="http://schemas.microsoft.com/office/powerpoint/2010/main" val="48087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مالی عصبی – Neurofinance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endParaRPr dirty="0">
              <a:cs typeface="B Nazanin" panose="00000400000000000000" pitchFamily="2" charset="-78"/>
            </a:endParaRPr>
          </a:p>
          <a:p>
            <a:pPr algn="r"/>
            <a:r>
              <a:rPr dirty="0" err="1">
                <a:cs typeface="B Nazanin" panose="00000400000000000000" pitchFamily="2" charset="-78"/>
              </a:rPr>
              <a:t>تعریف</a:t>
            </a:r>
            <a:r>
              <a:rPr dirty="0">
                <a:cs typeface="B Nazanin" panose="00000400000000000000" pitchFamily="2" charset="-78"/>
              </a:rPr>
              <a:t> و </a:t>
            </a:r>
            <a:r>
              <a:rPr dirty="0" err="1">
                <a:cs typeface="B Nazanin" panose="00000400000000000000" pitchFamily="2" charset="-78"/>
              </a:rPr>
              <a:t>پیدایش</a:t>
            </a:r>
            <a:r>
              <a:rPr dirty="0">
                <a:cs typeface="B Nazanin" panose="00000400000000000000" pitchFamily="2" charset="-78"/>
              </a:rPr>
              <a:t> </a:t>
            </a:r>
            <a:r>
              <a:rPr dirty="0" err="1">
                <a:cs typeface="B Nazanin" panose="00000400000000000000" pitchFamily="2" charset="-78"/>
              </a:rPr>
              <a:t>رشته</a:t>
            </a:r>
            <a:endParaRPr dirty="0">
              <a:cs typeface="B Nazanin" panose="00000400000000000000" pitchFamily="2" charset="-78"/>
            </a:endParaRPr>
          </a:p>
          <a:p>
            <a:pPr algn="r"/>
            <a:r>
              <a:rPr dirty="0" err="1">
                <a:cs typeface="B Nazanin" panose="00000400000000000000" pitchFamily="2" charset="-78"/>
              </a:rPr>
              <a:t>ارتباط</a:t>
            </a:r>
            <a:r>
              <a:rPr dirty="0">
                <a:cs typeface="B Nazanin" panose="00000400000000000000" pitchFamily="2" charset="-78"/>
              </a:rPr>
              <a:t> </a:t>
            </a:r>
            <a:r>
              <a:rPr dirty="0" err="1">
                <a:cs typeface="B Nazanin" panose="00000400000000000000" pitchFamily="2" charset="-78"/>
              </a:rPr>
              <a:t>با</a:t>
            </a:r>
            <a:r>
              <a:rPr dirty="0">
                <a:cs typeface="B Nazanin" panose="00000400000000000000" pitchFamily="2" charset="-78"/>
              </a:rPr>
              <a:t> </a:t>
            </a:r>
            <a:r>
              <a:rPr dirty="0" err="1">
                <a:cs typeface="B Nazanin" panose="00000400000000000000" pitchFamily="2" charset="-78"/>
              </a:rPr>
              <a:t>علوم</a:t>
            </a:r>
            <a:r>
              <a:rPr dirty="0">
                <a:cs typeface="B Nazanin" panose="00000400000000000000" pitchFamily="2" charset="-78"/>
              </a:rPr>
              <a:t> </a:t>
            </a:r>
            <a:r>
              <a:rPr dirty="0" err="1">
                <a:cs typeface="B Nazanin" panose="00000400000000000000" pitchFamily="2" charset="-78"/>
              </a:rPr>
              <a:t>اعصاب</a:t>
            </a:r>
            <a:r>
              <a:rPr dirty="0">
                <a:cs typeface="B Nazanin" panose="00000400000000000000" pitchFamily="2" charset="-78"/>
              </a:rPr>
              <a:t> </a:t>
            </a:r>
            <a:r>
              <a:rPr dirty="0" err="1">
                <a:cs typeface="B Nazanin" panose="00000400000000000000" pitchFamily="2" charset="-78"/>
              </a:rPr>
              <a:t>شناختی</a:t>
            </a:r>
            <a:endParaRPr dirty="0">
              <a:cs typeface="B Nazanin" panose="00000400000000000000" pitchFamily="2" charset="-78"/>
            </a:endParaRPr>
          </a:p>
          <a:p>
            <a:pPr algn="r"/>
            <a:r>
              <a:rPr dirty="0" err="1">
                <a:cs typeface="B Nazanin" panose="00000400000000000000" pitchFamily="2" charset="-78"/>
              </a:rPr>
              <a:t>ابزارهای</a:t>
            </a:r>
            <a:r>
              <a:rPr dirty="0">
                <a:cs typeface="B Nazanin" panose="00000400000000000000" pitchFamily="2" charset="-78"/>
              </a:rPr>
              <a:t> </a:t>
            </a:r>
            <a:r>
              <a:rPr dirty="0" err="1">
                <a:cs typeface="B Nazanin" panose="00000400000000000000" pitchFamily="2" charset="-78"/>
              </a:rPr>
              <a:t>تصویربرداری</a:t>
            </a:r>
            <a:r>
              <a:rPr dirty="0">
                <a:cs typeface="B Nazanin" panose="00000400000000000000" pitchFamily="2" charset="-78"/>
              </a:rPr>
              <a:t> </a:t>
            </a:r>
            <a:r>
              <a:rPr dirty="0" err="1">
                <a:cs typeface="B Nazanin" panose="00000400000000000000" pitchFamily="2" charset="-78"/>
              </a:rPr>
              <a:t>مغزی</a:t>
            </a:r>
            <a:r>
              <a:rPr dirty="0">
                <a:cs typeface="B Nazanin" panose="00000400000000000000" pitchFamily="2" charset="-78"/>
              </a:rPr>
              <a:t> (fMRI, EEG)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79941"/>
          </a:xfrm>
        </p:spPr>
      </p:pic>
    </p:spTree>
    <p:extLst>
      <p:ext uri="{BB962C8B-B14F-4D97-AF65-F5344CB8AC3E}">
        <p14:creationId xmlns:p14="http://schemas.microsoft.com/office/powerpoint/2010/main" val="31957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نقش مغز در تصمیم‌های مالی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endParaRPr dirty="0"/>
          </a:p>
          <a:p>
            <a:pPr algn="r"/>
            <a:r>
              <a:rPr dirty="0" err="1"/>
              <a:t>سیستم</a:t>
            </a:r>
            <a:r>
              <a:rPr dirty="0"/>
              <a:t> </a:t>
            </a:r>
            <a:r>
              <a:rPr dirty="0" err="1"/>
              <a:t>پاداش</a:t>
            </a:r>
            <a:r>
              <a:rPr dirty="0"/>
              <a:t> (Dopamine) و </a:t>
            </a:r>
            <a:r>
              <a:rPr dirty="0" err="1"/>
              <a:t>ریسک‌پذیری</a:t>
            </a:r>
            <a:endParaRPr dirty="0"/>
          </a:p>
          <a:p>
            <a:pPr algn="r"/>
            <a:r>
              <a:rPr dirty="0" err="1"/>
              <a:t>نواحی</a:t>
            </a:r>
            <a:r>
              <a:rPr dirty="0"/>
              <a:t> </a:t>
            </a:r>
            <a:r>
              <a:rPr dirty="0" err="1"/>
              <a:t>آمیگدال</a:t>
            </a:r>
            <a:r>
              <a:rPr dirty="0"/>
              <a:t> و </a:t>
            </a:r>
            <a:r>
              <a:rPr dirty="0" err="1"/>
              <a:t>قشر</a:t>
            </a:r>
            <a:r>
              <a:rPr dirty="0"/>
              <a:t> </a:t>
            </a:r>
            <a:r>
              <a:rPr dirty="0" err="1"/>
              <a:t>پیش‌پیشانی</a:t>
            </a:r>
            <a:endParaRPr dirty="0"/>
          </a:p>
          <a:p>
            <a:pPr algn="r"/>
            <a:r>
              <a:rPr dirty="0" err="1"/>
              <a:t>تضاد</a:t>
            </a:r>
            <a:r>
              <a:rPr dirty="0"/>
              <a:t> </a:t>
            </a:r>
            <a:r>
              <a:rPr dirty="0" err="1"/>
              <a:t>بین</a:t>
            </a:r>
            <a:r>
              <a:rPr dirty="0"/>
              <a:t> </a:t>
            </a:r>
            <a:r>
              <a:rPr dirty="0" err="1"/>
              <a:t>منطق</a:t>
            </a:r>
            <a:r>
              <a:rPr dirty="0"/>
              <a:t> و </a:t>
            </a:r>
            <a:r>
              <a:rPr dirty="0" err="1"/>
              <a:t>احساس</a:t>
            </a:r>
            <a:r>
              <a:rPr dirty="0"/>
              <a:t> </a:t>
            </a:r>
            <a:r>
              <a:rPr dirty="0" err="1"/>
              <a:t>در</a:t>
            </a:r>
            <a:r>
              <a:rPr dirty="0"/>
              <a:t> </a:t>
            </a:r>
            <a:r>
              <a:rPr dirty="0" err="1"/>
              <a:t>مغز</a:t>
            </a:r>
            <a:r>
              <a:rPr dirty="0"/>
              <a:t> </a:t>
            </a:r>
            <a:r>
              <a:rPr dirty="0" err="1"/>
              <a:t>مالی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4638"/>
            <a:ext cx="9144000" cy="6558957"/>
          </a:xfrm>
        </p:spPr>
      </p:pic>
    </p:spTree>
    <p:extLst>
      <p:ext uri="{BB962C8B-B14F-4D97-AF65-F5344CB8AC3E}">
        <p14:creationId xmlns:p14="http://schemas.microsoft.com/office/powerpoint/2010/main" val="2306131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622403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هورمون‌ها و رفتارهای مالی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endParaRPr dirty="0"/>
          </a:p>
          <a:p>
            <a:pPr algn="r"/>
            <a:endParaRPr lang="en-US" dirty="0" smtClean="0"/>
          </a:p>
          <a:p>
            <a:pPr algn="r"/>
            <a:r>
              <a:rPr dirty="0" err="1" smtClean="0"/>
              <a:t>تستوسترون</a:t>
            </a:r>
            <a:r>
              <a:rPr dirty="0"/>
              <a:t>، </a:t>
            </a:r>
            <a:r>
              <a:rPr dirty="0" err="1"/>
              <a:t>کورتیزول</a:t>
            </a:r>
            <a:r>
              <a:rPr dirty="0"/>
              <a:t> و </a:t>
            </a:r>
            <a:r>
              <a:rPr dirty="0" err="1"/>
              <a:t>تصمیم‌گیری</a:t>
            </a:r>
            <a:r>
              <a:rPr dirty="0"/>
              <a:t> </a:t>
            </a:r>
            <a:r>
              <a:rPr dirty="0" err="1"/>
              <a:t>سرمایه‌گذاری</a:t>
            </a:r>
            <a:endParaRPr dirty="0"/>
          </a:p>
          <a:p>
            <a:pPr algn="r"/>
            <a:r>
              <a:rPr dirty="0" err="1"/>
              <a:t>تأثیر</a:t>
            </a:r>
            <a:r>
              <a:rPr dirty="0"/>
              <a:t> </a:t>
            </a:r>
            <a:r>
              <a:rPr dirty="0" err="1"/>
              <a:t>نوسانات</a:t>
            </a:r>
            <a:r>
              <a:rPr dirty="0"/>
              <a:t> </a:t>
            </a:r>
            <a:r>
              <a:rPr dirty="0" err="1"/>
              <a:t>فیزیولوژیک</a:t>
            </a:r>
            <a:r>
              <a:rPr dirty="0"/>
              <a:t> </a:t>
            </a:r>
            <a:r>
              <a:rPr dirty="0" err="1"/>
              <a:t>بر</a:t>
            </a:r>
            <a:r>
              <a:rPr dirty="0"/>
              <a:t> </a:t>
            </a:r>
            <a:r>
              <a:rPr dirty="0" err="1" smtClean="0"/>
              <a:t>ریسک‌پذیری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a-IR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12" y="144966"/>
            <a:ext cx="9032488" cy="6568068"/>
          </a:xfrm>
        </p:spPr>
      </p:pic>
    </p:spTree>
    <p:extLst>
      <p:ext uri="{BB962C8B-B14F-4D97-AF65-F5344CB8AC3E}">
        <p14:creationId xmlns:p14="http://schemas.microsoft.com/office/powerpoint/2010/main" val="395382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fa-IR" sz="5400" dirty="0">
                <a:cs typeface="B Nazanin" panose="00000400000000000000" pitchFamily="2" charset="-78"/>
              </a:rPr>
              <a:t>از حسن توجه شما سپاسگزارم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54408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127</Words>
  <Application>Microsoft Office PowerPoint</Application>
  <PresentationFormat>On-screen Show (4:3)</PresentationFormat>
  <Paragraphs>35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Arabic Typesetting</vt:lpstr>
      <vt:lpstr>Arial</vt:lpstr>
      <vt:lpstr>B Nazanin</vt:lpstr>
      <vt:lpstr>Calibri</vt:lpstr>
      <vt:lpstr>Times New Roman</vt:lpstr>
      <vt:lpstr>Office Theme</vt:lpstr>
      <vt:lpstr>مکاتب مالی رفتاری و عصبی</vt:lpstr>
      <vt:lpstr>PowerPoint Presentation</vt:lpstr>
      <vt:lpstr>مقدمه و کلیات</vt:lpstr>
      <vt:lpstr>PowerPoint Presentation</vt:lpstr>
      <vt:lpstr>مکاتب و چارچوب‌های نظری مالی رفتاری</vt:lpstr>
      <vt:lpstr>PowerPoint Presentation</vt:lpstr>
      <vt:lpstr>PowerPoint Presentation</vt:lpstr>
      <vt:lpstr>سوگیری‌ها و خطاهای شناختی</vt:lpstr>
      <vt:lpstr>PowerPoint Presentation</vt:lpstr>
      <vt:lpstr>مالی عصبی – Neurofinance</vt:lpstr>
      <vt:lpstr>PowerPoint Presentation</vt:lpstr>
      <vt:lpstr>نقش مغز در تصمیم‌های مالی</vt:lpstr>
      <vt:lpstr>PowerPoint Presentation</vt:lpstr>
      <vt:lpstr>PowerPoint Presentation</vt:lpstr>
      <vt:lpstr>هورمون‌ها و رفتارهای مالی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مکاتب مالی رفتاری و عصبی</dc:title>
  <dc:subject/>
  <dc:creator>Green</dc:creator>
  <cp:keywords/>
  <dc:description>generated using python-pptx</dc:description>
  <cp:lastModifiedBy>pavion</cp:lastModifiedBy>
  <cp:revision>15</cp:revision>
  <dcterms:created xsi:type="dcterms:W3CDTF">2013-01-27T09:14:16Z</dcterms:created>
  <dcterms:modified xsi:type="dcterms:W3CDTF">2026-07-10T15:19:32Z</dcterms:modified>
  <cp:category/>
</cp:coreProperties>
</file>