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29"/>
  </p:notesMasterIdLst>
  <p:sldIdLst>
    <p:sldId id="256" r:id="rId2"/>
    <p:sldId id="257"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4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30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FFD7D-D828-498C-8063-97809571785B}" type="datetimeFigureOut">
              <a:rPr lang="en-US" smtClean="0"/>
              <a:t>7/10/2026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2F85C-B53A-421B-BDF6-AE2A38CCB3EA}" type="slidenum">
              <a:rPr lang="en-US" smtClean="0"/>
              <a:t>‹#›</a:t>
            </a:fld>
            <a:endParaRPr lang="en-US"/>
          </a:p>
        </p:txBody>
      </p:sp>
    </p:spTree>
    <p:extLst>
      <p:ext uri="{BB962C8B-B14F-4D97-AF65-F5344CB8AC3E}">
        <p14:creationId xmlns:p14="http://schemas.microsoft.com/office/powerpoint/2010/main" val="77459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0BE991-DC43-49B9-AF40-9CF380F0A4D0}"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201286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DB3A76-8B8C-4873-A82E-6F79331AC35A}"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158565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6D6E9A0-58D1-48B7-A3A3-65DE9B87A13D}"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2705587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9E0C8A-C8F1-4A0C-8888-4AC3CBFE4515}" type="datetime1">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1498682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BB1C5F-B666-4956-8F7E-EA01D3529717}" type="datetime1">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746507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148781-7F42-46E9-8028-0B654F934E9E}" type="datetime1">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1341482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B05F7-58E2-4B32-B4DE-34AC7E7A9DDA}" type="datetime1">
              <a:rPr lang="en-US" smtClean="0"/>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3589387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16D31C9-A803-4C66-B27B-66C518D62750}" type="datetime1">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94430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F19201-1AAA-4FC2-B744-E0E67517F206}" type="datetime1">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398700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84B5D2-99C8-4E02-B7E4-7175FBFF197A}"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310611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9A45B8-7C6D-4D1B-834B-E75450088AC3}"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EB0F-9FB1-4756-B031-39544499E528}" type="slidenum">
              <a:rPr lang="en-US" smtClean="0"/>
              <a:t>‹#›</a:t>
            </a:fld>
            <a:endParaRPr lang="en-US"/>
          </a:p>
        </p:txBody>
      </p:sp>
    </p:spTree>
    <p:extLst>
      <p:ext uri="{BB962C8B-B14F-4D97-AF65-F5344CB8AC3E}">
        <p14:creationId xmlns:p14="http://schemas.microsoft.com/office/powerpoint/2010/main" val="3422984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2637D-823B-4D0F-9785-EDEEACAD0E01}" type="datetime1">
              <a:rPr lang="en-US" smtClean="0"/>
              <a:t>7/10/2026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EEB0F-9FB1-4756-B031-39544499E528}" type="slidenum">
              <a:rPr lang="en-US" smtClean="0"/>
              <a:t>‹#›</a:t>
            </a:fld>
            <a:endParaRPr lang="en-US"/>
          </a:p>
        </p:txBody>
      </p:sp>
    </p:spTree>
    <p:extLst>
      <p:ext uri="{BB962C8B-B14F-4D97-AF65-F5344CB8AC3E}">
        <p14:creationId xmlns:p14="http://schemas.microsoft.com/office/powerpoint/2010/main" val="248357984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بسم الله الرّحمن الرّحیم</a:t>
            </a:r>
            <a:endParaRPr lang="en-US" dirty="0"/>
          </a:p>
        </p:txBody>
      </p:sp>
      <p:sp>
        <p:nvSpPr>
          <p:cNvPr id="3" name="Slide Number Placeholder 2"/>
          <p:cNvSpPr>
            <a:spLocks noGrp="1"/>
          </p:cNvSpPr>
          <p:nvPr>
            <p:ph type="sldNum" sz="quarter" idx="12"/>
          </p:nvPr>
        </p:nvSpPr>
        <p:spPr/>
        <p:txBody>
          <a:bodyPr/>
          <a:lstStyle/>
          <a:p>
            <a:fld id="{3F6EEB0F-9FB1-4756-B031-39544499E528}" type="slidenum">
              <a:rPr lang="en-US" smtClean="0"/>
              <a:t>1</a:t>
            </a:fld>
            <a:endParaRPr lang="en-US"/>
          </a:p>
        </p:txBody>
      </p:sp>
    </p:spTree>
    <p:extLst>
      <p:ext uri="{BB962C8B-B14F-4D97-AF65-F5344CB8AC3E}">
        <p14:creationId xmlns:p14="http://schemas.microsoft.com/office/powerpoint/2010/main" val="621365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1164"/>
            <a:ext cx="10515600" cy="5525799"/>
          </a:xfrm>
        </p:spPr>
        <p:txBody>
          <a:bodyPr/>
          <a:lstStyle/>
          <a:p>
            <a:pPr marL="0" indent="0" algn="ctr">
              <a:buNone/>
            </a:pPr>
            <a:endParaRPr lang="fa-IR" dirty="0" smtClean="0">
              <a:cs typeface="B Nazanin" panose="00000400000000000000" pitchFamily="2" charset="-78"/>
            </a:endParaRPr>
          </a:p>
          <a:p>
            <a:pPr marL="0" indent="0" algn="ctr">
              <a:buNone/>
            </a:pPr>
            <a:endParaRPr lang="fa-IR" dirty="0" smtClean="0">
              <a:cs typeface="B Nazanin" panose="00000400000000000000" pitchFamily="2" charset="-78"/>
            </a:endParaRPr>
          </a:p>
          <a:p>
            <a:pPr marL="0" indent="0" algn="ctr">
              <a:buNone/>
            </a:pPr>
            <a:endParaRPr lang="fa-IR" dirty="0">
              <a:cs typeface="B Nazanin" panose="00000400000000000000" pitchFamily="2" charset="-78"/>
            </a:endParaRPr>
          </a:p>
          <a:p>
            <a:pPr marL="0" indent="0" algn="ctr">
              <a:buNone/>
            </a:pPr>
            <a:endParaRPr lang="fa-IR" dirty="0" smtClean="0">
              <a:cs typeface="B Nazanin" panose="00000400000000000000" pitchFamily="2" charset="-78"/>
            </a:endParaRPr>
          </a:p>
          <a:p>
            <a:pPr marL="0" indent="0" algn="ctr">
              <a:buNone/>
            </a:pPr>
            <a:endParaRPr lang="fa-IR" dirty="0">
              <a:cs typeface="B Nazanin" panose="00000400000000000000" pitchFamily="2" charset="-78"/>
            </a:endParaRPr>
          </a:p>
          <a:p>
            <a:pPr marL="0" indent="0" algn="ctr">
              <a:buNone/>
            </a:pPr>
            <a:endParaRPr lang="fa-IR" smtClean="0">
              <a:cs typeface="B Nazanin" panose="00000400000000000000" pitchFamily="2" charset="-78"/>
            </a:endParaRPr>
          </a:p>
          <a:p>
            <a:pPr marL="0" indent="0" algn="ctr">
              <a:buNone/>
            </a:pPr>
            <a:r>
              <a:rPr lang="fa-IR" smtClean="0">
                <a:cs typeface="B Nazanin" panose="00000400000000000000" pitchFamily="2" charset="-78"/>
              </a:rPr>
              <a:t>مباحث </a:t>
            </a:r>
            <a:r>
              <a:rPr lang="fa-IR" dirty="0">
                <a:cs typeface="B Nazanin" panose="00000400000000000000" pitchFamily="2" charset="-78"/>
              </a:rPr>
              <a:t>پیشرفته در ابزارهای مالی </a:t>
            </a:r>
            <a:r>
              <a:rPr lang="fa-IR" dirty="0" smtClean="0">
                <a:cs typeface="B Nazanin" panose="00000400000000000000" pitchFamily="2" charset="-78"/>
              </a:rPr>
              <a:t>اسلامی</a:t>
            </a:r>
          </a:p>
          <a:p>
            <a:pPr marL="0" indent="0" algn="ctr">
              <a:buNone/>
            </a:pPr>
            <a:r>
              <a:rPr lang="fa-IR" dirty="0">
                <a:cs typeface="B Nazanin" panose="00000400000000000000" pitchFamily="2" charset="-78"/>
              </a:rPr>
              <a:t/>
            </a:r>
            <a:br>
              <a:rPr lang="fa-IR" dirty="0">
                <a:cs typeface="B Nazanin" panose="00000400000000000000" pitchFamily="2" charset="-78"/>
              </a:rPr>
            </a:br>
            <a:endParaRPr lang="en-US" dirty="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2</a:t>
            </a:fld>
            <a:endParaRPr lang="en-US"/>
          </a:p>
        </p:txBody>
      </p:sp>
    </p:spTree>
    <p:extLst>
      <p:ext uri="{BB962C8B-B14F-4D97-AF65-F5344CB8AC3E}">
        <p14:creationId xmlns:p14="http://schemas.microsoft.com/office/powerpoint/2010/main" val="2068656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1164"/>
            <a:ext cx="10515600" cy="5525799"/>
          </a:xfrm>
        </p:spPr>
        <p:txBody>
          <a:bodyPr/>
          <a:lstStyle/>
          <a:p>
            <a:pPr marL="0" indent="0" algn="ctr">
              <a:buNone/>
            </a:pPr>
            <a:r>
              <a:rPr lang="fa-IR" dirty="0" smtClean="0">
                <a:cs typeface="B Nazanin" panose="00000400000000000000" pitchFamily="2" charset="-78"/>
              </a:rPr>
              <a:t>منبع:</a:t>
            </a:r>
          </a:p>
          <a:p>
            <a:pPr marL="0" indent="0" algn="ctr">
              <a:buNone/>
            </a:pPr>
            <a:endParaRPr lang="fa-IR" dirty="0" smtClean="0">
              <a:cs typeface="B Nazanin" panose="00000400000000000000" pitchFamily="2" charset="-78"/>
            </a:endParaRPr>
          </a:p>
          <a:p>
            <a:pPr marL="0" indent="0" algn="ctr">
              <a:buNone/>
            </a:pPr>
            <a:r>
              <a:rPr lang="fa-IR" b="1" dirty="0" smtClean="0">
                <a:cs typeface="B Nazanin" panose="00000400000000000000" pitchFamily="2" charset="-78"/>
              </a:rPr>
              <a:t>کتاب اصول حسابداری و مالی اسلامی (ابزارها، نهادها و روش های تامین مالی)</a:t>
            </a:r>
          </a:p>
          <a:p>
            <a:pPr marL="0" indent="0" algn="ctr">
              <a:buNone/>
            </a:pPr>
            <a:endParaRPr lang="fa-IR" dirty="0" smtClean="0">
              <a:cs typeface="B Nazanin" panose="00000400000000000000" pitchFamily="2" charset="-78"/>
            </a:endParaRPr>
          </a:p>
          <a:p>
            <a:pPr marL="0" indent="0" algn="ctr">
              <a:buNone/>
            </a:pPr>
            <a:r>
              <a:rPr lang="fa-IR" dirty="0" smtClean="0">
                <a:cs typeface="B Nazanin" panose="00000400000000000000" pitchFamily="2" charset="-78"/>
              </a:rPr>
              <a:t>تالیف و ترجمه:</a:t>
            </a:r>
          </a:p>
          <a:p>
            <a:pPr marL="0" indent="0" algn="ctr">
              <a:buNone/>
            </a:pPr>
            <a:r>
              <a:rPr lang="fa-IR" dirty="0" smtClean="0">
                <a:cs typeface="B Nazanin" panose="00000400000000000000" pitchFamily="2" charset="-78"/>
              </a:rPr>
              <a:t>زهرا هوشمند نقابی</a:t>
            </a:r>
          </a:p>
          <a:p>
            <a:pPr marL="0" indent="0" algn="ctr">
              <a:buNone/>
            </a:pPr>
            <a:r>
              <a:rPr lang="fa-IR" dirty="0" smtClean="0">
                <a:cs typeface="B Nazanin" panose="00000400000000000000" pitchFamily="2" charset="-78"/>
              </a:rPr>
              <a:t>سودابه مرشدیان</a:t>
            </a:r>
            <a:r>
              <a:rPr lang="fa-IR" dirty="0">
                <a:cs typeface="B Nazanin" panose="00000400000000000000" pitchFamily="2" charset="-78"/>
              </a:rPr>
              <a:t> </a:t>
            </a:r>
            <a:r>
              <a:rPr lang="fa-IR" dirty="0" smtClean="0">
                <a:cs typeface="B Nazanin" panose="00000400000000000000" pitchFamily="2" charset="-78"/>
              </a:rPr>
              <a:t>رفیعی</a:t>
            </a:r>
          </a:p>
          <a:p>
            <a:pPr marL="0" indent="0" algn="ctr">
              <a:buNone/>
            </a:pPr>
            <a:r>
              <a:rPr lang="fa-IR" dirty="0" smtClean="0">
                <a:cs typeface="B Nazanin" panose="00000400000000000000" pitchFamily="2" charset="-78"/>
              </a:rPr>
              <a:t>حسین اسلامی مفیدآبادی</a:t>
            </a:r>
          </a:p>
          <a:p>
            <a:pPr marL="0" indent="0" algn="ctr">
              <a:buNone/>
            </a:pPr>
            <a:r>
              <a:rPr lang="fa-IR" dirty="0" smtClean="0">
                <a:cs typeface="B Nazanin" panose="00000400000000000000" pitchFamily="2" charset="-78"/>
              </a:rPr>
              <a:t>کریم کشاورز هدایتی</a:t>
            </a:r>
          </a:p>
        </p:txBody>
      </p:sp>
      <p:sp>
        <p:nvSpPr>
          <p:cNvPr id="2" name="Slide Number Placeholder 1"/>
          <p:cNvSpPr>
            <a:spLocks noGrp="1"/>
          </p:cNvSpPr>
          <p:nvPr>
            <p:ph type="sldNum" sz="quarter" idx="12"/>
          </p:nvPr>
        </p:nvSpPr>
        <p:spPr/>
        <p:txBody>
          <a:bodyPr/>
          <a:lstStyle/>
          <a:p>
            <a:fld id="{3F6EEB0F-9FB1-4756-B031-39544499E528}" type="slidenum">
              <a:rPr lang="en-US" smtClean="0"/>
              <a:t>3</a:t>
            </a:fld>
            <a:endParaRPr lang="en-US"/>
          </a:p>
        </p:txBody>
      </p:sp>
    </p:spTree>
    <p:extLst>
      <p:ext uri="{BB962C8B-B14F-4D97-AF65-F5344CB8AC3E}">
        <p14:creationId xmlns:p14="http://schemas.microsoft.com/office/powerpoint/2010/main" val="432072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dirty="0" smtClean="0">
                <a:cs typeface="B Nazanin" panose="00000400000000000000" pitchFamily="2" charset="-78"/>
              </a:rPr>
              <a:t>فقه اسلامی به روش کلاسیک سه نوع قرارداد فروش ارائه می کند که می توان از آنها برای تامین مالی دارایی ها استفاده کرد.</a:t>
            </a:r>
          </a:p>
          <a:p>
            <a:pPr marL="0" indent="0" algn="just" rtl="1">
              <a:lnSpc>
                <a:spcPct val="150000"/>
              </a:lnSpc>
              <a:buNone/>
            </a:pPr>
            <a:r>
              <a:rPr lang="fa-IR" dirty="0" smtClean="0">
                <a:cs typeface="B Nazanin" panose="00000400000000000000" pitchFamily="2" charset="-78"/>
              </a:rPr>
              <a:t>آن ها از نظر موضوع قرارداد، زمان پرداخت و زمان تحویل با هم متفاوت هستند.</a:t>
            </a:r>
          </a:p>
          <a:p>
            <a:pPr marL="0" indent="0" algn="just" rtl="1">
              <a:lnSpc>
                <a:spcPct val="150000"/>
              </a:lnSpc>
              <a:buNone/>
            </a:pPr>
            <a:endParaRPr lang="fa-IR" dirty="0" smtClean="0">
              <a:cs typeface="B Nazanin" panose="00000400000000000000" pitchFamily="2" charset="-78"/>
            </a:endParaRPr>
          </a:p>
          <a:p>
            <a:pPr marL="0" indent="0" algn="ctr" rtl="1">
              <a:lnSpc>
                <a:spcPct val="150000"/>
              </a:lnSpc>
              <a:buNone/>
            </a:pPr>
            <a:r>
              <a:rPr lang="fa-IR" b="1" dirty="0" smtClean="0">
                <a:cs typeface="B Nazanin" panose="00000400000000000000" pitchFamily="2" charset="-78"/>
              </a:rPr>
              <a:t>انواع قرارداد فروش در فقه اسلامی:</a:t>
            </a:r>
          </a:p>
        </p:txBody>
      </p:sp>
      <p:sp>
        <p:nvSpPr>
          <p:cNvPr id="2" name="Slide Number Placeholder 1"/>
          <p:cNvSpPr>
            <a:spLocks noGrp="1"/>
          </p:cNvSpPr>
          <p:nvPr>
            <p:ph type="sldNum" sz="quarter" idx="12"/>
          </p:nvPr>
        </p:nvSpPr>
        <p:spPr/>
        <p:txBody>
          <a:bodyPr/>
          <a:lstStyle/>
          <a:p>
            <a:fld id="{3F6EEB0F-9FB1-4756-B031-39544499E528}" type="slidenum">
              <a:rPr lang="en-US" smtClean="0"/>
              <a:t>4</a:t>
            </a:fld>
            <a:endParaRPr lang="en-US"/>
          </a:p>
        </p:txBody>
      </p:sp>
    </p:spTree>
    <p:extLst>
      <p:ext uri="{BB962C8B-B14F-4D97-AF65-F5344CB8AC3E}">
        <p14:creationId xmlns:p14="http://schemas.microsoft.com/office/powerpoint/2010/main" val="1376182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1- فروش عمومی (بیع المطلق</a:t>
            </a:r>
            <a:r>
              <a:rPr lang="fa-IR" b="1" dirty="0">
                <a:cs typeface="B Nazanin" panose="00000400000000000000" pitchFamily="2" charset="-78"/>
              </a:rPr>
              <a:t>): </a:t>
            </a:r>
            <a:r>
              <a:rPr lang="fa-IR" dirty="0">
                <a:cs typeface="B Nazanin" panose="00000400000000000000" pitchFamily="2" charset="-78"/>
              </a:rPr>
              <a:t>یکی از انواع بیع در معاملات فروش است که در آن، هیچ شرطی برای فروشنده یا خریدار در قرارداد تعیین نمی‌شود</a:t>
            </a:r>
            <a:r>
              <a:rPr lang="fa-IR" dirty="0" smtClean="0">
                <a:cs typeface="B Nazanin" panose="00000400000000000000" pitchFamily="2" charset="-78"/>
              </a:rPr>
              <a:t>.</a:t>
            </a:r>
          </a:p>
          <a:p>
            <a:pPr marL="0" indent="0" algn="just" rtl="1">
              <a:lnSpc>
                <a:spcPct val="150000"/>
              </a:lnSpc>
              <a:buNone/>
            </a:pPr>
            <a:r>
              <a:rPr lang="fa-IR" dirty="0">
                <a:cs typeface="B Nazanin" panose="00000400000000000000" pitchFamily="2" charset="-78"/>
              </a:rPr>
              <a:t>در ماده ۳۴۱ قانون مدنی آمده است:</a:t>
            </a:r>
          </a:p>
          <a:p>
            <a:pPr marL="0" indent="0" algn="just" rtl="1">
              <a:lnSpc>
                <a:spcPct val="150000"/>
              </a:lnSpc>
              <a:buNone/>
            </a:pPr>
            <a:r>
              <a:rPr lang="fa-IR" dirty="0">
                <a:cs typeface="B Nazanin" panose="00000400000000000000" pitchFamily="2" charset="-78"/>
              </a:rPr>
              <a:t>«بیع ممکن است مطلق باشد یا مشروط و نیز ممکن است که برای تسلیم تمام یا قسمتی از مبیع یا برای تأدیه تمام یا قسمتی از ثمن، اجلی قرار داده شود.»</a:t>
            </a:r>
          </a:p>
          <a:p>
            <a:pPr marL="0" indent="0" algn="just" rtl="1">
              <a:lnSpc>
                <a:spcPct val="150000"/>
              </a:lnSpc>
              <a:buNone/>
            </a:pPr>
            <a:r>
              <a:rPr lang="fa-IR" dirty="0">
                <a:cs typeface="B Nazanin" panose="00000400000000000000" pitchFamily="2" charset="-78"/>
              </a:rPr>
              <a:t>بر اساس این ماده، بیع مطلق به معامله‌ای گفته می‌شود که در آن، زمان مشخصی برای تحویل کالا یا پرداخت مبلغ در نظر گرفته نشده و هیچ شرط خاصی نیز ذکر نشده باشد.</a:t>
            </a: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5</a:t>
            </a:fld>
            <a:endParaRPr lang="en-US"/>
          </a:p>
        </p:txBody>
      </p:sp>
    </p:spTree>
    <p:extLst>
      <p:ext uri="{BB962C8B-B14F-4D97-AF65-F5344CB8AC3E}">
        <p14:creationId xmlns:p14="http://schemas.microsoft.com/office/powerpoint/2010/main" val="35683586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ctr">
              <a:buNone/>
            </a:pPr>
            <a:endParaRPr lang="fa-IR" u="sng" dirty="0" smtClean="0">
              <a:cs typeface="B Nazanin" panose="00000400000000000000" pitchFamily="2" charset="-78"/>
            </a:endParaRPr>
          </a:p>
          <a:p>
            <a:pPr marL="0" indent="0" algn="just" rtl="1">
              <a:lnSpc>
                <a:spcPct val="150000"/>
              </a:lnSpc>
              <a:buNone/>
            </a:pPr>
            <a:r>
              <a:rPr lang="fa-IR" dirty="0">
                <a:cs typeface="B Nazanin" panose="00000400000000000000" pitchFamily="2" charset="-78"/>
              </a:rPr>
              <a:t>تعریف بیع مطلق از نگاه </a:t>
            </a:r>
            <a:r>
              <a:rPr lang="fa-IR" dirty="0" smtClean="0">
                <a:cs typeface="B Nazanin" panose="00000400000000000000" pitchFamily="2" charset="-78"/>
              </a:rPr>
              <a:t>شرع: در </a:t>
            </a:r>
            <a:r>
              <a:rPr lang="fa-IR" dirty="0">
                <a:cs typeface="B Nazanin" panose="00000400000000000000" pitchFamily="2" charset="-78"/>
              </a:rPr>
              <a:t>فقه اسلامی، هرگاه عقد بیع بین دو طرف منعقد شود و مورد معامله (مبیع) به‌صورت معین مشخص باشد و مبلغ معامله (ثمن) نقد پرداخت شود، چنین معامله‌ای بیع مطلق شمرده می‌شود.</a:t>
            </a:r>
          </a:p>
          <a:p>
            <a:pPr marL="0" indent="0" algn="just" rtl="1">
              <a:lnSpc>
                <a:spcPct val="150000"/>
              </a:lnSpc>
              <a:buNone/>
            </a:pPr>
            <a:r>
              <a:rPr lang="fa-IR" dirty="0">
                <a:cs typeface="B Nazanin" panose="00000400000000000000" pitchFamily="2" charset="-78"/>
              </a:rPr>
              <a:t>در واقع، نبود شرط و تعیین‌ نشدن مدت برای انجام تعهدات در این عقد، ویژگی اصلی آن از منظر فقهی محسوب می‌گردد.</a:t>
            </a: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6</a:t>
            </a:fld>
            <a:endParaRPr lang="en-US"/>
          </a:p>
        </p:txBody>
      </p:sp>
    </p:spTree>
    <p:extLst>
      <p:ext uri="{BB962C8B-B14F-4D97-AF65-F5344CB8AC3E}">
        <p14:creationId xmlns:p14="http://schemas.microsoft.com/office/powerpoint/2010/main" val="2101077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2- فروش معاوضه ای (بیع الصرف): </a:t>
            </a:r>
            <a:r>
              <a:rPr lang="fa-IR" dirty="0" smtClean="0">
                <a:cs typeface="B Nazanin" panose="00000400000000000000" pitchFamily="2" charset="-78"/>
              </a:rPr>
              <a:t>عبارت است از تبادل یک نوع شکل پول با شکل دیگر با همان نوع یا دسته یا نوع یا دسته ی متفاوت</a:t>
            </a:r>
            <a:r>
              <a:rPr lang="fa-IR" dirty="0">
                <a:cs typeface="B Nazanin" panose="00000400000000000000" pitchFamily="2" charset="-78"/>
              </a:rPr>
              <a:t> </a:t>
            </a:r>
            <a:r>
              <a:rPr lang="fa-IR" dirty="0" smtClean="0">
                <a:cs typeface="B Nazanin" panose="00000400000000000000" pitchFamily="2" charset="-78"/>
              </a:rPr>
              <a:t>مانند:</a:t>
            </a:r>
          </a:p>
          <a:p>
            <a:pPr marL="0" indent="0" algn="just" rtl="1">
              <a:lnSpc>
                <a:spcPct val="150000"/>
              </a:lnSpc>
              <a:buNone/>
            </a:pPr>
            <a:r>
              <a:rPr lang="fa-IR" dirty="0" smtClean="0">
                <a:cs typeface="B Nazanin" panose="00000400000000000000" pitchFamily="2" charset="-78"/>
              </a:rPr>
              <a:t>سکه در قبال سکه طلا، نقره در برابر نقره، طلا در برابر نقره و نقره در برابر طلا، چه به صورت جواهر یا سکه باشد.</a:t>
            </a:r>
          </a:p>
          <a:p>
            <a:pPr marL="0" indent="0" algn="just" rtl="1">
              <a:lnSpc>
                <a:spcPct val="150000"/>
              </a:lnSpc>
              <a:buNone/>
            </a:pPr>
            <a:r>
              <a:rPr lang="fa-IR" dirty="0" smtClean="0">
                <a:cs typeface="B Nazanin" panose="00000400000000000000" pitchFamily="2" charset="-78"/>
              </a:rPr>
              <a:t>بر اساس استاندارد شماره 1 قانون شریعت امکان تجارت ارز وجود ندارد زیرا به واقع یکی از ابزارهای سودآوری است.</a:t>
            </a:r>
          </a:p>
          <a:p>
            <a:pPr marL="0" indent="0" algn="just" rtl="1">
              <a:lnSpc>
                <a:spcPct val="150000"/>
              </a:lnSpc>
              <a:buNone/>
            </a:pPr>
            <a:r>
              <a:rPr lang="fa-IR" dirty="0" smtClean="0">
                <a:cs typeface="B Nazanin" panose="00000400000000000000" pitchFamily="2" charset="-78"/>
              </a:rPr>
              <a:t>این معامله باید بر اساس رعایت اصول ذیل انجام گیرد:</a:t>
            </a:r>
          </a:p>
        </p:txBody>
      </p:sp>
      <p:sp>
        <p:nvSpPr>
          <p:cNvPr id="2" name="Slide Number Placeholder 1"/>
          <p:cNvSpPr>
            <a:spLocks noGrp="1"/>
          </p:cNvSpPr>
          <p:nvPr>
            <p:ph type="sldNum" sz="quarter" idx="12"/>
          </p:nvPr>
        </p:nvSpPr>
        <p:spPr/>
        <p:txBody>
          <a:bodyPr/>
          <a:lstStyle/>
          <a:p>
            <a:fld id="{3F6EEB0F-9FB1-4756-B031-39544499E528}" type="slidenum">
              <a:rPr lang="en-US" smtClean="0"/>
              <a:t>7</a:t>
            </a:fld>
            <a:endParaRPr lang="en-US"/>
          </a:p>
        </p:txBody>
      </p:sp>
    </p:spTree>
    <p:extLst>
      <p:ext uri="{BB962C8B-B14F-4D97-AF65-F5344CB8AC3E}">
        <p14:creationId xmlns:p14="http://schemas.microsoft.com/office/powerpoint/2010/main" val="1282579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lnSpcReduction="10000"/>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algn="just" rtl="1">
              <a:lnSpc>
                <a:spcPct val="150000"/>
              </a:lnSpc>
              <a:buFontTx/>
              <a:buChar char="-"/>
            </a:pPr>
            <a:r>
              <a:rPr lang="fa-IR" dirty="0" smtClean="0">
                <a:cs typeface="B Nazanin" panose="00000400000000000000" pitchFamily="2" charset="-78"/>
              </a:rPr>
              <a:t>هر دو طرف باید قبل از پراکنده سازی مالکیت ارزش های متقابل را در اختیارداشته باشند، چه این مالکیت واقعی یا سازنده باشد.</a:t>
            </a:r>
          </a:p>
          <a:p>
            <a:pPr algn="just" rtl="1">
              <a:lnSpc>
                <a:spcPct val="150000"/>
              </a:lnSpc>
              <a:buFontTx/>
              <a:buChar char="-"/>
            </a:pPr>
            <a:r>
              <a:rPr lang="fa-IR" dirty="0" smtClean="0">
                <a:cs typeface="B Nazanin" panose="00000400000000000000" pitchFamily="2" charset="-78"/>
              </a:rPr>
              <a:t>ارزش های نتقابل یک ارز باید از نظر مقدار برابر باشند حتی اگر یکی از آنها به پول مثلا کاغذی و دیگری به سکه ی همان کشور باشد.</a:t>
            </a:r>
          </a:p>
          <a:p>
            <a:pPr algn="just" rtl="1">
              <a:lnSpc>
                <a:spcPct val="150000"/>
              </a:lnSpc>
              <a:buFontTx/>
              <a:buChar char="-"/>
            </a:pPr>
            <a:r>
              <a:rPr lang="fa-IR" dirty="0" smtClean="0">
                <a:cs typeface="B Nazanin" panose="00000400000000000000" pitchFamily="2" charset="-78"/>
              </a:rPr>
              <a:t>قراردادها نباید حاوی گزینه ی مشروط یا نکول در تحویل یک یا هر دو ارزش های متقابل باشد</a:t>
            </a:r>
          </a:p>
          <a:p>
            <a:pPr algn="just" rtl="1">
              <a:lnSpc>
                <a:spcPct val="150000"/>
              </a:lnSpc>
              <a:buFontTx/>
              <a:buChar char="-"/>
            </a:pPr>
            <a:r>
              <a:rPr lang="fa-IR" dirty="0" smtClean="0">
                <a:cs typeface="B Nazanin" panose="00000400000000000000" pitchFamily="2" charset="-78"/>
              </a:rPr>
              <a:t>معامله بر اساس ارز نبایدبا هدف بر قراری شرایط انحصار انجام گرفته یا پیامدهای زیان باری برای منافع افراد یا جوامع داشته باشد.</a:t>
            </a:r>
          </a:p>
          <a:p>
            <a:pPr algn="just" rtl="1">
              <a:lnSpc>
                <a:spcPct val="150000"/>
              </a:lnSpc>
              <a:buFontTx/>
              <a:buChar char="-"/>
            </a:pPr>
            <a:r>
              <a:rPr lang="fa-IR" dirty="0" smtClean="0">
                <a:cs typeface="B Nazanin" panose="00000400000000000000" pitchFamily="2" charset="-78"/>
              </a:rPr>
              <a:t>قراردادهای ارزی نباید در بازارهای پیش فروش منعقد گردند.</a:t>
            </a:r>
          </a:p>
        </p:txBody>
      </p:sp>
      <p:sp>
        <p:nvSpPr>
          <p:cNvPr id="2" name="Slide Number Placeholder 1"/>
          <p:cNvSpPr>
            <a:spLocks noGrp="1"/>
          </p:cNvSpPr>
          <p:nvPr>
            <p:ph type="sldNum" sz="quarter" idx="12"/>
          </p:nvPr>
        </p:nvSpPr>
        <p:spPr/>
        <p:txBody>
          <a:bodyPr/>
          <a:lstStyle/>
          <a:p>
            <a:fld id="{3F6EEB0F-9FB1-4756-B031-39544499E528}" type="slidenum">
              <a:rPr lang="en-US" smtClean="0"/>
              <a:t>8</a:t>
            </a:fld>
            <a:endParaRPr lang="en-US"/>
          </a:p>
        </p:txBody>
      </p:sp>
    </p:spTree>
    <p:extLst>
      <p:ext uri="{BB962C8B-B14F-4D97-AF65-F5344CB8AC3E}">
        <p14:creationId xmlns:p14="http://schemas.microsoft.com/office/powerpoint/2010/main" val="1423129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3- فروش به قیمت بهای تمام شده (بیع التولیه): </a:t>
            </a:r>
            <a:r>
              <a:rPr lang="fa-IR" dirty="0" smtClean="0">
                <a:cs typeface="B Nazanin" panose="00000400000000000000" pitchFamily="2" charset="-78"/>
              </a:rPr>
              <a:t>قرارداد فروشی است که در آن کالا یا دارایی به قیمت فروش بدون سود فروخته می شود.</a:t>
            </a:r>
          </a:p>
          <a:p>
            <a:pPr marL="0" indent="0" algn="just" rtl="1">
              <a:lnSpc>
                <a:spcPct val="150000"/>
              </a:lnSpc>
              <a:buNone/>
            </a:pPr>
            <a:r>
              <a:rPr lang="fa-IR" b="1" dirty="0" smtClean="0">
                <a:cs typeface="B Nazanin" panose="00000400000000000000" pitchFamily="2" charset="-78"/>
              </a:rPr>
              <a:t>4- </a:t>
            </a:r>
            <a:r>
              <a:rPr lang="fa-IR" b="1" dirty="0">
                <a:cs typeface="B Nazanin" panose="00000400000000000000" pitchFamily="2" charset="-78"/>
              </a:rPr>
              <a:t>فروش به </a:t>
            </a:r>
            <a:r>
              <a:rPr lang="fa-IR" b="1" dirty="0" smtClean="0">
                <a:cs typeface="B Nazanin" panose="00000400000000000000" pitchFamily="2" charset="-78"/>
              </a:rPr>
              <a:t>تنزیل (بیع الودیعه</a:t>
            </a:r>
            <a:r>
              <a:rPr lang="fa-IR" b="1" dirty="0">
                <a:cs typeface="B Nazanin" panose="00000400000000000000" pitchFamily="2" charset="-78"/>
              </a:rPr>
              <a:t>): </a:t>
            </a:r>
            <a:r>
              <a:rPr lang="fa-IR" dirty="0">
                <a:cs typeface="B Nazanin" panose="00000400000000000000" pitchFamily="2" charset="-78"/>
              </a:rPr>
              <a:t>قرارداد فروشی است که در آن کالا یا دارایی به قیمت </a:t>
            </a:r>
            <a:r>
              <a:rPr lang="fa-IR" dirty="0" smtClean="0">
                <a:cs typeface="B Nazanin" panose="00000400000000000000" pitchFamily="2" charset="-78"/>
              </a:rPr>
              <a:t>تنزیل فروخته </a:t>
            </a:r>
            <a:r>
              <a:rPr lang="fa-IR" dirty="0">
                <a:cs typeface="B Nazanin" panose="00000400000000000000" pitchFamily="2" charset="-78"/>
              </a:rPr>
              <a:t>می </a:t>
            </a:r>
            <a:r>
              <a:rPr lang="fa-IR" dirty="0" smtClean="0">
                <a:cs typeface="B Nazanin" panose="00000400000000000000" pitchFamily="2" charset="-78"/>
              </a:rPr>
              <a:t>شود که معمولاً از بهای تمام شده یا قیمت خرید کمتر بوده و در آن فروشنده متضرر می گردد.</a:t>
            </a:r>
          </a:p>
          <a:p>
            <a:pPr marL="0" indent="0" algn="just" rtl="1">
              <a:lnSpc>
                <a:spcPct val="150000"/>
              </a:lnSpc>
              <a:buNone/>
            </a:pPr>
            <a:r>
              <a:rPr lang="fa-IR" b="1" dirty="0" smtClean="0">
                <a:cs typeface="B Nazanin" panose="00000400000000000000" pitchFamily="2" charset="-78"/>
              </a:rPr>
              <a:t>5- </a:t>
            </a:r>
            <a:r>
              <a:rPr lang="fa-IR" b="1" dirty="0">
                <a:cs typeface="B Nazanin" panose="00000400000000000000" pitchFamily="2" charset="-78"/>
              </a:rPr>
              <a:t>فروش </a:t>
            </a:r>
            <a:r>
              <a:rPr lang="fa-IR" b="1" dirty="0" smtClean="0">
                <a:cs typeface="B Nazanin" panose="00000400000000000000" pitchFamily="2" charset="-78"/>
              </a:rPr>
              <a:t>توافقی </a:t>
            </a:r>
            <a:r>
              <a:rPr lang="fa-IR" b="1" dirty="0">
                <a:cs typeface="B Nazanin" panose="00000400000000000000" pitchFamily="2" charset="-78"/>
              </a:rPr>
              <a:t>(بیع </a:t>
            </a:r>
            <a:r>
              <a:rPr lang="fa-IR" b="1" dirty="0" smtClean="0">
                <a:cs typeface="B Nazanin" panose="00000400000000000000" pitchFamily="2" charset="-78"/>
              </a:rPr>
              <a:t>المساومه</a:t>
            </a:r>
            <a:r>
              <a:rPr lang="fa-IR" b="1" dirty="0">
                <a:cs typeface="B Nazanin" panose="00000400000000000000" pitchFamily="2" charset="-78"/>
              </a:rPr>
              <a:t>): </a:t>
            </a:r>
            <a:r>
              <a:rPr lang="fa-IR" dirty="0" smtClean="0">
                <a:cs typeface="B Nazanin" panose="00000400000000000000" pitchFamily="2" charset="-78"/>
              </a:rPr>
              <a:t>بیع المساومه شامل مذاکره و چانه زدن بر سر قیمت فروش بین دو طرف بدون اشاره به فروشنده در مورد قیمت تمام شده یا پرسیدن قیمت است. مبنای این فروش اضافه قیمت است اما قیمت تمام شده و حاشیه ود برای مشتری فاش نمی شوند.</a:t>
            </a:r>
            <a:endParaRPr lang="fa-IR" dirty="0">
              <a:cs typeface="B Nazanin" panose="00000400000000000000" pitchFamily="2" charset="-78"/>
            </a:endParaRP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9</a:t>
            </a:fld>
            <a:endParaRPr lang="en-US"/>
          </a:p>
        </p:txBody>
      </p:sp>
    </p:spTree>
    <p:extLst>
      <p:ext uri="{BB962C8B-B14F-4D97-AF65-F5344CB8AC3E}">
        <p14:creationId xmlns:p14="http://schemas.microsoft.com/office/powerpoint/2010/main" val="2571850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مرابحه (قرارداد فروش قیمت افزا): </a:t>
            </a:r>
            <a:r>
              <a:rPr lang="fa-IR" dirty="0" smtClean="0">
                <a:cs typeface="B Nazanin" panose="00000400000000000000" pitchFamily="2" charset="-78"/>
              </a:rPr>
              <a:t>قراردادی است که در آن بانک به عنوان فروشنده، دارایی را به قیمت تحصیل آن به اضافه سود فزاینده معلوم و مورد توافق به مشتری خود به فروش میرساند.</a:t>
            </a:r>
          </a:p>
          <a:p>
            <a:pPr marL="0" indent="0" algn="just" rtl="1">
              <a:lnSpc>
                <a:spcPct val="150000"/>
              </a:lnSpc>
              <a:buNone/>
            </a:pPr>
            <a:r>
              <a:rPr lang="fa-IR" dirty="0" smtClean="0">
                <a:cs typeface="B Nazanin" panose="00000400000000000000" pitchFamily="2" charset="-78"/>
              </a:rPr>
              <a:t>واژه مرابحه از کلمه عربی "ربح" به معنی سود گرفته شده است. این قیمت فزاینده می تواند درصدی از قیمت فروش یا رقمی کلی باشد.</a:t>
            </a:r>
          </a:p>
          <a:p>
            <a:pPr marL="0" indent="0" algn="just" rtl="1">
              <a:lnSpc>
                <a:spcPct val="150000"/>
              </a:lnSpc>
              <a:buNone/>
            </a:pPr>
            <a:r>
              <a:rPr lang="fa-IR" dirty="0" smtClean="0">
                <a:cs typeface="B Nazanin" panose="00000400000000000000" pitchFamily="2" charset="-78"/>
              </a:rPr>
              <a:t>این معامله بر پایه اعتماد بوده و در آن فروشنده، قیمت خرید و حاشیه سود را برای خریدار فاش می کند. ضمناً در این معامله دارایی باید وجود داشته و در اختیار فروشنده باشد و فروشنده باید قیمت تحصیل را به خریدار اعلام کند.</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10</a:t>
            </a:fld>
            <a:endParaRPr lang="en-US"/>
          </a:p>
        </p:txBody>
      </p:sp>
    </p:spTree>
    <p:extLst>
      <p:ext uri="{BB962C8B-B14F-4D97-AF65-F5344CB8AC3E}">
        <p14:creationId xmlns:p14="http://schemas.microsoft.com/office/powerpoint/2010/main" val="31669934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dirty="0" smtClean="0">
                <a:cs typeface="B Nazanin" panose="00000400000000000000" pitchFamily="2" charset="-78"/>
              </a:rPr>
              <a:t>اگر فروشنده از تامین کننده دارایی تخفیف بگیرد، کاهش قیمت باید به مشتری تحویل داده شود. در قرارداد مرابحه باید افزایش سود برای </a:t>
            </a:r>
            <a:r>
              <a:rPr lang="en-US" dirty="0" smtClean="0">
                <a:cs typeface="B Nazanin" panose="00000400000000000000" pitchFamily="2" charset="-78"/>
              </a:rPr>
              <a:t>IFI</a:t>
            </a:r>
            <a:r>
              <a:rPr lang="fa-IR" dirty="0" smtClean="0">
                <a:cs typeface="B Nazanin" panose="00000400000000000000" pitchFamily="2" charset="-78"/>
              </a:rPr>
              <a:t> مشخص و تصریح شده باشدو بنابراین هر دو طرف از آن مطلع هستند. این مقدار نباید به آینده بستگی داشته باشد یعنی برای حال حاضر قیمت آن نامشخص و نامعین نباشد.</a:t>
            </a:r>
          </a:p>
          <a:p>
            <a:pPr marL="0" indent="0" algn="just" rtl="1">
              <a:lnSpc>
                <a:spcPct val="150000"/>
              </a:lnSpc>
              <a:buNone/>
            </a:pPr>
            <a:r>
              <a:rPr lang="fa-IR" dirty="0" smtClean="0">
                <a:cs typeface="B Nazanin" panose="00000400000000000000" pitchFamily="2" charset="-78"/>
              </a:rPr>
              <a:t>قرارداد مرابحه زمانی به ابزار تامین سرمایه بدل می شود که خریدار قیمت خرید را نه در تاریخ تحویل دارایی بلکه دیرتر پرداخت کند، البته افزایش قیمت فروش نباید به این جهت باشد که زمان افزوده را جبران کند.</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11</a:t>
            </a:fld>
            <a:endParaRPr lang="en-US"/>
          </a:p>
        </p:txBody>
      </p:sp>
    </p:spTree>
    <p:extLst>
      <p:ext uri="{BB962C8B-B14F-4D97-AF65-F5344CB8AC3E}">
        <p14:creationId xmlns:p14="http://schemas.microsoft.com/office/powerpoint/2010/main" val="2689747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dirty="0" smtClean="0">
                <a:cs typeface="B Nazanin" panose="00000400000000000000" pitchFamily="2" charset="-78"/>
              </a:rPr>
              <a:t>موارد کاربرد مرابحه:</a:t>
            </a:r>
          </a:p>
          <a:p>
            <a:pPr algn="just" rtl="1">
              <a:lnSpc>
                <a:spcPct val="150000"/>
              </a:lnSpc>
              <a:buFontTx/>
              <a:buChar char="-"/>
            </a:pPr>
            <a:r>
              <a:rPr lang="fa-IR" dirty="0" smtClean="0">
                <a:cs typeface="B Nazanin" panose="00000400000000000000" pitchFamily="2" charset="-78"/>
              </a:rPr>
              <a:t>تامین سرمایه مسکن                    - تامین سرمایه وسیله نقلیه</a:t>
            </a:r>
          </a:p>
          <a:p>
            <a:pPr algn="just" rtl="1">
              <a:lnSpc>
                <a:spcPct val="150000"/>
              </a:lnSpc>
              <a:buFontTx/>
              <a:buChar char="-"/>
            </a:pPr>
            <a:r>
              <a:rPr lang="fa-IR" dirty="0" smtClean="0">
                <a:cs typeface="B Nazanin" panose="00000400000000000000" pitchFamily="2" charset="-78"/>
              </a:rPr>
              <a:t>تامین سرمایه گردش موثر             - تامین سرمایه طرح سرمایه گذاری</a:t>
            </a:r>
          </a:p>
          <a:p>
            <a:pPr algn="just" rtl="1">
              <a:lnSpc>
                <a:spcPct val="150000"/>
              </a:lnSpc>
              <a:buFontTx/>
              <a:buChar char="-"/>
            </a:pPr>
            <a:r>
              <a:rPr lang="fa-IR" dirty="0" smtClean="0">
                <a:cs typeface="B Nazanin" panose="00000400000000000000" pitchFamily="2" charset="-78"/>
              </a:rPr>
              <a:t>تامین سرمایه کالا                       - تامین سرمایه تجاری – اعتبارنامه </a:t>
            </a:r>
            <a:r>
              <a:rPr lang="en-US" dirty="0" smtClean="0">
                <a:cs typeface="B Nazanin" panose="00000400000000000000" pitchFamily="2" charset="-78"/>
              </a:rPr>
              <a:t>(LC)</a:t>
            </a:r>
            <a:r>
              <a:rPr lang="fa-IR" dirty="0" smtClean="0">
                <a:cs typeface="B Nazanin" panose="00000400000000000000" pitchFamily="2" charset="-78"/>
              </a:rPr>
              <a:t> بر اساس مرابحه</a:t>
            </a:r>
          </a:p>
          <a:p>
            <a:pPr algn="just" rtl="1">
              <a:lnSpc>
                <a:spcPct val="150000"/>
              </a:lnSpc>
              <a:buFontTx/>
              <a:buChar char="-"/>
            </a:pPr>
            <a:r>
              <a:rPr lang="fa-IR" dirty="0" smtClean="0">
                <a:cs typeface="B Nazanin" panose="00000400000000000000" pitchFamily="2" charset="-78"/>
              </a:rPr>
              <a:t>صکوک بر اساس مرابحه                - قرارداد معاوضه نرخ سود (سوآپ)</a:t>
            </a:r>
          </a:p>
          <a:p>
            <a:pPr algn="just" rtl="1">
              <a:lnSpc>
                <a:spcPct val="150000"/>
              </a:lnSpc>
              <a:buFontTx/>
              <a:buChar char="-"/>
            </a:pPr>
            <a:r>
              <a:rPr lang="fa-IR" dirty="0" smtClean="0">
                <a:cs typeface="B Nazanin" panose="00000400000000000000" pitchFamily="2" charset="-78"/>
              </a:rPr>
              <a:t>وجوه اسلامی                             - کارت اعتباری</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12</a:t>
            </a:fld>
            <a:endParaRPr lang="en-US"/>
          </a:p>
        </p:txBody>
      </p:sp>
    </p:spTree>
    <p:extLst>
      <p:ext uri="{BB962C8B-B14F-4D97-AF65-F5344CB8AC3E}">
        <p14:creationId xmlns:p14="http://schemas.microsoft.com/office/powerpoint/2010/main" val="3936085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مرابحه به سفارش خرید: </a:t>
            </a:r>
            <a:r>
              <a:rPr lang="fa-IR" dirty="0" smtClean="0">
                <a:cs typeface="B Nazanin" panose="00000400000000000000" pitchFamily="2" charset="-78"/>
              </a:rPr>
              <a:t>وقتی مشتری با </a:t>
            </a:r>
            <a:r>
              <a:rPr lang="en-US" dirty="0" smtClean="0">
                <a:cs typeface="B Nazanin" panose="00000400000000000000" pitchFamily="2" charset="-78"/>
              </a:rPr>
              <a:t>IFI</a:t>
            </a:r>
            <a:r>
              <a:rPr lang="fa-IR" dirty="0" smtClean="0">
                <a:cs typeface="B Nazanin" panose="00000400000000000000" pitchFamily="2" charset="-78"/>
              </a:rPr>
              <a:t> تماس می گیرد، معمولاً </a:t>
            </a:r>
            <a:r>
              <a:rPr lang="en-US" dirty="0" smtClean="0">
                <a:cs typeface="B Nazanin" panose="00000400000000000000" pitchFamily="2" charset="-78"/>
              </a:rPr>
              <a:t>IFI</a:t>
            </a:r>
            <a:r>
              <a:rPr lang="fa-IR" dirty="0" smtClean="0">
                <a:cs typeface="B Nazanin" panose="00000400000000000000" pitchFamily="2" charset="-78"/>
              </a:rPr>
              <a:t> دارایی مورد نظر را در اختیار ندارد و از آنجا که مالکیت، پیش شرط شریعت برای مرابحه معتبر است، باید ابتدا </a:t>
            </a:r>
            <a:r>
              <a:rPr lang="en-US" dirty="0" smtClean="0">
                <a:cs typeface="B Nazanin" panose="00000400000000000000" pitchFamily="2" charset="-78"/>
              </a:rPr>
              <a:t>IFI</a:t>
            </a:r>
            <a:r>
              <a:rPr lang="fa-IR" dirty="0" smtClean="0">
                <a:cs typeface="B Nazanin" panose="00000400000000000000" pitchFamily="2" charset="-78"/>
              </a:rPr>
              <a:t> آن را خریداری کرده و سپس به فروش برساند. در این شرایط برای رفع خطر عدم خرید دارایی توسط مشتری، </a:t>
            </a:r>
            <a:r>
              <a:rPr lang="en-US" dirty="0" smtClean="0">
                <a:cs typeface="B Nazanin" panose="00000400000000000000" pitchFamily="2" charset="-78"/>
              </a:rPr>
              <a:t>IFI</a:t>
            </a:r>
            <a:r>
              <a:rPr lang="fa-IR" dirty="0" smtClean="0">
                <a:cs typeface="B Nazanin" panose="00000400000000000000" pitchFamily="2" charset="-78"/>
              </a:rPr>
              <a:t> از وی می خواهد که به صورت مکتوب اعلام کند که دارایی سفارش داده شده را خریداری خواهد کرد.</a:t>
            </a:r>
          </a:p>
          <a:p>
            <a:pPr marL="0" indent="0" algn="just" rtl="1">
              <a:lnSpc>
                <a:spcPct val="150000"/>
              </a:lnSpc>
              <a:buNone/>
            </a:pPr>
            <a:r>
              <a:rPr lang="fa-IR" dirty="0" smtClean="0">
                <a:cs typeface="B Nazanin" panose="00000400000000000000" pitchFamily="2" charset="-78"/>
              </a:rPr>
              <a:t>این مقدمات وعده و اجرای مرابحه را "مرابحه به سفارش خرید" می نامند.</a:t>
            </a:r>
          </a:p>
        </p:txBody>
      </p:sp>
      <p:sp>
        <p:nvSpPr>
          <p:cNvPr id="2" name="Slide Number Placeholder 1"/>
          <p:cNvSpPr>
            <a:spLocks noGrp="1"/>
          </p:cNvSpPr>
          <p:nvPr>
            <p:ph type="sldNum" sz="quarter" idx="12"/>
          </p:nvPr>
        </p:nvSpPr>
        <p:spPr/>
        <p:txBody>
          <a:bodyPr/>
          <a:lstStyle/>
          <a:p>
            <a:fld id="{3F6EEB0F-9FB1-4756-B031-39544499E528}" type="slidenum">
              <a:rPr lang="en-US" smtClean="0"/>
              <a:t>13</a:t>
            </a:fld>
            <a:endParaRPr lang="en-US"/>
          </a:p>
        </p:txBody>
      </p:sp>
    </p:spTree>
    <p:extLst>
      <p:ext uri="{BB962C8B-B14F-4D97-AF65-F5344CB8AC3E}">
        <p14:creationId xmlns:p14="http://schemas.microsoft.com/office/powerpoint/2010/main" val="147066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وضعیت حقوقی وعده خرید: </a:t>
            </a:r>
            <a:r>
              <a:rPr lang="fa-IR" dirty="0" smtClean="0">
                <a:cs typeface="B Nazanin" panose="00000400000000000000" pitchFamily="2" charset="-78"/>
              </a:rPr>
              <a:t>بدیهی است وعده ای که از نظر قوانین کشور الزام آور نیست ارزش تجاری برای </a:t>
            </a:r>
            <a:r>
              <a:rPr lang="en-US" dirty="0" smtClean="0">
                <a:cs typeface="B Nazanin" panose="00000400000000000000" pitchFamily="2" charset="-78"/>
              </a:rPr>
              <a:t>IFI</a:t>
            </a:r>
            <a:r>
              <a:rPr lang="fa-IR" dirty="0" smtClean="0">
                <a:cs typeface="B Nazanin" panose="00000400000000000000" pitchFamily="2" charset="-78"/>
              </a:rPr>
              <a:t> نخواهد داشت. همچنین در صورت الزام آور بودن وعده از نظر قانون کشوری و نه از منظر قوانین اسلامی، نمی توان به طور قطع گفت آیا برای بانک اسلامی ارزش تجاری دارد یا نه. از این رو تنها تعهدات الزام آور تحت هر دو شریعت و قوانین کشوری ارزش تجاری دارند.</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14</a:t>
            </a:fld>
            <a:endParaRPr lang="en-US"/>
          </a:p>
        </p:txBody>
      </p:sp>
    </p:spTree>
    <p:extLst>
      <p:ext uri="{BB962C8B-B14F-4D97-AF65-F5344CB8AC3E}">
        <p14:creationId xmlns:p14="http://schemas.microsoft.com/office/powerpoint/2010/main" val="2962472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روش های تعدیل خطر برای مرابحه با پرداخت معوقه:</a:t>
            </a:r>
          </a:p>
          <a:p>
            <a:pPr marL="0" indent="0" algn="just" rtl="1">
              <a:lnSpc>
                <a:spcPct val="150000"/>
              </a:lnSpc>
              <a:buNone/>
            </a:pPr>
            <a:r>
              <a:rPr lang="fa-IR" dirty="0" smtClean="0">
                <a:cs typeface="B Nazanin" panose="00000400000000000000" pitchFamily="2" charset="-78"/>
              </a:rPr>
              <a:t>1- قبل از عقد قرارداد مرابحه و بعد از تعهد مشتری به خرید، </a:t>
            </a:r>
            <a:r>
              <a:rPr lang="en-US" dirty="0" smtClean="0">
                <a:cs typeface="B Nazanin" panose="00000400000000000000" pitchFamily="2" charset="-78"/>
              </a:rPr>
              <a:t>IFI</a:t>
            </a:r>
            <a:r>
              <a:rPr lang="fa-IR" dirty="0" smtClean="0">
                <a:cs typeface="B Nazanin" panose="00000400000000000000" pitchFamily="2" charset="-78"/>
              </a:rPr>
              <a:t> می تواند درخواست وثیقه کند.</a:t>
            </a:r>
          </a:p>
          <a:p>
            <a:pPr marL="0" indent="0" algn="just" rtl="1">
              <a:lnSpc>
                <a:spcPct val="150000"/>
              </a:lnSpc>
              <a:buNone/>
            </a:pPr>
            <a:r>
              <a:rPr lang="fa-IR" dirty="0" smtClean="0">
                <a:cs typeface="B Nazanin" panose="00000400000000000000" pitchFamily="2" charset="-78"/>
              </a:rPr>
              <a:t>این وثیقه دو نقش دارد:</a:t>
            </a:r>
          </a:p>
          <a:p>
            <a:pPr algn="just" rtl="1">
              <a:lnSpc>
                <a:spcPct val="150000"/>
              </a:lnSpc>
              <a:buFontTx/>
              <a:buChar char="-"/>
            </a:pPr>
            <a:r>
              <a:rPr lang="fa-IR" dirty="0" smtClean="0">
                <a:cs typeface="B Nazanin" panose="00000400000000000000" pitchFamily="2" charset="-78"/>
              </a:rPr>
              <a:t>اثبات توانایی مالی مشتری و جبران هزینه های متحمل شده </a:t>
            </a:r>
            <a:r>
              <a:rPr lang="en-US" dirty="0" smtClean="0">
                <a:cs typeface="B Nazanin" panose="00000400000000000000" pitchFamily="2" charset="-78"/>
              </a:rPr>
              <a:t>IFI</a:t>
            </a:r>
            <a:r>
              <a:rPr lang="fa-IR" dirty="0" smtClean="0">
                <a:cs typeface="B Nazanin" panose="00000400000000000000" pitchFamily="2" charset="-78"/>
              </a:rPr>
              <a:t> در صورت نقض تعهد</a:t>
            </a:r>
          </a:p>
          <a:p>
            <a:pPr algn="just" rtl="1">
              <a:lnSpc>
                <a:spcPct val="150000"/>
              </a:lnSpc>
              <a:buFontTx/>
              <a:buChar char="-"/>
            </a:pPr>
            <a:r>
              <a:rPr lang="fa-IR" dirty="0" smtClean="0">
                <a:cs typeface="B Nazanin" panose="00000400000000000000" pitchFamily="2" charset="-78"/>
              </a:rPr>
              <a:t>الزام </a:t>
            </a:r>
            <a:r>
              <a:rPr lang="en-US" dirty="0" smtClean="0">
                <a:cs typeface="B Nazanin" panose="00000400000000000000" pitchFamily="2" charset="-78"/>
              </a:rPr>
              <a:t>IFI</a:t>
            </a:r>
            <a:r>
              <a:rPr lang="fa-IR" dirty="0" smtClean="0">
                <a:cs typeface="B Nazanin" panose="00000400000000000000" pitchFamily="2" charset="-78"/>
              </a:rPr>
              <a:t> به فروش دارایی سفارش داده شده به قیمت کمتر از هزینه کسب آن</a:t>
            </a:r>
          </a:p>
          <a:p>
            <a:pPr marL="0" indent="0" algn="just" rtl="1">
              <a:lnSpc>
                <a:spcPct val="150000"/>
              </a:lnSpc>
              <a:buNone/>
            </a:pPr>
            <a:r>
              <a:rPr lang="fa-IR" dirty="0" smtClean="0">
                <a:cs typeface="B Nazanin" panose="00000400000000000000" pitchFamily="2" charset="-78"/>
              </a:rPr>
              <a:t>در صورت عمل به وعده مشتری، کل مقدار وثیقه به وی عودت داده می شود. اما ممکن است مشتری و بانک بر سر استفاده از این وثسقه به عنوان اقساط مشتری توافق حاصل کنند.</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15</a:t>
            </a:fld>
            <a:endParaRPr lang="en-US"/>
          </a:p>
        </p:txBody>
      </p:sp>
    </p:spTree>
    <p:extLst>
      <p:ext uri="{BB962C8B-B14F-4D97-AF65-F5344CB8AC3E}">
        <p14:creationId xmlns:p14="http://schemas.microsoft.com/office/powerpoint/2010/main" val="3657708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روش های تعدیل خطر برای مرابحه با پرداخت معوقه:</a:t>
            </a:r>
          </a:p>
          <a:p>
            <a:pPr marL="0" indent="0" algn="just" rtl="1">
              <a:lnSpc>
                <a:spcPct val="150000"/>
              </a:lnSpc>
              <a:buNone/>
            </a:pPr>
            <a:r>
              <a:rPr lang="fa-IR" dirty="0" smtClean="0">
                <a:cs typeface="B Nazanin" panose="00000400000000000000" pitchFamily="2" charset="-78"/>
              </a:rPr>
              <a:t>2- بعد از عقد قرارداد مرابحه ممکن است </a:t>
            </a:r>
            <a:r>
              <a:rPr lang="en-US" dirty="0" smtClean="0">
                <a:cs typeface="B Nazanin" panose="00000400000000000000" pitchFamily="2" charset="-78"/>
              </a:rPr>
              <a:t>IFI</a:t>
            </a:r>
            <a:r>
              <a:rPr lang="fa-IR" dirty="0" smtClean="0">
                <a:cs typeface="B Nazanin" panose="00000400000000000000" pitchFamily="2" charset="-78"/>
              </a:rPr>
              <a:t> درخواست بیعانه یا وثیقه تضمین پرداخت اقساط از مشتری برای کل دوره نماید.</a:t>
            </a:r>
          </a:p>
          <a:p>
            <a:pPr marL="0" indent="0" algn="just" rtl="1">
              <a:lnSpc>
                <a:spcPct val="150000"/>
              </a:lnSpc>
              <a:buNone/>
            </a:pPr>
            <a:r>
              <a:rPr lang="fa-IR" dirty="0" smtClean="0">
                <a:cs typeface="B Nazanin" panose="00000400000000000000" pitchFamily="2" charset="-78"/>
              </a:rPr>
              <a:t>3- ممکن است بانک از مشتری بخواهد شخص ثالثی را برای موارد نکول معرفی کند. در این قراردادها معمولاً بندی وجود دارد که بر اساس آن اگر مشتری نتواند یکی از اقساط خود را بدون ارائه دلیل موجه پرداخت کند، حکم نکول را یافته و این به معنی سررسید تمام اقساط است یعنی اگر مشتری نتواند یکی از اقساط را پرداخت کند به طور قطع امکان پرداخت تمام اقساط معوقه را در آنِ واحد نخواهد داشت.</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16</a:t>
            </a:fld>
            <a:endParaRPr lang="en-US"/>
          </a:p>
        </p:txBody>
      </p:sp>
    </p:spTree>
    <p:extLst>
      <p:ext uri="{BB962C8B-B14F-4D97-AF65-F5344CB8AC3E}">
        <p14:creationId xmlns:p14="http://schemas.microsoft.com/office/powerpoint/2010/main" val="3462760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روش های تعدیل خطر برای مرابحه با پرداخت معوقه:</a:t>
            </a:r>
          </a:p>
          <a:p>
            <a:pPr marL="0" indent="0" algn="just" rtl="1">
              <a:lnSpc>
                <a:spcPct val="150000"/>
              </a:lnSpc>
              <a:buNone/>
            </a:pPr>
            <a:r>
              <a:rPr lang="fa-IR" dirty="0" smtClean="0">
                <a:cs typeface="B Nazanin" panose="00000400000000000000" pitchFamily="2" charset="-78"/>
              </a:rPr>
              <a:t>4- بانک می تواند دارایی مشتری مانند حساب های بانکی یا دارایی های منقول را به عنوان وثیقه نزد خود نگه دارد.</a:t>
            </a:r>
          </a:p>
          <a:p>
            <a:pPr marL="0" indent="0" algn="just" rtl="1">
              <a:lnSpc>
                <a:spcPct val="150000"/>
              </a:lnSpc>
              <a:buNone/>
            </a:pPr>
            <a:r>
              <a:rPr lang="fa-IR" dirty="0" smtClean="0">
                <a:cs typeface="B Nazanin" panose="00000400000000000000" pitchFamily="2" charset="-78"/>
              </a:rPr>
              <a:t>5- بانک می توان از مشتریبخواهد چک یا سفته های امضا شده ای را در ابتدای توافق نامه مرابحه به تاریخ اقساط آتی در اختیار قرار دهد.</a:t>
            </a:r>
          </a:p>
          <a:p>
            <a:pPr marL="0" indent="0" algn="just" rtl="1">
              <a:lnSpc>
                <a:spcPct val="150000"/>
              </a:lnSpc>
              <a:buNone/>
            </a:pPr>
            <a:r>
              <a:rPr lang="fa-IR" dirty="0" smtClean="0">
                <a:cs typeface="B Nazanin" panose="00000400000000000000" pitchFamily="2" charset="-78"/>
              </a:rPr>
              <a:t>6- مشتری می تواند مدارک تامین کنندگان مختلف را جمع آوری و گزینش کندو بعد از قانع شدن در مورد رعایت تمامی مشخصات، تحویل دارایی را به عهده گیرد.</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17</a:t>
            </a:fld>
            <a:endParaRPr lang="en-US"/>
          </a:p>
        </p:txBody>
      </p:sp>
    </p:spTree>
    <p:extLst>
      <p:ext uri="{BB962C8B-B14F-4D97-AF65-F5344CB8AC3E}">
        <p14:creationId xmlns:p14="http://schemas.microsoft.com/office/powerpoint/2010/main" val="165596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ارزش افزوده تامین سرمایه </a:t>
            </a:r>
            <a:r>
              <a:rPr lang="en-US" b="1" dirty="0" smtClean="0">
                <a:cs typeface="B Nazanin" panose="00000400000000000000" pitchFamily="2" charset="-78"/>
              </a:rPr>
              <a:t>IFI</a:t>
            </a:r>
            <a:r>
              <a:rPr lang="fa-IR" b="1" dirty="0" smtClean="0">
                <a:cs typeface="B Nazanin" panose="00000400000000000000" pitchFamily="2" charset="-78"/>
              </a:rPr>
              <a:t> قرارداد فروش:</a:t>
            </a:r>
            <a:r>
              <a:rPr lang="fa-IR" b="1" dirty="0">
                <a:cs typeface="B Nazanin" panose="00000400000000000000" pitchFamily="2" charset="-78"/>
              </a:rPr>
              <a:t> </a:t>
            </a:r>
            <a:r>
              <a:rPr lang="fa-IR" dirty="0" smtClean="0">
                <a:cs typeface="B Nazanin" panose="00000400000000000000" pitchFamily="2" charset="-78"/>
              </a:rPr>
              <a:t>آنچه از نظر حقوقی سود بردن از تجارت به دلیل شکل قرارداد زیر بنایی آن است، با بهره ای که از قرارداد بانک می بریم برابر است.</a:t>
            </a:r>
          </a:p>
          <a:p>
            <a:pPr marL="0" indent="0" algn="just" rtl="1">
              <a:lnSpc>
                <a:spcPct val="150000"/>
              </a:lnSpc>
              <a:buNone/>
            </a:pPr>
            <a:r>
              <a:rPr lang="fa-IR" dirty="0" smtClean="0">
                <a:cs typeface="B Nazanin" panose="00000400000000000000" pitchFamily="2" charset="-78"/>
              </a:rPr>
              <a:t>اگر مسئولان مالیاتی افزایش قیمت فروش را به عنوان سود حاصل از تجارت تلقی کنند، مالیات فروش به قیمت کل فروش اضافه می شود، در حالی که هزینه های تامین سرمایه در وام های با بهره معمول معاف از مالیات هستند.</a:t>
            </a:r>
          </a:p>
          <a:p>
            <a:pPr marL="0" indent="0" algn="just" rtl="1">
              <a:lnSpc>
                <a:spcPct val="150000"/>
              </a:lnSpc>
              <a:buNone/>
            </a:pPr>
            <a:r>
              <a:rPr lang="fa-IR" dirty="0" smtClean="0">
                <a:cs typeface="B Nazanin" panose="00000400000000000000" pitchFamily="2" charset="-78"/>
              </a:rPr>
              <a:t>در روش های حسابداری، موارد زیر حائز اهمیت خواهند بود:</a:t>
            </a:r>
          </a:p>
          <a:p>
            <a:pPr algn="just" rtl="1">
              <a:lnSpc>
                <a:spcPct val="150000"/>
              </a:lnSpc>
              <a:buFontTx/>
              <a:buChar char="-"/>
            </a:pPr>
            <a:r>
              <a:rPr lang="fa-IR" dirty="0" smtClean="0">
                <a:cs typeface="B Nazanin" panose="00000400000000000000" pitchFamily="2" charset="-78"/>
              </a:rPr>
              <a:t>دارایی باید وجود داشته باشد و </a:t>
            </a:r>
            <a:r>
              <a:rPr lang="en-US" dirty="0" smtClean="0">
                <a:cs typeface="B Nazanin" panose="00000400000000000000" pitchFamily="2" charset="-78"/>
              </a:rPr>
              <a:t>IFI</a:t>
            </a:r>
            <a:r>
              <a:rPr lang="fa-IR" dirty="0" smtClean="0">
                <a:cs typeface="B Nazanin" panose="00000400000000000000" pitchFamily="2" charset="-78"/>
              </a:rPr>
              <a:t> مالکیت دارایی را به عهده بگیرد. </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18</a:t>
            </a:fld>
            <a:endParaRPr lang="en-US"/>
          </a:p>
        </p:txBody>
      </p:sp>
    </p:spTree>
    <p:extLst>
      <p:ext uri="{BB962C8B-B14F-4D97-AF65-F5344CB8AC3E}">
        <p14:creationId xmlns:p14="http://schemas.microsoft.com/office/powerpoint/2010/main" val="1229799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algn="just" rtl="1">
              <a:lnSpc>
                <a:spcPct val="150000"/>
              </a:lnSpc>
              <a:buFontTx/>
              <a:buChar char="-"/>
            </a:pPr>
            <a:r>
              <a:rPr lang="fa-IR" dirty="0" smtClean="0">
                <a:cs typeface="B Nazanin" panose="00000400000000000000" pitchFamily="2" charset="-78"/>
              </a:rPr>
              <a:t>در صورتی که دارایی باید بر اساس مشخصات مشتری تولید یا ساخته شود، مرابحه شکل درست قرارداد تلقی نمی شود (اما استصناع مناسب است).</a:t>
            </a:r>
          </a:p>
          <a:p>
            <a:pPr algn="just" rtl="1">
              <a:lnSpc>
                <a:spcPct val="150000"/>
              </a:lnSpc>
              <a:buFontTx/>
              <a:buChar char="-"/>
            </a:pPr>
            <a:r>
              <a:rPr lang="en-US" dirty="0" smtClean="0">
                <a:cs typeface="B Nazanin" panose="00000400000000000000" pitchFamily="2" charset="-78"/>
              </a:rPr>
              <a:t>IFI</a:t>
            </a:r>
            <a:r>
              <a:rPr lang="fa-IR" dirty="0" smtClean="0">
                <a:cs typeface="B Nazanin" panose="00000400000000000000" pitchFamily="2" charset="-78"/>
              </a:rPr>
              <a:t> مدعی مشتری در قبال قیمت خرید کل مورد توافق باشد.</a:t>
            </a:r>
          </a:p>
          <a:p>
            <a:pPr algn="just" rtl="1">
              <a:lnSpc>
                <a:spcPct val="150000"/>
              </a:lnSpc>
              <a:buFontTx/>
              <a:buChar char="-"/>
            </a:pPr>
            <a:r>
              <a:rPr lang="fa-IR" dirty="0" smtClean="0">
                <a:cs typeface="B Nazanin" panose="00000400000000000000" pitchFamily="2" charset="-78"/>
              </a:rPr>
              <a:t>قیمت خرید باید به هزینه های اکتساب و افزایش قیمت فروش تقسیم بندی شده و این مسئله در قرارداد یا در وعده مرابحه به صراحت اعلام شود.</a:t>
            </a:r>
          </a:p>
          <a:p>
            <a:pPr algn="just" rtl="1">
              <a:lnSpc>
                <a:spcPct val="150000"/>
              </a:lnSpc>
              <a:buFontTx/>
              <a:buChar char="-"/>
            </a:pPr>
            <a:r>
              <a:rPr lang="fa-IR" dirty="0" smtClean="0">
                <a:cs typeface="B Nazanin" panose="00000400000000000000" pitchFamily="2" charset="-78"/>
              </a:rPr>
              <a:t>هزینه های اکتساب شامل قیمت پرداختی توسط </a:t>
            </a:r>
            <a:r>
              <a:rPr lang="en-US" dirty="0" smtClean="0">
                <a:cs typeface="B Nazanin" panose="00000400000000000000" pitchFamily="2" charset="-78"/>
              </a:rPr>
              <a:t>IFI</a:t>
            </a:r>
            <a:r>
              <a:rPr lang="fa-IR" dirty="0" smtClean="0">
                <a:cs typeface="B Nazanin" panose="00000400000000000000" pitchFamily="2" charset="-78"/>
              </a:rPr>
              <a:t> به عرضه کننده و هزینه های مستقیم تحصیل می باشد.</a:t>
            </a:r>
          </a:p>
          <a:p>
            <a:pPr marL="0" indent="0" algn="just" rtl="1">
              <a:lnSpc>
                <a:spcPct val="150000"/>
              </a:lnSpc>
              <a:buNone/>
            </a:pPr>
            <a:endParaRPr lang="fa-IR" dirty="0" smtClean="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19</a:t>
            </a:fld>
            <a:endParaRPr lang="en-US"/>
          </a:p>
        </p:txBody>
      </p:sp>
    </p:spTree>
    <p:extLst>
      <p:ext uri="{BB962C8B-B14F-4D97-AF65-F5344CB8AC3E}">
        <p14:creationId xmlns:p14="http://schemas.microsoft.com/office/powerpoint/2010/main" val="378606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algn="just" rtl="1">
              <a:lnSpc>
                <a:spcPct val="150000"/>
              </a:lnSpc>
              <a:buFontTx/>
              <a:buChar char="-"/>
            </a:pPr>
            <a:r>
              <a:rPr lang="fa-IR" dirty="0" smtClean="0">
                <a:cs typeface="B Nazanin" panose="00000400000000000000" pitchFamily="2" charset="-78"/>
              </a:rPr>
              <a:t>در صورت معاف از مالیات بودن افزایش قیمت فروش، هزینه های پرداختی مشمول مالیات فروش می گردند.</a:t>
            </a:r>
          </a:p>
          <a:p>
            <a:pPr algn="just" rtl="1">
              <a:lnSpc>
                <a:spcPct val="150000"/>
              </a:lnSpc>
              <a:buFontTx/>
              <a:buChar char="-"/>
            </a:pPr>
            <a:r>
              <a:rPr lang="fa-IR" dirty="0" smtClean="0">
                <a:cs typeface="B Nazanin" panose="00000400000000000000" pitchFamily="2" charset="-78"/>
              </a:rPr>
              <a:t>مشتری باید کل پول را در دوره زمانی واقعی یا بعد تر یا به صورت قسطی بر اساس جدول زمان بندی مورد توافق در چند دوره زمانی پرداخت کند.</a:t>
            </a:r>
          </a:p>
        </p:txBody>
      </p:sp>
      <p:sp>
        <p:nvSpPr>
          <p:cNvPr id="2" name="Slide Number Placeholder 1"/>
          <p:cNvSpPr>
            <a:spLocks noGrp="1"/>
          </p:cNvSpPr>
          <p:nvPr>
            <p:ph type="sldNum" sz="quarter" idx="12"/>
          </p:nvPr>
        </p:nvSpPr>
        <p:spPr/>
        <p:txBody>
          <a:bodyPr/>
          <a:lstStyle/>
          <a:p>
            <a:fld id="{3F6EEB0F-9FB1-4756-B031-39544499E528}" type="slidenum">
              <a:rPr lang="en-US" smtClean="0"/>
              <a:t>20</a:t>
            </a:fld>
            <a:endParaRPr lang="en-US"/>
          </a:p>
        </p:txBody>
      </p:sp>
    </p:spTree>
    <p:extLst>
      <p:ext uri="{BB962C8B-B14F-4D97-AF65-F5344CB8AC3E}">
        <p14:creationId xmlns:p14="http://schemas.microsoft.com/office/powerpoint/2010/main" val="3371867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روش و رفتار حسابداری استانداردهای بین المللی گزارشگری مالی </a:t>
            </a:r>
            <a:r>
              <a:rPr lang="en-US" b="1" dirty="0" smtClean="0">
                <a:cs typeface="B Nazanin" panose="00000400000000000000" pitchFamily="2" charset="-78"/>
              </a:rPr>
              <a:t>(IFRS)</a:t>
            </a:r>
            <a:r>
              <a:rPr lang="fa-IR" b="1" dirty="0" smtClean="0">
                <a:cs typeface="B Nazanin" panose="00000400000000000000" pitchFamily="2" charset="-78"/>
              </a:rPr>
              <a:t>:</a:t>
            </a:r>
          </a:p>
          <a:p>
            <a:pPr marL="0" indent="0" algn="just" rtl="1">
              <a:lnSpc>
                <a:spcPct val="150000"/>
              </a:lnSpc>
              <a:buNone/>
            </a:pPr>
            <a:r>
              <a:rPr lang="fa-IR" dirty="0" smtClean="0">
                <a:cs typeface="B Nazanin" panose="00000400000000000000" pitchFamily="2" charset="-78"/>
              </a:rPr>
              <a:t>چارچوب مفهومی هدف گزارشگری مالی چند منظوره را چنین بیان می کند:</a:t>
            </a:r>
          </a:p>
          <a:p>
            <a:pPr marL="0" indent="0" algn="just" rtl="1">
              <a:lnSpc>
                <a:spcPct val="150000"/>
              </a:lnSpc>
              <a:buNone/>
            </a:pPr>
            <a:r>
              <a:rPr lang="fa-IR" dirty="0" smtClean="0">
                <a:cs typeface="B Nazanin" panose="00000400000000000000" pitchFamily="2" charset="-78"/>
              </a:rPr>
              <a:t>اول: تامین اطلاعات مالی در مورد تمامیت گزارشگری مفید برای سرمایه گذاران موجود و بالقوه، رهبران و دیگر افراد معتبر در تصمیم گیری تامین منابع برای موسسه.</a:t>
            </a:r>
          </a:p>
          <a:p>
            <a:pPr marL="0" indent="0" algn="just" rtl="1">
              <a:lnSpc>
                <a:spcPct val="150000"/>
              </a:lnSpc>
              <a:buNone/>
            </a:pPr>
            <a:r>
              <a:rPr lang="fa-IR" dirty="0" smtClean="0">
                <a:cs typeface="B Nazanin" panose="00000400000000000000" pitchFamily="2" charset="-78"/>
              </a:rPr>
              <a:t>دوم: چارچوب مفهومی کیفیت اطلاعات مفید مالی را تعیین و مشخص می کند که برای سودمند بودن اطلاعات مالی باید برای کاربران مفید بوده و نمایانگر هویت اقتصادی زیربنای شرایط حاکم باشد.</a:t>
            </a:r>
          </a:p>
        </p:txBody>
      </p:sp>
      <p:sp>
        <p:nvSpPr>
          <p:cNvPr id="2" name="Slide Number Placeholder 1"/>
          <p:cNvSpPr>
            <a:spLocks noGrp="1"/>
          </p:cNvSpPr>
          <p:nvPr>
            <p:ph type="sldNum" sz="quarter" idx="12"/>
          </p:nvPr>
        </p:nvSpPr>
        <p:spPr/>
        <p:txBody>
          <a:bodyPr/>
          <a:lstStyle/>
          <a:p>
            <a:fld id="{3F6EEB0F-9FB1-4756-B031-39544499E528}" type="slidenum">
              <a:rPr lang="en-US" smtClean="0"/>
              <a:t>21</a:t>
            </a:fld>
            <a:endParaRPr lang="en-US"/>
          </a:p>
        </p:txBody>
      </p:sp>
    </p:spTree>
    <p:extLst>
      <p:ext uri="{BB962C8B-B14F-4D97-AF65-F5344CB8AC3E}">
        <p14:creationId xmlns:p14="http://schemas.microsoft.com/office/powerpoint/2010/main" val="22192898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dirty="0" smtClean="0">
                <a:cs typeface="B Nazanin" panose="00000400000000000000" pitchFamily="2" charset="-78"/>
              </a:rPr>
              <a:t>تهیه کننده صورت های مالی باید در مورد اطلاعات مالی تصمیم گیری و آنها را به شکل زیر ارائه کند:</a:t>
            </a:r>
          </a:p>
          <a:p>
            <a:pPr marL="0" indent="0" algn="just" rtl="1">
              <a:lnSpc>
                <a:spcPct val="150000"/>
              </a:lnSpc>
              <a:buNone/>
            </a:pPr>
            <a:r>
              <a:rPr lang="fa-IR" dirty="0" smtClean="0">
                <a:cs typeface="B Nazanin" panose="00000400000000000000" pitchFamily="2" charset="-78"/>
              </a:rPr>
              <a:t>1- شناسایی پدیده اقتصادی که می تواند برای کاربران مفید باشد</a:t>
            </a:r>
          </a:p>
          <a:p>
            <a:pPr marL="0" indent="0" algn="just" rtl="1">
              <a:lnSpc>
                <a:spcPct val="150000"/>
              </a:lnSpc>
              <a:buNone/>
            </a:pPr>
            <a:r>
              <a:rPr lang="fa-IR" dirty="0" smtClean="0">
                <a:cs typeface="B Nazanin" panose="00000400000000000000" pitchFamily="2" charset="-78"/>
              </a:rPr>
              <a:t>2- شناسایی نوع اطلاعات در مورد پدیده که بیشترین ارتباط را داشته و قابل ارائه است</a:t>
            </a:r>
          </a:p>
          <a:p>
            <a:pPr marL="0" indent="0" algn="just" rtl="1">
              <a:lnSpc>
                <a:spcPct val="150000"/>
              </a:lnSpc>
              <a:buNone/>
            </a:pPr>
            <a:r>
              <a:rPr lang="fa-IR" dirty="0" smtClean="0">
                <a:cs typeface="B Nazanin" panose="00000400000000000000" pitchFamily="2" charset="-78"/>
              </a:rPr>
              <a:t>3- تعیین موجود بودن و قابل عرضه بودن اطلاعات</a:t>
            </a:r>
          </a:p>
        </p:txBody>
      </p:sp>
      <p:sp>
        <p:nvSpPr>
          <p:cNvPr id="2" name="Slide Number Placeholder 1"/>
          <p:cNvSpPr>
            <a:spLocks noGrp="1"/>
          </p:cNvSpPr>
          <p:nvPr>
            <p:ph type="sldNum" sz="quarter" idx="12"/>
          </p:nvPr>
        </p:nvSpPr>
        <p:spPr/>
        <p:txBody>
          <a:bodyPr/>
          <a:lstStyle/>
          <a:p>
            <a:fld id="{3F6EEB0F-9FB1-4756-B031-39544499E528}" type="slidenum">
              <a:rPr lang="en-US" smtClean="0"/>
              <a:t>22</a:t>
            </a:fld>
            <a:endParaRPr lang="en-US"/>
          </a:p>
        </p:txBody>
      </p:sp>
    </p:spTree>
    <p:extLst>
      <p:ext uri="{BB962C8B-B14F-4D97-AF65-F5344CB8AC3E}">
        <p14:creationId xmlns:p14="http://schemas.microsoft.com/office/powerpoint/2010/main" val="240331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lnSpcReduction="10000"/>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dirty="0" smtClean="0">
                <a:cs typeface="B Nazanin" panose="00000400000000000000" pitchFamily="2" charset="-78"/>
              </a:rPr>
              <a:t>تعاریف عناصر صورت های مالی:</a:t>
            </a:r>
          </a:p>
          <a:p>
            <a:pPr marL="0" indent="0" algn="just" rtl="1">
              <a:lnSpc>
                <a:spcPct val="150000"/>
              </a:lnSpc>
              <a:buNone/>
            </a:pPr>
            <a:r>
              <a:rPr lang="fa-IR" dirty="0" smtClean="0">
                <a:cs typeface="B Nazanin" panose="00000400000000000000" pitchFamily="2" charset="-78"/>
              </a:rPr>
              <a:t>دارایی: عبارت است از منبع کنترل شده توسط موسسه در نتیجه رویدادهای پیشینی که انتظار می رود از آن مزایای اقتصادی به سوی موسسه جریان یابد.</a:t>
            </a:r>
          </a:p>
          <a:p>
            <a:pPr marL="0" indent="0" algn="just" rtl="1">
              <a:lnSpc>
                <a:spcPct val="150000"/>
              </a:lnSpc>
              <a:buNone/>
            </a:pPr>
            <a:r>
              <a:rPr lang="fa-IR" dirty="0" smtClean="0">
                <a:cs typeface="B Nazanin" panose="00000400000000000000" pitchFamily="2" charset="-78"/>
              </a:rPr>
              <a:t>دین: عبارت است از تعهد کنونی ناشی از رویدادهای قبلی که انتظار می رود تسویه آن موجب خروج منابع موسسه که مزایای اقتصادی را منسجم می کند گردد</a:t>
            </a:r>
          </a:p>
          <a:p>
            <a:pPr marL="0" indent="0" algn="just" rtl="1">
              <a:lnSpc>
                <a:spcPct val="150000"/>
              </a:lnSpc>
              <a:buNone/>
            </a:pPr>
            <a:r>
              <a:rPr lang="fa-IR" dirty="0" smtClean="0">
                <a:cs typeface="B Nazanin" panose="00000400000000000000" pitchFamily="2" charset="-78"/>
              </a:rPr>
              <a:t>ارزش ویژه: باقی مانده دارایی های موسسه بعد از کسر تمام دیون.</a:t>
            </a:r>
          </a:p>
          <a:p>
            <a:pPr marL="0" indent="0" algn="just" rtl="1">
              <a:lnSpc>
                <a:spcPct val="150000"/>
              </a:lnSpc>
              <a:buNone/>
            </a:pPr>
            <a:r>
              <a:rPr lang="fa-IR" dirty="0" smtClean="0">
                <a:cs typeface="B Nazanin" panose="00000400000000000000" pitchFamily="2" charset="-78"/>
              </a:rPr>
              <a:t>درآمد و مخارج: تغییرات مثبت و منفی در دارایی خالص موجود برای صاحبان موسسه یعنی تغییر در وضعیت مالی که موجب افزایش یا کاهش خالص ثروت سهام دار می شود.</a:t>
            </a:r>
          </a:p>
        </p:txBody>
      </p:sp>
      <p:sp>
        <p:nvSpPr>
          <p:cNvPr id="2" name="Slide Number Placeholder 1"/>
          <p:cNvSpPr>
            <a:spLocks noGrp="1"/>
          </p:cNvSpPr>
          <p:nvPr>
            <p:ph type="sldNum" sz="quarter" idx="12"/>
          </p:nvPr>
        </p:nvSpPr>
        <p:spPr/>
        <p:txBody>
          <a:bodyPr/>
          <a:lstStyle/>
          <a:p>
            <a:fld id="{3F6EEB0F-9FB1-4756-B031-39544499E528}" type="slidenum">
              <a:rPr lang="en-US" smtClean="0"/>
              <a:t>23</a:t>
            </a:fld>
            <a:endParaRPr lang="en-US"/>
          </a:p>
        </p:txBody>
      </p:sp>
    </p:spTree>
    <p:extLst>
      <p:ext uri="{BB962C8B-B14F-4D97-AF65-F5344CB8AC3E}">
        <p14:creationId xmlns:p14="http://schemas.microsoft.com/office/powerpoint/2010/main" val="33411161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lnSpcReduction="10000"/>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تورق: </a:t>
            </a:r>
            <a:r>
              <a:rPr lang="fa-IR" dirty="0" smtClean="0">
                <a:cs typeface="B Nazanin" panose="00000400000000000000" pitchFamily="2" charset="-78"/>
              </a:rPr>
              <a:t>تورق یعنی خرید کالا به قیمت معوق تعیین شده از طریق فروش با افزایش قیمت (مرابحه) یا چانه زنی (مساومه) و بعد فروش آن به شخص ثالث به قیمت هدف برای دستیابی به نقدینگی.</a:t>
            </a:r>
          </a:p>
          <a:p>
            <a:pPr marL="0" indent="0" algn="just" rtl="1">
              <a:lnSpc>
                <a:spcPct val="150000"/>
              </a:lnSpc>
              <a:buNone/>
            </a:pPr>
            <a:r>
              <a:rPr lang="fa-IR" b="1" dirty="0" smtClean="0">
                <a:cs typeface="B Nazanin" panose="00000400000000000000" pitchFamily="2" charset="-78"/>
              </a:rPr>
              <a:t>جنبه های عملیاتی تورق: </a:t>
            </a:r>
          </a:p>
          <a:p>
            <a:pPr algn="just" rtl="1">
              <a:lnSpc>
                <a:spcPct val="150000"/>
              </a:lnSpc>
              <a:buFontTx/>
              <a:buChar char="-"/>
            </a:pPr>
            <a:r>
              <a:rPr lang="fa-IR" dirty="0" smtClean="0">
                <a:cs typeface="B Nazanin" panose="00000400000000000000" pitchFamily="2" charset="-78"/>
              </a:rPr>
              <a:t>مشتری می تواند به بانک مراجعه کرده و درخواست تسهیلات نقد کند.</a:t>
            </a:r>
          </a:p>
          <a:p>
            <a:pPr algn="just" rtl="1">
              <a:lnSpc>
                <a:spcPct val="150000"/>
              </a:lnSpc>
              <a:buFontTx/>
              <a:buChar char="-"/>
            </a:pPr>
            <a:r>
              <a:rPr lang="fa-IR" dirty="0" smtClean="0">
                <a:cs typeface="B Nazanin" panose="00000400000000000000" pitchFamily="2" charset="-78"/>
              </a:rPr>
              <a:t>در قبال درخواست، </a:t>
            </a:r>
            <a:r>
              <a:rPr lang="en-US" dirty="0" smtClean="0">
                <a:cs typeface="B Nazanin" panose="00000400000000000000" pitchFamily="2" charset="-78"/>
              </a:rPr>
              <a:t>IFI</a:t>
            </a:r>
            <a:r>
              <a:rPr lang="fa-IR" dirty="0" smtClean="0">
                <a:cs typeface="B Nazanin" panose="00000400000000000000" pitchFamily="2" charset="-78"/>
              </a:rPr>
              <a:t> ارزش اعتباری مشتری را ارزیابی و درخواست را تایید می کند.</a:t>
            </a:r>
          </a:p>
          <a:p>
            <a:pPr algn="just" rtl="1">
              <a:lnSpc>
                <a:spcPct val="150000"/>
              </a:lnSpc>
              <a:buFontTx/>
              <a:buChar char="-"/>
            </a:pPr>
            <a:r>
              <a:rPr lang="en-US" dirty="0" smtClean="0">
                <a:cs typeface="B Nazanin" panose="00000400000000000000" pitchFamily="2" charset="-78"/>
              </a:rPr>
              <a:t>IFI</a:t>
            </a:r>
            <a:r>
              <a:rPr lang="fa-IR" dirty="0" smtClean="0">
                <a:cs typeface="B Nazanin" panose="00000400000000000000" pitchFamily="2" charset="-78"/>
              </a:rPr>
              <a:t> از مشتری میخواهد تعهد کند که کالا را در همان زمان خریداری کرده و بعد دارنده آن شود. هم راستا با دیگر جزئیات، سود </a:t>
            </a:r>
            <a:r>
              <a:rPr lang="en-US" dirty="0" smtClean="0">
                <a:cs typeface="B Nazanin" panose="00000400000000000000" pitchFamily="2" charset="-78"/>
              </a:rPr>
              <a:t>IFI</a:t>
            </a:r>
            <a:r>
              <a:rPr lang="fa-IR" dirty="0" smtClean="0">
                <a:cs typeface="B Nazanin" panose="00000400000000000000" pitchFamily="2" charset="-78"/>
              </a:rPr>
              <a:t> به مشتری تصریح می شود.</a:t>
            </a:r>
          </a:p>
        </p:txBody>
      </p:sp>
      <p:sp>
        <p:nvSpPr>
          <p:cNvPr id="2" name="Slide Number Placeholder 1"/>
          <p:cNvSpPr>
            <a:spLocks noGrp="1"/>
          </p:cNvSpPr>
          <p:nvPr>
            <p:ph type="sldNum" sz="quarter" idx="12"/>
          </p:nvPr>
        </p:nvSpPr>
        <p:spPr/>
        <p:txBody>
          <a:bodyPr/>
          <a:lstStyle/>
          <a:p>
            <a:fld id="{3F6EEB0F-9FB1-4756-B031-39544499E528}" type="slidenum">
              <a:rPr lang="en-US" smtClean="0"/>
              <a:t>24</a:t>
            </a:fld>
            <a:endParaRPr lang="en-US"/>
          </a:p>
        </p:txBody>
      </p:sp>
    </p:spTree>
    <p:extLst>
      <p:ext uri="{BB962C8B-B14F-4D97-AF65-F5344CB8AC3E}">
        <p14:creationId xmlns:p14="http://schemas.microsoft.com/office/powerpoint/2010/main" val="3555825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lnSpcReduction="10000"/>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algn="just" rtl="1">
              <a:lnSpc>
                <a:spcPct val="150000"/>
              </a:lnSpc>
              <a:buFontTx/>
              <a:buChar char="-"/>
            </a:pPr>
            <a:r>
              <a:rPr lang="fa-IR" dirty="0" smtClean="0">
                <a:cs typeface="B Nazanin" panose="00000400000000000000" pitchFamily="2" charset="-78"/>
              </a:rPr>
              <a:t>بانک اسلامی هر کالای موجود در بازار را خریداری می کد و مالکیت آن دارایی را به عهده می گیرد.</a:t>
            </a:r>
          </a:p>
          <a:p>
            <a:pPr algn="just" rtl="1">
              <a:lnSpc>
                <a:spcPct val="150000"/>
              </a:lnSpc>
              <a:buFontTx/>
              <a:buChar char="-"/>
            </a:pPr>
            <a:r>
              <a:rPr lang="en-US" dirty="0" smtClean="0">
                <a:cs typeface="B Nazanin" panose="00000400000000000000" pitchFamily="2" charset="-78"/>
              </a:rPr>
              <a:t>IFI</a:t>
            </a:r>
            <a:r>
              <a:rPr lang="fa-IR" dirty="0" smtClean="0">
                <a:cs typeface="B Nazanin" panose="00000400000000000000" pitchFamily="2" charset="-78"/>
              </a:rPr>
              <a:t> توافق مرابحه با مشتری را اجرایی کرده و جزئیات کالا، قیمت، سود و شرایطپرداخت به صراحت اعلام می شود.</a:t>
            </a:r>
          </a:p>
          <a:p>
            <a:pPr algn="just" rtl="1">
              <a:lnSpc>
                <a:spcPct val="150000"/>
              </a:lnSpc>
              <a:buFontTx/>
              <a:buChar char="-"/>
            </a:pPr>
            <a:r>
              <a:rPr lang="fa-IR" dirty="0" smtClean="0">
                <a:cs typeface="B Nazanin" panose="00000400000000000000" pitchFamily="2" charset="-78"/>
              </a:rPr>
              <a:t>سپس مشتری همان کالا را در نقطه ی هدف به قیمت تمام شده به شخص ثالث بجز فردی که </a:t>
            </a:r>
            <a:r>
              <a:rPr lang="en-US" dirty="0" smtClean="0">
                <a:cs typeface="B Nazanin" panose="00000400000000000000" pitchFamily="2" charset="-78"/>
              </a:rPr>
              <a:t>IFI</a:t>
            </a:r>
            <a:r>
              <a:rPr lang="fa-IR" dirty="0" smtClean="0">
                <a:cs typeface="B Nazanin" panose="00000400000000000000" pitchFamily="2" charset="-78"/>
              </a:rPr>
              <a:t> از وی کالا را خریده می فروشد</a:t>
            </a:r>
          </a:p>
          <a:p>
            <a:pPr algn="just" rtl="1">
              <a:lnSpc>
                <a:spcPct val="150000"/>
              </a:lnSpc>
              <a:buFontTx/>
              <a:buChar char="-"/>
            </a:pPr>
            <a:r>
              <a:rPr lang="fa-IR" dirty="0" smtClean="0">
                <a:cs typeface="B Nazanin" panose="00000400000000000000" pitchFamily="2" charset="-78"/>
              </a:rPr>
              <a:t>عواید حاصل از این فروش، تسهیلات نقدینگی را برای مشتری فراهم می کند.</a:t>
            </a:r>
          </a:p>
          <a:p>
            <a:pPr algn="just" rtl="1">
              <a:lnSpc>
                <a:spcPct val="150000"/>
              </a:lnSpc>
              <a:buFontTx/>
              <a:buChar char="-"/>
            </a:pPr>
            <a:r>
              <a:rPr lang="fa-IR" dirty="0" smtClean="0">
                <a:cs typeface="B Nazanin" panose="00000400000000000000" pitchFamily="2" charset="-78"/>
              </a:rPr>
              <a:t>مشتری قیمت فروش را بر اساس توافق به صورت اقساط و در مدت معین پرداخت می کند.</a:t>
            </a:r>
          </a:p>
        </p:txBody>
      </p:sp>
      <p:sp>
        <p:nvSpPr>
          <p:cNvPr id="2" name="Slide Number Placeholder 1"/>
          <p:cNvSpPr>
            <a:spLocks noGrp="1"/>
          </p:cNvSpPr>
          <p:nvPr>
            <p:ph type="sldNum" sz="quarter" idx="12"/>
          </p:nvPr>
        </p:nvSpPr>
        <p:spPr/>
        <p:txBody>
          <a:bodyPr/>
          <a:lstStyle/>
          <a:p>
            <a:fld id="{3F6EEB0F-9FB1-4756-B031-39544499E528}" type="slidenum">
              <a:rPr lang="en-US" smtClean="0"/>
              <a:t>25</a:t>
            </a:fld>
            <a:endParaRPr lang="en-US"/>
          </a:p>
        </p:txBody>
      </p:sp>
    </p:spTree>
    <p:extLst>
      <p:ext uri="{BB962C8B-B14F-4D97-AF65-F5344CB8AC3E}">
        <p14:creationId xmlns:p14="http://schemas.microsoft.com/office/powerpoint/2010/main" val="4269891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2509"/>
            <a:ext cx="10515600" cy="6151417"/>
          </a:xfrm>
        </p:spPr>
        <p:txBody>
          <a:bodyPr>
            <a:normAutofit/>
          </a:bodyPr>
          <a:lstStyle/>
          <a:p>
            <a:pPr marL="0" indent="0" algn="ctr">
              <a:buNone/>
            </a:pPr>
            <a:r>
              <a:rPr lang="fa-IR" u="sng" dirty="0" smtClean="0">
                <a:cs typeface="B Nazanin" panose="00000400000000000000" pitchFamily="2" charset="-78"/>
              </a:rPr>
              <a:t>فصل ششم: اسناد مالی اسلامی، حسابداری قراردادهای مبتنی بر فروش</a:t>
            </a:r>
          </a:p>
          <a:p>
            <a:pPr marL="0" indent="0" algn="just" rtl="1">
              <a:lnSpc>
                <a:spcPct val="150000"/>
              </a:lnSpc>
              <a:buNone/>
            </a:pPr>
            <a:r>
              <a:rPr lang="fa-IR" b="1" dirty="0" smtClean="0">
                <a:cs typeface="B Nazanin" panose="00000400000000000000" pitchFamily="2" charset="-78"/>
              </a:rPr>
              <a:t>اصول کلیدی قرارداد تورق:</a:t>
            </a:r>
          </a:p>
          <a:p>
            <a:pPr marL="0" indent="0" algn="just" rtl="1">
              <a:lnSpc>
                <a:spcPct val="150000"/>
              </a:lnSpc>
              <a:buNone/>
            </a:pPr>
            <a:r>
              <a:rPr lang="fa-IR" dirty="0" smtClean="0">
                <a:cs typeface="B Nazanin" panose="00000400000000000000" pitchFamily="2" charset="-78"/>
              </a:rPr>
              <a:t>طرفین قرارداد: طرفین شرکت کننده در قرارداد تورق عبارتند از فروشنده و خریدار.</a:t>
            </a:r>
          </a:p>
          <a:p>
            <a:pPr marL="0" indent="0" algn="just" rtl="1">
              <a:lnSpc>
                <a:spcPct val="150000"/>
              </a:lnSpc>
              <a:buNone/>
            </a:pPr>
            <a:r>
              <a:rPr lang="fa-IR" dirty="0" smtClean="0">
                <a:cs typeface="B Nazanin" panose="00000400000000000000" pitchFamily="2" charset="-78"/>
              </a:rPr>
              <a:t>موضوع: کالا باید وافعی و تابع قوانین شریعت بوده و قبل از فروش در تملک فروشنده باشد. کالا نمی تواند طلا، نقره یا هر گونه ارز باشد و باید به طرف دیگری بجز فردی که از وی خریداری شده به صورت پرداخت معوقه به فروش برسد.</a:t>
            </a:r>
          </a:p>
          <a:p>
            <a:pPr marL="0" indent="0" algn="just" rtl="1">
              <a:lnSpc>
                <a:spcPct val="150000"/>
              </a:lnSpc>
              <a:buNone/>
            </a:pPr>
            <a:r>
              <a:rPr lang="fa-IR" dirty="0" smtClean="0">
                <a:cs typeface="B Nazanin" panose="00000400000000000000" pitchFamily="2" charset="-78"/>
              </a:rPr>
              <a:t>عقد قرارداد: قرارداد خرید کالا بین خریدار و فروشنده به صورت پرداخت معوق باید مستقل از قرارداد فروش نقطه ای بین خریدار و شخص ثالث باشد. خریدار نمی تواند فروش را به دیگری واگذار نماید.</a:t>
            </a:r>
          </a:p>
        </p:txBody>
      </p:sp>
      <p:sp>
        <p:nvSpPr>
          <p:cNvPr id="2" name="Slide Number Placeholder 1"/>
          <p:cNvSpPr>
            <a:spLocks noGrp="1"/>
          </p:cNvSpPr>
          <p:nvPr>
            <p:ph type="sldNum" sz="quarter" idx="12"/>
          </p:nvPr>
        </p:nvSpPr>
        <p:spPr/>
        <p:txBody>
          <a:bodyPr/>
          <a:lstStyle/>
          <a:p>
            <a:fld id="{3F6EEB0F-9FB1-4756-B031-39544499E528}" type="slidenum">
              <a:rPr lang="en-US" smtClean="0"/>
              <a:t>26</a:t>
            </a:fld>
            <a:endParaRPr lang="en-US"/>
          </a:p>
        </p:txBody>
      </p:sp>
    </p:spTree>
    <p:extLst>
      <p:ext uri="{BB962C8B-B14F-4D97-AF65-F5344CB8AC3E}">
        <p14:creationId xmlns:p14="http://schemas.microsoft.com/office/powerpoint/2010/main" val="37840956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1164"/>
            <a:ext cx="10515600" cy="5525799"/>
          </a:xfrm>
        </p:spPr>
        <p:txBody>
          <a:bodyPr>
            <a:normAutofit/>
          </a:bodyPr>
          <a:lstStyle/>
          <a:p>
            <a:pPr marL="0" lvl="0" indent="0" algn="ctr" rtl="1">
              <a:buNone/>
            </a:pPr>
            <a:endParaRPr lang="fa-IR" b="1" dirty="0" smtClean="0">
              <a:cs typeface="B Nazanin" panose="00000400000000000000" pitchFamily="2" charset="-78"/>
            </a:endParaRPr>
          </a:p>
          <a:p>
            <a:pPr marL="0" lvl="0" indent="0" algn="ctr" rtl="1">
              <a:buNone/>
            </a:pPr>
            <a:endParaRPr lang="fa-IR" b="1" dirty="0">
              <a:cs typeface="B Nazanin" panose="00000400000000000000" pitchFamily="2" charset="-78"/>
            </a:endParaRPr>
          </a:p>
          <a:p>
            <a:pPr marL="0" lvl="0" indent="0" algn="ctr" rtl="1">
              <a:buNone/>
            </a:pPr>
            <a:endParaRPr lang="fa-IR" b="1" dirty="0" smtClean="0">
              <a:cs typeface="B Nazanin" panose="00000400000000000000" pitchFamily="2" charset="-78"/>
            </a:endParaRPr>
          </a:p>
          <a:p>
            <a:pPr marL="0" lvl="0" indent="0" algn="ctr" rtl="1">
              <a:buNone/>
            </a:pPr>
            <a:endParaRPr lang="fa-IR" b="1" dirty="0">
              <a:cs typeface="B Nazanin" panose="00000400000000000000" pitchFamily="2" charset="-78"/>
            </a:endParaRPr>
          </a:p>
          <a:p>
            <a:pPr marL="0" lvl="0" indent="0" algn="ctr" rtl="1">
              <a:buNone/>
            </a:pPr>
            <a:r>
              <a:rPr lang="fa-IR" sz="4400" b="1" dirty="0" smtClean="0">
                <a:cs typeface="B Nazanin" panose="00000400000000000000" pitchFamily="2" charset="-78"/>
              </a:rPr>
              <a:t>سپاس از توجه شما</a:t>
            </a:r>
            <a:endParaRPr lang="fa-IR" sz="4400" dirty="0">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3F6EEB0F-9FB1-4756-B031-39544499E528}" type="slidenum">
              <a:rPr lang="en-US" smtClean="0"/>
              <a:t>27</a:t>
            </a:fld>
            <a:endParaRPr lang="en-US"/>
          </a:p>
        </p:txBody>
      </p:sp>
    </p:spTree>
    <p:extLst>
      <p:ext uri="{BB962C8B-B14F-4D97-AF65-F5344CB8AC3E}">
        <p14:creationId xmlns:p14="http://schemas.microsoft.com/office/powerpoint/2010/main" val="1882191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605</TotalTime>
  <Words>2473</Words>
  <Application>Microsoft Office PowerPoint</Application>
  <PresentationFormat>Widescreen</PresentationFormat>
  <Paragraphs>160</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B Nazanin</vt:lpstr>
      <vt:lpstr>Calibri</vt:lpstr>
      <vt:lpstr>Calibri Light</vt:lpstr>
      <vt:lpstr>Times New Roman</vt:lpstr>
      <vt:lpstr>Office Theme</vt:lpstr>
      <vt:lpstr>بسم الله الرّحمن الرّحیم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Windows User</dc:creator>
  <cp:lastModifiedBy>pavion</cp:lastModifiedBy>
  <cp:revision>53</cp:revision>
  <dcterms:created xsi:type="dcterms:W3CDTF">2026-05-11T16:41:47Z</dcterms:created>
  <dcterms:modified xsi:type="dcterms:W3CDTF">2026-07-10T14:48:40Z</dcterms:modified>
</cp:coreProperties>
</file>