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97" r:id="rId9"/>
    <p:sldId id="263" r:id="rId10"/>
    <p:sldId id="264" r:id="rId11"/>
    <p:sldId id="298" r:id="rId12"/>
    <p:sldId id="299" r:id="rId13"/>
    <p:sldId id="270"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91" d="100"/>
          <a:sy n="91" d="100"/>
        </p:scale>
        <p:origin x="1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7/10/2026</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7/10/2026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7/10/2026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7/10/2026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7/10/2026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7/10/2026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7/10/2026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7/10/2026</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50EB6-0468-0CBF-7499-ED7BDA0275C5}"/>
              </a:ext>
            </a:extLst>
          </p:cNvPr>
          <p:cNvSpPr>
            <a:spLocks noGrp="1"/>
          </p:cNvSpPr>
          <p:nvPr>
            <p:ph type="ctrTitle"/>
          </p:nvPr>
        </p:nvSpPr>
        <p:spPr>
          <a:xfrm>
            <a:off x="1217519" y="194516"/>
            <a:ext cx="8791575" cy="840908"/>
          </a:xfrm>
        </p:spPr>
        <p:txBody>
          <a:bodyPr>
            <a:normAutofit/>
          </a:bodyPr>
          <a:lstStyle/>
          <a:p>
            <a:pPr algn="ctr"/>
            <a:endParaRPr lang="en-US" sz="3200" dirty="0">
              <a:cs typeface="B Nazanin" panose="00000400000000000000" pitchFamily="2" charset="-78"/>
            </a:endParaRPr>
          </a:p>
        </p:txBody>
      </p:sp>
      <p:sp>
        <p:nvSpPr>
          <p:cNvPr id="3" name="Subtitle 2">
            <a:extLst>
              <a:ext uri="{FF2B5EF4-FFF2-40B4-BE49-F238E27FC236}">
                <a16:creationId xmlns:a16="http://schemas.microsoft.com/office/drawing/2014/main" id="{A901B158-8AA5-5553-2D5A-AAD3F1BAA494}"/>
              </a:ext>
            </a:extLst>
          </p:cNvPr>
          <p:cNvSpPr>
            <a:spLocks noGrp="1"/>
          </p:cNvSpPr>
          <p:nvPr>
            <p:ph type="subTitle" idx="1"/>
          </p:nvPr>
        </p:nvSpPr>
        <p:spPr>
          <a:xfrm>
            <a:off x="1325095" y="1898277"/>
            <a:ext cx="8791575" cy="4636994"/>
          </a:xfrm>
        </p:spPr>
        <p:txBody>
          <a:bodyPr>
            <a:normAutofit/>
          </a:bodyPr>
          <a:lstStyle/>
          <a:p>
            <a:pPr algn="ctr"/>
            <a:r>
              <a:rPr lang="fa-IR" sz="3600" b="1" dirty="0">
                <a:solidFill>
                  <a:schemeClr val="tx1"/>
                </a:solidFill>
                <a:cs typeface="B Nazanin" panose="00000400000000000000" pitchFamily="2" charset="-78"/>
              </a:rPr>
              <a:t>تحلیل ریسک، بازده و ساختار مالی در ایران</a:t>
            </a:r>
            <a:endParaRPr lang="en-US" sz="3600" b="1">
              <a:solidFill>
                <a:schemeClr val="tx1"/>
              </a:solidFill>
              <a:cs typeface="B Nazanin" panose="00000400000000000000" pitchFamily="2" charset="-78"/>
            </a:endParaRPr>
          </a:p>
          <a:p>
            <a:pPr algn="ctr"/>
            <a:endParaRPr lang="fa-IR" sz="3600" b="1" dirty="0">
              <a:solidFill>
                <a:schemeClr val="tx1"/>
              </a:solidFill>
              <a:cs typeface="B Nazanin" panose="00000400000000000000" pitchFamily="2" charset="-78"/>
            </a:endParaRPr>
          </a:p>
        </p:txBody>
      </p:sp>
    </p:spTree>
    <p:extLst>
      <p:ext uri="{BB962C8B-B14F-4D97-AF65-F5344CB8AC3E}">
        <p14:creationId xmlns:p14="http://schemas.microsoft.com/office/powerpoint/2010/main" val="29166209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E4DDF-C8E5-1806-6329-ABD1826C19D7}"/>
              </a:ext>
            </a:extLst>
          </p:cNvPr>
          <p:cNvSpPr>
            <a:spLocks noGrp="1"/>
          </p:cNvSpPr>
          <p:nvPr>
            <p:ph type="title"/>
          </p:nvPr>
        </p:nvSpPr>
        <p:spPr>
          <a:xfrm>
            <a:off x="1141413" y="215107"/>
            <a:ext cx="9905998" cy="1478570"/>
          </a:xfrm>
        </p:spPr>
        <p:txBody>
          <a:bodyPr/>
          <a:lstStyle/>
          <a:p>
            <a:pPr algn="r"/>
            <a:r>
              <a:rPr lang="fa-IR" dirty="0">
                <a:cs typeface="B Nazanin" panose="00000400000000000000" pitchFamily="2" charset="-78"/>
              </a:rPr>
              <a:t>فهرست مطالب</a:t>
            </a:r>
            <a:endParaRPr lang="en-US" dirty="0">
              <a:cs typeface="B Nazanin" panose="00000400000000000000" pitchFamily="2" charset="-78"/>
            </a:endParaRPr>
          </a:p>
        </p:txBody>
      </p:sp>
      <p:sp>
        <p:nvSpPr>
          <p:cNvPr id="3" name="Content Placeholder 2">
            <a:extLst>
              <a:ext uri="{FF2B5EF4-FFF2-40B4-BE49-F238E27FC236}">
                <a16:creationId xmlns:a16="http://schemas.microsoft.com/office/drawing/2014/main" id="{40161075-1306-6016-FEC9-9BC41C75EA6C}"/>
              </a:ext>
            </a:extLst>
          </p:cNvPr>
          <p:cNvSpPr>
            <a:spLocks noGrp="1"/>
          </p:cNvSpPr>
          <p:nvPr>
            <p:ph idx="1"/>
          </p:nvPr>
        </p:nvSpPr>
        <p:spPr>
          <a:xfrm>
            <a:off x="1141412" y="1849950"/>
            <a:ext cx="9905999" cy="3165803"/>
          </a:xfrm>
        </p:spPr>
        <p:txBody>
          <a:bodyPr numCol="2" rtlCol="1"/>
          <a:lstStyle/>
          <a:p>
            <a:pPr algn="r" rtl="1"/>
            <a:r>
              <a:rPr lang="fa-IR" dirty="0">
                <a:cs typeface="B Nazanin" panose="00000400000000000000" pitchFamily="2" charset="-78"/>
              </a:rPr>
              <a:t>مقدمه</a:t>
            </a:r>
          </a:p>
          <a:p>
            <a:pPr algn="r" rtl="1"/>
            <a:r>
              <a:rPr lang="fa-IR" dirty="0">
                <a:cs typeface="B Nazanin" panose="00000400000000000000" pitchFamily="2" charset="-78"/>
              </a:rPr>
              <a:t>مبانی ریسک</a:t>
            </a:r>
          </a:p>
          <a:p>
            <a:pPr algn="r" rtl="1"/>
            <a:r>
              <a:rPr lang="fa-IR" dirty="0">
                <a:cs typeface="B Nazanin" panose="00000400000000000000" pitchFamily="2" charset="-78"/>
              </a:rPr>
              <a:t>انواع ریسک</a:t>
            </a:r>
          </a:p>
          <a:p>
            <a:pPr algn="r" rtl="1"/>
            <a:r>
              <a:rPr lang="fa-IR" dirty="0">
                <a:cs typeface="B Nazanin" panose="00000400000000000000" pitchFamily="2" charset="-78"/>
              </a:rPr>
              <a:t>مبانی بازده</a:t>
            </a:r>
          </a:p>
          <a:p>
            <a:pPr algn="r" rtl="1"/>
            <a:r>
              <a:rPr lang="fa-IR" dirty="0">
                <a:cs typeface="B Nazanin" panose="00000400000000000000" pitchFamily="2" charset="-78"/>
              </a:rPr>
              <a:t>مدل های قیمت گذاری</a:t>
            </a:r>
          </a:p>
          <a:p>
            <a:pPr algn="r" rtl="1"/>
            <a:r>
              <a:rPr lang="fa-IR" dirty="0">
                <a:cs typeface="B Nazanin" panose="00000400000000000000" pitchFamily="2" charset="-78"/>
              </a:rPr>
              <a:t>ساختار مالی</a:t>
            </a:r>
          </a:p>
          <a:p>
            <a:pPr algn="r" rtl="1"/>
            <a:r>
              <a:rPr lang="fa-IR" dirty="0">
                <a:cs typeface="B Nazanin" panose="00000400000000000000" pitchFamily="2" charset="-78"/>
              </a:rPr>
              <a:t>تحلیل صنایع ایران</a:t>
            </a:r>
          </a:p>
          <a:p>
            <a:pPr algn="r" rtl="1"/>
            <a:r>
              <a:rPr lang="fa-IR" dirty="0">
                <a:cs typeface="B Nazanin" panose="00000400000000000000" pitchFamily="2" charset="-78"/>
              </a:rPr>
              <a:t>جمع بندی</a:t>
            </a:r>
          </a:p>
          <a:p>
            <a:pPr algn="r" rtl="1"/>
            <a:r>
              <a:rPr lang="fa-IR" dirty="0">
                <a:cs typeface="B Nazanin" panose="00000400000000000000" pitchFamily="2" charset="-78"/>
              </a:rPr>
              <a:t>پرسش و پاسخ</a:t>
            </a:r>
          </a:p>
          <a:p>
            <a:pPr algn="r" rtl="1"/>
            <a:endParaRPr lang="en-US" dirty="0">
              <a:cs typeface="B Nazanin" panose="00000400000000000000" pitchFamily="2" charset="-78"/>
            </a:endParaRPr>
          </a:p>
        </p:txBody>
      </p:sp>
    </p:spTree>
    <p:extLst>
      <p:ext uri="{BB962C8B-B14F-4D97-AF65-F5344CB8AC3E}">
        <p14:creationId xmlns:p14="http://schemas.microsoft.com/office/powerpoint/2010/main" val="272652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AF5C-81DE-6589-AA70-098BC93ECF97}"/>
              </a:ext>
            </a:extLst>
          </p:cNvPr>
          <p:cNvSpPr>
            <a:spLocks noGrp="1"/>
          </p:cNvSpPr>
          <p:nvPr>
            <p:ph type="title"/>
          </p:nvPr>
        </p:nvSpPr>
        <p:spPr>
          <a:xfrm>
            <a:off x="939707" y="295788"/>
            <a:ext cx="9905998" cy="1478570"/>
          </a:xfrm>
        </p:spPr>
        <p:txBody>
          <a:bodyPr>
            <a:normAutofit/>
          </a:bodyPr>
          <a:lstStyle/>
          <a:p>
            <a:pPr algn="r"/>
            <a:r>
              <a:rPr lang="ar-SA" sz="4000" b="1" kern="1800" dirty="0">
                <a:effectLst/>
                <a:ea typeface="Times New Roman" panose="02020603050405020304" pitchFamily="18" charset="0"/>
                <a:cs typeface="B Nazanin" panose="00000400000000000000" pitchFamily="2" charset="-78"/>
              </a:rPr>
              <a:t>مقدمه</a:t>
            </a:r>
            <a:endParaRPr lang="en-US" sz="6600" dirty="0">
              <a:cs typeface="B Nazanin" panose="00000400000000000000" pitchFamily="2" charset="-78"/>
            </a:endParaRPr>
          </a:p>
        </p:txBody>
      </p:sp>
      <p:sp>
        <p:nvSpPr>
          <p:cNvPr id="3" name="Content Placeholder 2">
            <a:extLst>
              <a:ext uri="{FF2B5EF4-FFF2-40B4-BE49-F238E27FC236}">
                <a16:creationId xmlns:a16="http://schemas.microsoft.com/office/drawing/2014/main" id="{8509959A-1315-864A-76F2-18BCF0BD7CF8}"/>
              </a:ext>
            </a:extLst>
          </p:cNvPr>
          <p:cNvSpPr>
            <a:spLocks noGrp="1"/>
          </p:cNvSpPr>
          <p:nvPr>
            <p:ph idx="1"/>
          </p:nvPr>
        </p:nvSpPr>
        <p:spPr>
          <a:xfrm>
            <a:off x="1141413" y="1872969"/>
            <a:ext cx="9905999" cy="3541714"/>
          </a:xfrm>
        </p:spPr>
        <p:txBody>
          <a:bodyPr>
            <a:normAutofit/>
          </a:bodyPr>
          <a:lstStyle/>
          <a:p>
            <a:pPr marL="342900" marR="0" lvl="0" indent="-342900" algn="r" rtl="1">
              <a:lnSpc>
                <a:spcPct val="150000"/>
              </a:lnSpc>
              <a:spcBef>
                <a:spcPts val="0"/>
              </a:spcBef>
              <a:spcAft>
                <a:spcPts val="800"/>
              </a:spcAft>
              <a:buSzPts val="1000"/>
              <a:buFont typeface="Symbol" panose="05050102010706020507" pitchFamily="18" charset="2"/>
              <a:buChar char=""/>
              <a:tabLst>
                <a:tab pos="457200" algn="l"/>
              </a:tabLst>
            </a:pPr>
            <a:r>
              <a:rPr lang="ar-SA" sz="2800" b="1" kern="1800" cap="all" dirty="0">
                <a:latin typeface="+mj-lt"/>
                <a:cs typeface="B Nazanin" panose="00000400000000000000" pitchFamily="2" charset="-78"/>
              </a:rPr>
              <a:t>اقتصاد ایران </a:t>
            </a:r>
            <a:r>
              <a:rPr lang="fa-IR" sz="2800" b="1" kern="1800" cap="all" dirty="0">
                <a:latin typeface="+mj-lt"/>
                <a:cs typeface="B Nazanin" panose="00000400000000000000" pitchFamily="2" charset="-78"/>
              </a:rPr>
              <a:t>دارای نوسانات شدید</a:t>
            </a:r>
            <a:r>
              <a:rPr lang="ar-SA" sz="2800" b="1" kern="1800" cap="all" dirty="0">
                <a:latin typeface="+mj-lt"/>
                <a:cs typeface="B Nazanin" panose="00000400000000000000" pitchFamily="2" charset="-78"/>
              </a:rPr>
              <a:t> و عدم‌قطعیت</a:t>
            </a:r>
            <a:r>
              <a:rPr lang="fa-IR" sz="2800" b="1" kern="1800" cap="all" dirty="0">
                <a:latin typeface="+mj-lt"/>
                <a:cs typeface="B Nazanin" panose="00000400000000000000" pitchFamily="2" charset="-78"/>
              </a:rPr>
              <a:t> بالاست و اهمیت مدیریت ریسک در چنین شرایطی دوچندان می شود.</a:t>
            </a:r>
            <a:endParaRPr lang="en-US" sz="2800" b="1" kern="1800" cap="all" dirty="0">
              <a:latin typeface="+mj-lt"/>
              <a:cs typeface="B Nazanin" panose="00000400000000000000" pitchFamily="2" charset="-78"/>
            </a:endParaRPr>
          </a:p>
          <a:p>
            <a:pPr marL="342900" marR="0" lvl="0" indent="-342900" algn="r" rtl="1">
              <a:lnSpc>
                <a:spcPct val="150000"/>
              </a:lnSpc>
              <a:spcBef>
                <a:spcPts val="0"/>
              </a:spcBef>
              <a:spcAft>
                <a:spcPts val="800"/>
              </a:spcAft>
              <a:buSzPts val="1000"/>
              <a:buFont typeface="Symbol" panose="05050102010706020507" pitchFamily="18" charset="2"/>
              <a:buChar char=""/>
              <a:tabLst>
                <a:tab pos="457200" algn="l"/>
              </a:tabLst>
            </a:pPr>
            <a:r>
              <a:rPr lang="ar-SA" sz="2800" b="1" kern="1800" cap="all" dirty="0">
                <a:latin typeface="+mj-lt"/>
                <a:cs typeface="B Nazanin" panose="00000400000000000000" pitchFamily="2" charset="-78"/>
              </a:rPr>
              <a:t>مدیریت ریسک یکی از مهم‌ترین الزامات سرمایه‌گذاری در ایران است.</a:t>
            </a:r>
            <a:endParaRPr lang="en-US" sz="2800" b="1" kern="1800" cap="all" dirty="0">
              <a:latin typeface="+mj-lt"/>
              <a:cs typeface="B Nazanin" panose="00000400000000000000" pitchFamily="2" charset="-78"/>
            </a:endParaRPr>
          </a:p>
          <a:p>
            <a:pPr marL="342900" marR="0" lvl="0" indent="-342900" algn="r" rtl="1">
              <a:lnSpc>
                <a:spcPct val="150000"/>
              </a:lnSpc>
              <a:spcBef>
                <a:spcPts val="0"/>
              </a:spcBef>
              <a:spcAft>
                <a:spcPts val="800"/>
              </a:spcAft>
              <a:buSzPts val="1000"/>
              <a:buFont typeface="Symbol" panose="05050102010706020507" pitchFamily="18" charset="2"/>
              <a:buChar char=""/>
              <a:tabLst>
                <a:tab pos="457200" algn="l"/>
              </a:tabLst>
            </a:pPr>
            <a:r>
              <a:rPr lang="ar-SA" sz="2800" b="1" kern="1800" cap="all" dirty="0">
                <a:latin typeface="+mj-lt"/>
                <a:cs typeface="B Nazanin" panose="00000400000000000000" pitchFamily="2" charset="-78"/>
              </a:rPr>
              <a:t>هدف: بررسی </a:t>
            </a:r>
            <a:r>
              <a:rPr lang="fa-IR" sz="2800" b="1" kern="1800" cap="all" dirty="0">
                <a:latin typeface="+mj-lt"/>
                <a:cs typeface="B Nazanin" panose="00000400000000000000" pitchFamily="2" charset="-78"/>
              </a:rPr>
              <a:t>مفاهیم ریسک، بازده و ساختار مالی با تمرکز بر شرایط ایران</a:t>
            </a:r>
            <a:r>
              <a:rPr lang="ar-SA" sz="2800" b="1" kern="1800" cap="all" dirty="0">
                <a:latin typeface="+mj-lt"/>
                <a:cs typeface="B Nazanin" panose="00000400000000000000" pitchFamily="2" charset="-78"/>
              </a:rPr>
              <a:t>.</a:t>
            </a:r>
            <a:endParaRPr lang="en-US" sz="2800" b="1" kern="1800" cap="all" dirty="0">
              <a:latin typeface="+mj-lt"/>
              <a:cs typeface="B Nazanin" panose="00000400000000000000" pitchFamily="2" charset="-78"/>
            </a:endParaRPr>
          </a:p>
          <a:p>
            <a:pPr marL="0" indent="0">
              <a:buNone/>
            </a:pPr>
            <a:endParaRPr lang="en-US" dirty="0">
              <a:cs typeface="B Nazanin" panose="00000400000000000000" pitchFamily="2" charset="-78"/>
            </a:endParaRPr>
          </a:p>
        </p:txBody>
      </p:sp>
    </p:spTree>
    <p:extLst>
      <p:ext uri="{BB962C8B-B14F-4D97-AF65-F5344CB8AC3E}">
        <p14:creationId xmlns:p14="http://schemas.microsoft.com/office/powerpoint/2010/main" val="1482623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AF5C-81DE-6589-AA70-098BC93ECF97}"/>
              </a:ext>
            </a:extLst>
          </p:cNvPr>
          <p:cNvSpPr>
            <a:spLocks noGrp="1"/>
          </p:cNvSpPr>
          <p:nvPr>
            <p:ph type="title"/>
          </p:nvPr>
        </p:nvSpPr>
        <p:spPr>
          <a:xfrm>
            <a:off x="1033837" y="174765"/>
            <a:ext cx="9905998" cy="1478570"/>
          </a:xfrm>
        </p:spPr>
        <p:txBody>
          <a:bodyPr>
            <a:normAutofit/>
          </a:bodyPr>
          <a:lstStyle/>
          <a:p>
            <a:pPr algn="r"/>
            <a:r>
              <a:rPr lang="ar-SA" sz="4000" b="1" kern="1800" dirty="0">
                <a:cs typeface="B Nazanin" panose="00000400000000000000" pitchFamily="2" charset="-78"/>
              </a:rPr>
              <a:t>اهمیت موضوع</a:t>
            </a:r>
            <a:endParaRPr lang="en-US" sz="4000" b="1" kern="1800" dirty="0">
              <a:cs typeface="B Nazanin" panose="00000400000000000000" pitchFamily="2" charset="-78"/>
            </a:endParaRPr>
          </a:p>
        </p:txBody>
      </p:sp>
      <p:sp>
        <p:nvSpPr>
          <p:cNvPr id="3" name="Content Placeholder 2">
            <a:extLst>
              <a:ext uri="{FF2B5EF4-FFF2-40B4-BE49-F238E27FC236}">
                <a16:creationId xmlns:a16="http://schemas.microsoft.com/office/drawing/2014/main" id="{8509959A-1315-864A-76F2-18BCF0BD7CF8}"/>
              </a:ext>
            </a:extLst>
          </p:cNvPr>
          <p:cNvSpPr>
            <a:spLocks noGrp="1"/>
          </p:cNvSpPr>
          <p:nvPr>
            <p:ph idx="1"/>
          </p:nvPr>
        </p:nvSpPr>
        <p:spPr>
          <a:xfrm>
            <a:off x="1141413" y="1872969"/>
            <a:ext cx="9905999" cy="3541714"/>
          </a:xfrm>
        </p:spPr>
        <p:txBody>
          <a:bodyPr>
            <a:normAutofit/>
          </a:bodyPr>
          <a:lstStyle/>
          <a:p>
            <a:pPr marL="342900" marR="0" lvl="0" indent="-342900" algn="r" rtl="1">
              <a:lnSpc>
                <a:spcPct val="107000"/>
              </a:lnSpc>
              <a:spcBef>
                <a:spcPts val="0"/>
              </a:spcBef>
              <a:spcAft>
                <a:spcPts val="800"/>
              </a:spcAft>
              <a:buSzPts val="1000"/>
              <a:buFont typeface="Symbol" panose="05050102010706020507" pitchFamily="18" charset="2"/>
              <a:buChar char=""/>
              <a:tabLst>
                <a:tab pos="457200" algn="l"/>
              </a:tabLst>
            </a:pPr>
            <a:r>
              <a:rPr lang="ar-SA" sz="3600" b="1" kern="1800" cap="all" dirty="0">
                <a:latin typeface="+mj-lt"/>
                <a:ea typeface="+mj-ea"/>
                <a:cs typeface="B Nazanin" panose="00000400000000000000" pitchFamily="2" charset="-78"/>
              </a:rPr>
              <a:t>تصمیم‌گیری مالی بدون تحلیل ریسک ممکن نیست.</a:t>
            </a:r>
            <a:endParaRPr lang="en-US" sz="3600" b="1" kern="1800" cap="all" dirty="0">
              <a:latin typeface="+mj-lt"/>
              <a:ea typeface="+mj-ea"/>
              <a:cs typeface="B Nazanin" panose="00000400000000000000" pitchFamily="2" charset="-78"/>
            </a:endParaRPr>
          </a:p>
          <a:p>
            <a:pPr marL="342900" marR="0" lvl="0" indent="-342900" algn="r" rtl="1">
              <a:lnSpc>
                <a:spcPct val="107000"/>
              </a:lnSpc>
              <a:spcBef>
                <a:spcPts val="0"/>
              </a:spcBef>
              <a:spcAft>
                <a:spcPts val="800"/>
              </a:spcAft>
              <a:buSzPts val="1000"/>
              <a:buFont typeface="Symbol" panose="05050102010706020507" pitchFamily="18" charset="2"/>
              <a:buChar char=""/>
              <a:tabLst>
                <a:tab pos="457200" algn="l"/>
              </a:tabLst>
            </a:pPr>
            <a:r>
              <a:rPr lang="ar-SA" sz="3600" b="1" kern="1800" cap="all" dirty="0">
                <a:latin typeface="+mj-lt"/>
                <a:ea typeface="+mj-ea"/>
                <a:cs typeface="B Nazanin" panose="00000400000000000000" pitchFamily="2" charset="-78"/>
              </a:rPr>
              <a:t>در کشورهای پرریسک مثل ایران، بازده اسمی با بازده واقعی فرق دارد.</a:t>
            </a:r>
            <a:endParaRPr lang="en-US" sz="3600" b="1" kern="1800" cap="all" dirty="0">
              <a:latin typeface="+mj-lt"/>
              <a:ea typeface="+mj-ea"/>
              <a:cs typeface="B Nazanin" panose="00000400000000000000" pitchFamily="2" charset="-78"/>
            </a:endParaRPr>
          </a:p>
          <a:p>
            <a:pPr marL="342900" marR="0" lvl="0" indent="-342900" algn="r" rtl="1">
              <a:lnSpc>
                <a:spcPct val="107000"/>
              </a:lnSpc>
              <a:spcBef>
                <a:spcPts val="0"/>
              </a:spcBef>
              <a:spcAft>
                <a:spcPts val="800"/>
              </a:spcAft>
              <a:buSzPts val="1000"/>
              <a:buFont typeface="Symbol" panose="05050102010706020507" pitchFamily="18" charset="2"/>
              <a:buChar char=""/>
              <a:tabLst>
                <a:tab pos="457200" algn="l"/>
              </a:tabLst>
            </a:pPr>
            <a:r>
              <a:rPr lang="ar-SA" sz="3600" b="1" kern="1800" cap="all" dirty="0">
                <a:latin typeface="+mj-lt"/>
                <a:ea typeface="+mj-ea"/>
                <a:cs typeface="B Nazanin" panose="00000400000000000000" pitchFamily="2" charset="-78"/>
              </a:rPr>
              <a:t>ساختار مالی شرکت‌ها نقش تعیین‌کننده در بقا دارد.</a:t>
            </a:r>
            <a:endParaRPr lang="en-US" sz="3600" b="1" kern="1800" cap="all" dirty="0">
              <a:latin typeface="+mj-lt"/>
              <a:ea typeface="+mj-ea"/>
              <a:cs typeface="B Nazanin" panose="00000400000000000000" pitchFamily="2" charset="-78"/>
            </a:endParaRPr>
          </a:p>
          <a:p>
            <a:pPr marL="0" indent="0">
              <a:buNone/>
            </a:pPr>
            <a:endParaRPr lang="en-US" dirty="0">
              <a:cs typeface="B Nazanin" panose="00000400000000000000" pitchFamily="2" charset="-78"/>
            </a:endParaRPr>
          </a:p>
        </p:txBody>
      </p:sp>
    </p:spTree>
    <p:extLst>
      <p:ext uri="{BB962C8B-B14F-4D97-AF65-F5344CB8AC3E}">
        <p14:creationId xmlns:p14="http://schemas.microsoft.com/office/powerpoint/2010/main" val="1456859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AF5C-81DE-6589-AA70-098BC93ECF97}"/>
              </a:ext>
            </a:extLst>
          </p:cNvPr>
          <p:cNvSpPr>
            <a:spLocks noGrp="1"/>
          </p:cNvSpPr>
          <p:nvPr>
            <p:ph type="title"/>
          </p:nvPr>
        </p:nvSpPr>
        <p:spPr>
          <a:xfrm>
            <a:off x="1033837" y="161318"/>
            <a:ext cx="9905998" cy="1478570"/>
          </a:xfrm>
        </p:spPr>
        <p:txBody>
          <a:bodyPr>
            <a:normAutofit/>
          </a:bodyPr>
          <a:lstStyle/>
          <a:p>
            <a:pPr algn="r"/>
            <a:r>
              <a:rPr lang="ar-SA" sz="4000" b="1" kern="1800" dirty="0">
                <a:cs typeface="B Nazanin" panose="00000400000000000000" pitchFamily="2" charset="-78"/>
              </a:rPr>
              <a:t>تعریف ریسک</a:t>
            </a:r>
            <a:endParaRPr lang="en-US" sz="4000" b="1" kern="1800" dirty="0">
              <a:cs typeface="B Nazanin" panose="00000400000000000000" pitchFamily="2" charset="-78"/>
            </a:endParaRPr>
          </a:p>
        </p:txBody>
      </p:sp>
      <p:sp>
        <p:nvSpPr>
          <p:cNvPr id="3" name="Content Placeholder 2">
            <a:extLst>
              <a:ext uri="{FF2B5EF4-FFF2-40B4-BE49-F238E27FC236}">
                <a16:creationId xmlns:a16="http://schemas.microsoft.com/office/drawing/2014/main" id="{8509959A-1315-864A-76F2-18BCF0BD7CF8}"/>
              </a:ext>
            </a:extLst>
          </p:cNvPr>
          <p:cNvSpPr>
            <a:spLocks noGrp="1"/>
          </p:cNvSpPr>
          <p:nvPr>
            <p:ph idx="1"/>
          </p:nvPr>
        </p:nvSpPr>
        <p:spPr>
          <a:xfrm>
            <a:off x="1141413" y="1872969"/>
            <a:ext cx="9905999" cy="3541714"/>
          </a:xfrm>
        </p:spPr>
        <p:txBody>
          <a:bodyPr>
            <a:normAutofit/>
          </a:bodyPr>
          <a:lstStyle/>
          <a:p>
            <a:pPr marL="0" indent="0" algn="r">
              <a:buNone/>
            </a:pPr>
            <a:r>
              <a:rPr lang="fa-IR" sz="4000" b="1" kern="1800" cap="all" dirty="0">
                <a:latin typeface="+mj-lt"/>
                <a:ea typeface="+mj-ea"/>
                <a:cs typeface="B Nazanin" panose="00000400000000000000" pitchFamily="2" charset="-78"/>
              </a:rPr>
              <a:t>ریسک : احتمال انحراف بازده واقعی از بازده مورد انتظار</a:t>
            </a:r>
          </a:p>
          <a:p>
            <a:pPr marL="0" indent="0" algn="r">
              <a:buNone/>
            </a:pPr>
            <a:endParaRPr lang="en-US" dirty="0">
              <a:cs typeface="B Nazanin" panose="00000400000000000000" pitchFamily="2" charset="-78"/>
            </a:endParaRPr>
          </a:p>
        </p:txBody>
      </p:sp>
    </p:spTree>
    <p:extLst>
      <p:ext uri="{BB962C8B-B14F-4D97-AF65-F5344CB8AC3E}">
        <p14:creationId xmlns:p14="http://schemas.microsoft.com/office/powerpoint/2010/main" val="2124849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AF5C-81DE-6589-AA70-098BC93ECF97}"/>
              </a:ext>
            </a:extLst>
          </p:cNvPr>
          <p:cNvSpPr>
            <a:spLocks noGrp="1"/>
          </p:cNvSpPr>
          <p:nvPr>
            <p:ph type="title"/>
          </p:nvPr>
        </p:nvSpPr>
        <p:spPr>
          <a:xfrm>
            <a:off x="805237" y="215106"/>
            <a:ext cx="9905998" cy="1478570"/>
          </a:xfrm>
        </p:spPr>
        <p:txBody>
          <a:bodyPr>
            <a:normAutofit/>
          </a:bodyPr>
          <a:lstStyle/>
          <a:p>
            <a:pPr algn="r"/>
            <a:r>
              <a:rPr lang="ar-SA" sz="4000" b="1" kern="1800" dirty="0">
                <a:cs typeface="B Nazanin" panose="00000400000000000000" pitchFamily="2" charset="-78"/>
              </a:rPr>
              <a:t>دسته‌بندی کلی ریسک</a:t>
            </a:r>
            <a:endParaRPr lang="en-US" sz="4000" b="1" kern="1800" dirty="0">
              <a:cs typeface="B Nazanin" panose="00000400000000000000" pitchFamily="2" charset="-78"/>
            </a:endParaRPr>
          </a:p>
        </p:txBody>
      </p:sp>
      <p:sp>
        <p:nvSpPr>
          <p:cNvPr id="3" name="Content Placeholder 2">
            <a:extLst>
              <a:ext uri="{FF2B5EF4-FFF2-40B4-BE49-F238E27FC236}">
                <a16:creationId xmlns:a16="http://schemas.microsoft.com/office/drawing/2014/main" id="{8509959A-1315-864A-76F2-18BCF0BD7CF8}"/>
              </a:ext>
            </a:extLst>
          </p:cNvPr>
          <p:cNvSpPr>
            <a:spLocks noGrp="1"/>
          </p:cNvSpPr>
          <p:nvPr>
            <p:ph idx="1"/>
          </p:nvPr>
        </p:nvSpPr>
        <p:spPr>
          <a:xfrm>
            <a:off x="1143000" y="1533379"/>
            <a:ext cx="9905999" cy="4473526"/>
          </a:xfrm>
        </p:spPr>
        <p:txBody>
          <a:bodyPr>
            <a:normAutofit/>
          </a:bodyPr>
          <a:lstStyle/>
          <a:p>
            <a:pPr marL="0" indent="0" algn="just" rtl="1">
              <a:lnSpc>
                <a:spcPct val="110000"/>
              </a:lnSpc>
              <a:buNone/>
            </a:pPr>
            <a:r>
              <a:rPr lang="fa-IR" sz="3200" b="1" kern="1800" cap="all" dirty="0">
                <a:latin typeface="+mj-lt"/>
                <a:ea typeface="+mj-ea"/>
                <a:cs typeface="B Nazanin" panose="00000400000000000000" pitchFamily="2" charset="-78"/>
              </a:rPr>
              <a:t>ریسک سیستماتیک: </a:t>
            </a:r>
            <a:r>
              <a:rPr lang="fa-IR" b="1" kern="1800" cap="all" dirty="0">
                <a:latin typeface="+mj-lt"/>
                <a:ea typeface="+mj-ea"/>
                <a:cs typeface="B Nazanin" panose="00000400000000000000" pitchFamily="2" charset="-78"/>
              </a:rPr>
              <a:t>ریسک های سیستماتیک جزئی از اتفاقات رایج بازار هستند که به عوامل کلان اقتصادی، سیاسی یا اجتماعی مربوط می شوند و تاثیر آنها به کل جامعه تحمیل می‌شود.</a:t>
            </a:r>
          </a:p>
          <a:p>
            <a:pPr marL="0" indent="0" algn="just" rtl="1">
              <a:buNone/>
            </a:pPr>
            <a:r>
              <a:rPr lang="fa-IR" sz="3200" b="1" kern="1800" cap="all" dirty="0">
                <a:latin typeface="+mj-lt"/>
                <a:ea typeface="+mj-ea"/>
                <a:cs typeface="B Nazanin" panose="00000400000000000000" pitchFamily="2" charset="-78"/>
              </a:rPr>
              <a:t>ریسک غیرسیستماتیک: </a:t>
            </a:r>
            <a:r>
              <a:rPr lang="fa-IR" b="1" kern="1800" cap="all" dirty="0">
                <a:latin typeface="+mj-lt"/>
                <a:ea typeface="+mj-ea"/>
                <a:cs typeface="B Nazanin" panose="00000400000000000000" pitchFamily="2" charset="-78"/>
              </a:rPr>
              <a:t>ریسک‌های غیرسیستماتیک به آن دسته از ریسک‌هایی اطلاق می‌شود که تنها بر یک صنعت، شرکت یا نهاد خاص تأثیر می‌گذارند و برخلاف ریسک‌های سیستماتیک، منشأ آن‌ها از درون سازمان‌ها یا بخش‌های خاص بازار ناشی می‌شود. این ریسک‌ها به صورت موضعی و محدود عمل کرده و می‌توانند از طریق تنوع بخشی در پرتفوی سرمایه گذاری تا حد زیادی کاهش یا حذف شوند.</a:t>
            </a:r>
          </a:p>
        </p:txBody>
      </p:sp>
    </p:spTree>
    <p:extLst>
      <p:ext uri="{BB962C8B-B14F-4D97-AF65-F5344CB8AC3E}">
        <p14:creationId xmlns:p14="http://schemas.microsoft.com/office/powerpoint/2010/main" val="618717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AF5C-81DE-6589-AA70-098BC93ECF97}"/>
              </a:ext>
            </a:extLst>
          </p:cNvPr>
          <p:cNvSpPr>
            <a:spLocks noGrp="1"/>
          </p:cNvSpPr>
          <p:nvPr>
            <p:ph type="title"/>
          </p:nvPr>
        </p:nvSpPr>
        <p:spPr>
          <a:xfrm>
            <a:off x="859025" y="120977"/>
            <a:ext cx="9905998" cy="1478570"/>
          </a:xfrm>
        </p:spPr>
        <p:txBody>
          <a:bodyPr>
            <a:normAutofit/>
          </a:bodyPr>
          <a:lstStyle/>
          <a:p>
            <a:pPr algn="r"/>
            <a:r>
              <a:rPr lang="ar-SA" sz="4000" b="1" kern="1800" dirty="0">
                <a:cs typeface="B Nazanin" panose="00000400000000000000" pitchFamily="2" charset="-78"/>
              </a:rPr>
              <a:t>ریسک سیستماتیک</a:t>
            </a:r>
            <a:endParaRPr lang="en-US" sz="4000" b="1" kern="1800" dirty="0">
              <a:cs typeface="B Nazanin" panose="00000400000000000000" pitchFamily="2" charset="-78"/>
            </a:endParaRPr>
          </a:p>
        </p:txBody>
      </p:sp>
      <p:sp>
        <p:nvSpPr>
          <p:cNvPr id="3" name="Content Placeholder 2">
            <a:extLst>
              <a:ext uri="{FF2B5EF4-FFF2-40B4-BE49-F238E27FC236}">
                <a16:creationId xmlns:a16="http://schemas.microsoft.com/office/drawing/2014/main" id="{8509959A-1315-864A-76F2-18BCF0BD7CF8}"/>
              </a:ext>
            </a:extLst>
          </p:cNvPr>
          <p:cNvSpPr>
            <a:spLocks noGrp="1"/>
          </p:cNvSpPr>
          <p:nvPr>
            <p:ph idx="1"/>
          </p:nvPr>
        </p:nvSpPr>
        <p:spPr>
          <a:xfrm>
            <a:off x="1141413" y="1872968"/>
            <a:ext cx="9905999" cy="4366513"/>
          </a:xfrm>
        </p:spPr>
        <p:txBody>
          <a:bodyPr>
            <a:normAutofit/>
          </a:bodyPr>
          <a:lstStyle/>
          <a:p>
            <a:pPr marL="0" indent="0" algn="r" rtl="1">
              <a:buNone/>
            </a:pPr>
            <a:r>
              <a:rPr lang="fa-IR" dirty="0">
                <a:cs typeface="B Nazanin" panose="00000400000000000000" pitchFamily="2" charset="-78"/>
              </a:rPr>
              <a:t>•	ناشی از عوامل کلان اقتصادی</a:t>
            </a:r>
          </a:p>
          <a:p>
            <a:pPr marL="0" indent="0" algn="r" rtl="1">
              <a:buNone/>
            </a:pPr>
            <a:r>
              <a:rPr lang="fa-IR" dirty="0">
                <a:cs typeface="B Nazanin" panose="00000400000000000000" pitchFamily="2" charset="-78"/>
              </a:rPr>
              <a:t>•	غیرقابل حذف با تنوع سبد</a:t>
            </a:r>
          </a:p>
          <a:p>
            <a:pPr marL="0" indent="0" algn="r" rtl="1">
              <a:buNone/>
            </a:pPr>
            <a:r>
              <a:rPr lang="fa-IR" dirty="0">
                <a:cs typeface="B Nazanin" panose="00000400000000000000" pitchFamily="2" charset="-78"/>
              </a:rPr>
              <a:t>•	عوامل: تورم، بهره، تحریم‌ها، نرخ ارز</a:t>
            </a:r>
          </a:p>
          <a:p>
            <a:pPr marL="0" indent="0" algn="r" rtl="1">
              <a:buNone/>
            </a:pPr>
            <a:endParaRPr lang="en-US" dirty="0">
              <a:cs typeface="B Nazanin" panose="00000400000000000000" pitchFamily="2" charset="-78"/>
            </a:endParaRPr>
          </a:p>
        </p:txBody>
      </p:sp>
    </p:spTree>
    <p:extLst>
      <p:ext uri="{BB962C8B-B14F-4D97-AF65-F5344CB8AC3E}">
        <p14:creationId xmlns:p14="http://schemas.microsoft.com/office/powerpoint/2010/main" val="654885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A69B24A1-4EB1-2949-D8C7-556863CCF2F8}"/>
              </a:ext>
            </a:extLst>
          </p:cNvPr>
          <p:cNvSpPr txBox="1">
            <a:spLocks/>
          </p:cNvSpPr>
          <p:nvPr/>
        </p:nvSpPr>
        <p:spPr>
          <a:xfrm>
            <a:off x="947810" y="267285"/>
            <a:ext cx="10296379" cy="621792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lgn="r" rtl="1">
              <a:buFont typeface="Arial" panose="020B0604020202020204" pitchFamily="34" charset="0"/>
              <a:buNone/>
            </a:pPr>
            <a:r>
              <a:rPr lang="fa-IR" sz="3200" b="1" dirty="0">
                <a:cs typeface="B Nazanin" panose="00000400000000000000" pitchFamily="2" charset="-78"/>
              </a:rPr>
              <a:t>انواع ریسک سیستماتیک: </a:t>
            </a:r>
          </a:p>
          <a:p>
            <a:pPr marL="0" indent="0" algn="r" rtl="1">
              <a:buNone/>
            </a:pPr>
            <a:r>
              <a:rPr lang="fa-IR" b="1" dirty="0">
                <a:cs typeface="B Nazanin" panose="00000400000000000000" pitchFamily="2" charset="-78"/>
              </a:rPr>
              <a:t>1. ریسک نرخ بهره : </a:t>
            </a:r>
            <a:r>
              <a:rPr lang="fa-IR" sz="2000" dirty="0">
                <a:cs typeface="B Nazanin" panose="00000400000000000000" pitchFamily="2" charset="-78"/>
              </a:rPr>
              <a:t>ریسک نرخ بهره از جمله ریسک‌های سیستماتیک است که تحت تأثیر سیاست‌های پولی بانک مرکزی، شرایط اقتصادی کشور و تحولات بازارهای جهانی قرار دارد.</a:t>
            </a:r>
          </a:p>
          <a:p>
            <a:pPr marL="0" indent="0" algn="r" rtl="1">
              <a:buNone/>
            </a:pPr>
            <a:r>
              <a:rPr lang="fa-IR" b="1" dirty="0">
                <a:cs typeface="B Nazanin" panose="00000400000000000000" pitchFamily="2" charset="-78"/>
              </a:rPr>
              <a:t>2. ریسک تورم: </a:t>
            </a:r>
            <a:r>
              <a:rPr lang="fa-IR" sz="2000" dirty="0">
                <a:cs typeface="B Nazanin" panose="00000400000000000000" pitchFamily="2" charset="-78"/>
              </a:rPr>
              <a:t>ریسک تورم به احتمال کاهش قدرت خرید پول در اثر افزایش سطح عمومی قیمت‌ها اشاره دارد.</a:t>
            </a:r>
          </a:p>
          <a:p>
            <a:pPr marL="0" indent="0" algn="r" rtl="1">
              <a:buNone/>
            </a:pPr>
            <a:r>
              <a:rPr lang="fa-IR" b="1" dirty="0">
                <a:cs typeface="B Nazanin" panose="00000400000000000000" pitchFamily="2" charset="-78"/>
              </a:rPr>
              <a:t>3. ریسک ارزی:  </a:t>
            </a:r>
            <a:r>
              <a:rPr lang="fa-IR" sz="2000" dirty="0">
                <a:cs typeface="B Nazanin" panose="00000400000000000000" pitchFamily="2" charset="-78"/>
              </a:rPr>
              <a:t>این ریسک معمولاً برای شرکت‌هایی که با بازارهای بین‌المللی در ارتباط هستند یا درآمد آن‌ها به ارزهای خارجی وابسته است، اهمیت ویژه‌ای دارد.</a:t>
            </a:r>
          </a:p>
          <a:p>
            <a:pPr algn="r"/>
            <a:r>
              <a:rPr lang="fa-IR" b="1" dirty="0">
                <a:cs typeface="B Nazanin" panose="00000400000000000000" pitchFamily="2" charset="-78"/>
              </a:rPr>
              <a:t>4. ریسک سیاسی: </a:t>
            </a:r>
            <a:r>
              <a:rPr lang="fa-IR" sz="2000" dirty="0">
                <a:cs typeface="B Nazanin" panose="00000400000000000000" pitchFamily="2" charset="-78"/>
              </a:rPr>
              <a:t>تغییرات ناگهانی در سیاست‌های اقتصادی، تصویب قوانین جدید، تحریم‌های بین‌المللی، بی‌ثباتی دولت‌ها و سایر رویدادهای سیاسی می‌توانند تأثیرات عمده‌ای بر بازارهای مالی داشته باشند.</a:t>
            </a:r>
          </a:p>
          <a:p>
            <a:pPr marL="0" indent="0" algn="r">
              <a:buNone/>
            </a:pPr>
            <a:r>
              <a:rPr lang="fa-IR" b="1" dirty="0">
                <a:cs typeface="B Nazanin" panose="00000400000000000000" pitchFamily="2" charset="-78"/>
              </a:rPr>
              <a:t>5. ریسک بازار: </a:t>
            </a:r>
            <a:r>
              <a:rPr lang="fa-IR" sz="2000" dirty="0">
                <a:cs typeface="B Nazanin" panose="00000400000000000000" pitchFamily="2" charset="-78"/>
              </a:rPr>
              <a:t>ریسک بازار به طور کلی ناشی از نوسانات کلی بازار و شرایط اقتصادی کلان است. ویژگی اصلی ریسک بازار آن است که بر کل پرتفوی سرمایه گذاری تأثیرگذار است و امکان حذف کامل آن از طریق تنوع بخشی وجود ندارد. از این رو، شناخت و تحلیل دقیق این نوع ریسک سیستماتیک برای اتخاذ تصمیم‌های هوشمندانه در بازار سرمایه امری ضروری به شمار می‌آید.</a:t>
            </a:r>
          </a:p>
          <a:p>
            <a:pPr marL="0" indent="0" algn="r">
              <a:buNone/>
            </a:pPr>
            <a:endParaRPr lang="fa-IR" sz="2000" dirty="0">
              <a:cs typeface="B Nazanin" panose="00000400000000000000" pitchFamily="2" charset="-78"/>
            </a:endParaRPr>
          </a:p>
          <a:p>
            <a:pPr marL="0" indent="0" algn="r" rtl="1">
              <a:buFont typeface="Arial" panose="020B0604020202020204" pitchFamily="34" charset="0"/>
              <a:buNone/>
            </a:pPr>
            <a:endParaRPr lang="en-US" dirty="0">
              <a:cs typeface="B Nazanin" panose="00000400000000000000" pitchFamily="2" charset="-78"/>
            </a:endParaRPr>
          </a:p>
        </p:txBody>
      </p:sp>
    </p:spTree>
    <p:extLst>
      <p:ext uri="{BB962C8B-B14F-4D97-AF65-F5344CB8AC3E}">
        <p14:creationId xmlns:p14="http://schemas.microsoft.com/office/powerpoint/2010/main" val="2685775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AF5C-81DE-6589-AA70-098BC93ECF97}"/>
              </a:ext>
            </a:extLst>
          </p:cNvPr>
          <p:cNvSpPr>
            <a:spLocks noGrp="1"/>
          </p:cNvSpPr>
          <p:nvPr>
            <p:ph type="title"/>
          </p:nvPr>
        </p:nvSpPr>
        <p:spPr>
          <a:xfrm>
            <a:off x="859025" y="120977"/>
            <a:ext cx="9905998" cy="1478570"/>
          </a:xfrm>
        </p:spPr>
        <p:txBody>
          <a:bodyPr>
            <a:normAutofit/>
          </a:bodyPr>
          <a:lstStyle/>
          <a:p>
            <a:pPr algn="r"/>
            <a:r>
              <a:rPr lang="fa-IR" sz="4000" b="1" kern="1800" dirty="0">
                <a:cs typeface="B Nazanin" panose="00000400000000000000" pitchFamily="2" charset="-78"/>
              </a:rPr>
              <a:t>مثال </a:t>
            </a:r>
            <a:r>
              <a:rPr lang="ar-SA" sz="4000" b="1" kern="1800" dirty="0">
                <a:cs typeface="B Nazanin" panose="00000400000000000000" pitchFamily="2" charset="-78"/>
              </a:rPr>
              <a:t>ریسک سیستماتیک</a:t>
            </a:r>
            <a:endParaRPr lang="en-US" sz="4000" b="1" kern="1800" dirty="0">
              <a:cs typeface="B Nazanin" panose="00000400000000000000" pitchFamily="2" charset="-78"/>
            </a:endParaRPr>
          </a:p>
        </p:txBody>
      </p:sp>
      <p:sp>
        <p:nvSpPr>
          <p:cNvPr id="3" name="Content Placeholder 2">
            <a:extLst>
              <a:ext uri="{FF2B5EF4-FFF2-40B4-BE49-F238E27FC236}">
                <a16:creationId xmlns:a16="http://schemas.microsoft.com/office/drawing/2014/main" id="{8509959A-1315-864A-76F2-18BCF0BD7CF8}"/>
              </a:ext>
            </a:extLst>
          </p:cNvPr>
          <p:cNvSpPr>
            <a:spLocks noGrp="1"/>
          </p:cNvSpPr>
          <p:nvPr>
            <p:ph idx="1"/>
          </p:nvPr>
        </p:nvSpPr>
        <p:spPr>
          <a:xfrm>
            <a:off x="1141413" y="1872968"/>
            <a:ext cx="9905999" cy="4366513"/>
          </a:xfrm>
        </p:spPr>
        <p:txBody>
          <a:bodyPr>
            <a:normAutofit/>
          </a:bodyPr>
          <a:lstStyle/>
          <a:p>
            <a:pPr marL="0" marR="0" lvl="0" indent="0" algn="r" rtl="1">
              <a:lnSpc>
                <a:spcPct val="107000"/>
              </a:lnSpc>
              <a:spcBef>
                <a:spcPts val="0"/>
              </a:spcBef>
              <a:spcAft>
                <a:spcPts val="800"/>
              </a:spcAft>
              <a:buSzPts val="1000"/>
              <a:buNone/>
              <a:tabLst>
                <a:tab pos="457200" algn="l"/>
              </a:tabLst>
            </a:pPr>
            <a:r>
              <a:rPr lang="fa-IR" dirty="0">
                <a:cs typeface="B Nazanin" panose="00000400000000000000" pitchFamily="2" charset="-78"/>
              </a:rPr>
              <a:t>	</a:t>
            </a:r>
            <a:r>
              <a:rPr lang="ar-SA" sz="4000" b="1" kern="1800" cap="all" dirty="0">
                <a:latin typeface="+mj-lt"/>
                <a:ea typeface="+mj-ea"/>
                <a:cs typeface="B Nazanin" panose="00000400000000000000" pitchFamily="2" charset="-78"/>
              </a:rPr>
              <a:t> جهش نرخ دلار</a:t>
            </a:r>
            <a:r>
              <a:rPr lang="fa-IR" sz="4000" b="1" kern="1800" cap="all" dirty="0">
                <a:latin typeface="+mj-lt"/>
                <a:ea typeface="+mj-ea"/>
                <a:cs typeface="B Nazanin" panose="00000400000000000000" pitchFamily="2" charset="-78"/>
              </a:rPr>
              <a:t>   </a:t>
            </a:r>
            <a:r>
              <a:rPr lang="ar-SA" sz="4000" b="1" kern="1800" cap="all" dirty="0">
                <a:latin typeface="+mj-lt"/>
                <a:ea typeface="+mj-ea"/>
                <a:cs typeface="B Nazanin" panose="00000400000000000000" pitchFamily="2" charset="-78"/>
              </a:rPr>
              <a:t>  </a:t>
            </a:r>
            <a:r>
              <a:rPr lang="fa-IR" sz="4000" b="1" kern="1800" cap="all" dirty="0">
                <a:latin typeface="+mj-lt"/>
                <a:ea typeface="+mj-ea"/>
                <a:cs typeface="B Nazanin" panose="00000400000000000000" pitchFamily="2" charset="-78"/>
              </a:rPr>
              <a:t>    </a:t>
            </a:r>
            <a:r>
              <a:rPr lang="ar-SA" sz="4000" b="1" kern="1800" cap="all" dirty="0">
                <a:latin typeface="+mj-lt"/>
                <a:ea typeface="+mj-ea"/>
                <a:cs typeface="B Nazanin" panose="00000400000000000000" pitchFamily="2" charset="-78"/>
              </a:rPr>
              <a:t>تغییر سودآوری بورس</a:t>
            </a:r>
            <a:endParaRPr lang="en-US" sz="4000" b="1" kern="1800" cap="all" dirty="0">
              <a:latin typeface="+mj-lt"/>
              <a:ea typeface="+mj-ea"/>
              <a:cs typeface="B Nazanin" panose="00000400000000000000" pitchFamily="2" charset="-78"/>
            </a:endParaRPr>
          </a:p>
          <a:p>
            <a:pPr marL="0" marR="0" lvl="0" indent="0" algn="r" rtl="1">
              <a:lnSpc>
                <a:spcPct val="107000"/>
              </a:lnSpc>
              <a:spcBef>
                <a:spcPts val="0"/>
              </a:spcBef>
              <a:spcAft>
                <a:spcPts val="800"/>
              </a:spcAft>
              <a:buSzPts val="1000"/>
              <a:buNone/>
              <a:tabLst>
                <a:tab pos="457200" algn="l"/>
              </a:tabLst>
            </a:pPr>
            <a:r>
              <a:rPr lang="ar-SA" sz="4000" b="1" kern="1800" cap="all" dirty="0">
                <a:latin typeface="+mj-lt"/>
                <a:ea typeface="+mj-ea"/>
                <a:cs typeface="B Nazanin" panose="00000400000000000000" pitchFamily="2" charset="-78"/>
              </a:rPr>
              <a:t>تحریم </a:t>
            </a:r>
            <a:r>
              <a:rPr lang="fa-IR" sz="4000" b="1" kern="1800" cap="all" dirty="0">
                <a:latin typeface="+mj-lt"/>
                <a:ea typeface="+mj-ea"/>
                <a:cs typeface="B Nazanin" panose="00000400000000000000" pitchFamily="2" charset="-78"/>
              </a:rPr>
              <a:t>         </a:t>
            </a:r>
            <a:r>
              <a:rPr lang="ar-SA" sz="4000" b="1" kern="1800" cap="all" dirty="0">
                <a:latin typeface="+mj-lt"/>
                <a:ea typeface="+mj-ea"/>
                <a:cs typeface="B Nazanin" panose="00000400000000000000" pitchFamily="2" charset="-78"/>
              </a:rPr>
              <a:t>کاهش فروش شرکت‌ها</a:t>
            </a:r>
            <a:endParaRPr lang="en-US" sz="4000" b="1" kern="1800" cap="all" dirty="0">
              <a:latin typeface="+mj-lt"/>
              <a:ea typeface="+mj-ea"/>
              <a:cs typeface="B Nazanin" panose="00000400000000000000" pitchFamily="2" charset="-78"/>
            </a:endParaRPr>
          </a:p>
          <a:p>
            <a:pPr marL="0" marR="0" lvl="0" indent="0" algn="r" rtl="1">
              <a:lnSpc>
                <a:spcPct val="107000"/>
              </a:lnSpc>
              <a:spcBef>
                <a:spcPts val="0"/>
              </a:spcBef>
              <a:spcAft>
                <a:spcPts val="800"/>
              </a:spcAft>
              <a:buSzPts val="1000"/>
              <a:buNone/>
              <a:tabLst>
                <a:tab pos="457200" algn="l"/>
              </a:tabLst>
            </a:pPr>
            <a:r>
              <a:rPr lang="ar-SA" sz="4000" b="1" kern="1800" cap="all" dirty="0">
                <a:latin typeface="+mj-lt"/>
                <a:ea typeface="+mj-ea"/>
                <a:cs typeface="B Nazanin" panose="00000400000000000000" pitchFamily="2" charset="-78"/>
              </a:rPr>
              <a:t>کسری بودجه </a:t>
            </a:r>
            <a:r>
              <a:rPr lang="fa-IR" sz="4000" b="1" kern="1800" cap="all" dirty="0">
                <a:latin typeface="+mj-lt"/>
                <a:ea typeface="+mj-ea"/>
                <a:cs typeface="B Nazanin" panose="00000400000000000000" pitchFamily="2" charset="-78"/>
              </a:rPr>
              <a:t>          </a:t>
            </a:r>
            <a:r>
              <a:rPr lang="ar-SA" sz="4000" b="1" kern="1800" cap="all" dirty="0">
                <a:latin typeface="+mj-lt"/>
                <a:ea typeface="+mj-ea"/>
                <a:cs typeface="B Nazanin" panose="00000400000000000000" pitchFamily="2" charset="-78"/>
              </a:rPr>
              <a:t>اثر بر نرخ بهره</a:t>
            </a:r>
            <a:endParaRPr lang="fa-IR" sz="4000" b="1" kern="1800" cap="all" dirty="0">
              <a:latin typeface="+mj-lt"/>
              <a:ea typeface="+mj-ea"/>
              <a:cs typeface="B Nazanin" panose="00000400000000000000" pitchFamily="2" charset="-78"/>
            </a:endParaRPr>
          </a:p>
          <a:p>
            <a:pPr marL="0" marR="0" lvl="0" indent="0" algn="r" rtl="1">
              <a:lnSpc>
                <a:spcPct val="107000"/>
              </a:lnSpc>
              <a:spcBef>
                <a:spcPts val="0"/>
              </a:spcBef>
              <a:spcAft>
                <a:spcPts val="800"/>
              </a:spcAft>
              <a:buSzPts val="1000"/>
              <a:buNone/>
              <a:tabLst>
                <a:tab pos="457200" algn="l"/>
              </a:tabLst>
            </a:pPr>
            <a:endParaRPr lang="fa-IR" sz="4000" b="1" kern="1800" cap="all" dirty="0">
              <a:latin typeface="+mj-lt"/>
              <a:ea typeface="+mj-ea"/>
              <a:cs typeface="B Nazanin" panose="00000400000000000000" pitchFamily="2" charset="-78"/>
            </a:endParaRPr>
          </a:p>
          <a:p>
            <a:pPr marL="0" marR="0" lvl="0" indent="0" algn="r" rtl="1">
              <a:lnSpc>
                <a:spcPct val="107000"/>
              </a:lnSpc>
              <a:spcBef>
                <a:spcPts val="0"/>
              </a:spcBef>
              <a:spcAft>
                <a:spcPts val="800"/>
              </a:spcAft>
              <a:buSzPts val="1000"/>
              <a:buNone/>
              <a:tabLst>
                <a:tab pos="457200" algn="l"/>
              </a:tabLst>
            </a:pPr>
            <a:r>
              <a:rPr lang="fa-IR" sz="3200" b="1" kern="1800" cap="all" dirty="0">
                <a:latin typeface="+mj-lt"/>
                <a:ea typeface="+mj-ea"/>
                <a:cs typeface="B Nazanin" panose="00000400000000000000" pitchFamily="2" charset="-78"/>
              </a:rPr>
              <a:t>*** این موارد</a:t>
            </a:r>
            <a:r>
              <a:rPr lang="ar-SA" sz="3200" b="1" kern="1800" cap="all" dirty="0">
                <a:latin typeface="+mj-lt"/>
                <a:ea typeface="+mj-ea"/>
                <a:cs typeface="B Nazanin" panose="00000400000000000000" pitchFamily="2" charset="-78"/>
              </a:rPr>
              <a:t> حتی بهترین شرکت‌ها را هم تحت‌تأثیر قرار می‌دهد.</a:t>
            </a:r>
            <a:endParaRPr lang="en-US" sz="3200" b="1" kern="1800" cap="all" dirty="0">
              <a:latin typeface="+mj-lt"/>
              <a:ea typeface="+mj-ea"/>
              <a:cs typeface="B Nazanin" panose="00000400000000000000" pitchFamily="2" charset="-78"/>
            </a:endParaRPr>
          </a:p>
          <a:p>
            <a:pPr marL="0" indent="0" algn="r" rtl="1">
              <a:buNone/>
            </a:pPr>
            <a:endParaRPr lang="en-US" dirty="0">
              <a:cs typeface="B Nazanin" panose="00000400000000000000" pitchFamily="2" charset="-78"/>
            </a:endParaRPr>
          </a:p>
        </p:txBody>
      </p:sp>
      <p:cxnSp>
        <p:nvCxnSpPr>
          <p:cNvPr id="7" name="Straight Arrow Connector 6">
            <a:extLst>
              <a:ext uri="{FF2B5EF4-FFF2-40B4-BE49-F238E27FC236}">
                <a16:creationId xmlns:a16="http://schemas.microsoft.com/office/drawing/2014/main" id="{E8ADF218-DCD9-5095-45CE-E4A1C4C2FEC3}"/>
              </a:ext>
            </a:extLst>
          </p:cNvPr>
          <p:cNvCxnSpPr>
            <a:cxnSpLocks/>
          </p:cNvCxnSpPr>
          <p:nvPr/>
        </p:nvCxnSpPr>
        <p:spPr>
          <a:xfrm flipH="1">
            <a:off x="7543800" y="2326341"/>
            <a:ext cx="632012" cy="0"/>
          </a:xfrm>
          <a:prstGeom prst="straightConnector1">
            <a:avLst/>
          </a:prstGeom>
          <a:ln w="952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0" name="Straight Arrow Connector 9">
            <a:extLst>
              <a:ext uri="{FF2B5EF4-FFF2-40B4-BE49-F238E27FC236}">
                <a16:creationId xmlns:a16="http://schemas.microsoft.com/office/drawing/2014/main" id="{DA8FE470-3A5E-E16D-997B-4FB126E9DAFB}"/>
              </a:ext>
            </a:extLst>
          </p:cNvPr>
          <p:cNvCxnSpPr>
            <a:cxnSpLocks/>
          </p:cNvCxnSpPr>
          <p:nvPr/>
        </p:nvCxnSpPr>
        <p:spPr>
          <a:xfrm flipH="1">
            <a:off x="8987118" y="3097306"/>
            <a:ext cx="632012" cy="0"/>
          </a:xfrm>
          <a:prstGeom prst="straightConnector1">
            <a:avLst/>
          </a:prstGeom>
          <a:ln w="952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1" name="Straight Arrow Connector 10">
            <a:extLst>
              <a:ext uri="{FF2B5EF4-FFF2-40B4-BE49-F238E27FC236}">
                <a16:creationId xmlns:a16="http://schemas.microsoft.com/office/drawing/2014/main" id="{55EEE4BC-D554-5D6E-CA9A-45800DA8AE3B}"/>
              </a:ext>
            </a:extLst>
          </p:cNvPr>
          <p:cNvCxnSpPr>
            <a:cxnSpLocks/>
          </p:cNvCxnSpPr>
          <p:nvPr/>
        </p:nvCxnSpPr>
        <p:spPr>
          <a:xfrm flipH="1">
            <a:off x="7655859" y="3796553"/>
            <a:ext cx="632012" cy="0"/>
          </a:xfrm>
          <a:prstGeom prst="straightConnector1">
            <a:avLst/>
          </a:prstGeom>
          <a:ln w="952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0271935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AF5C-81DE-6589-AA70-098BC93ECF97}"/>
              </a:ext>
            </a:extLst>
          </p:cNvPr>
          <p:cNvSpPr>
            <a:spLocks noGrp="1"/>
          </p:cNvSpPr>
          <p:nvPr>
            <p:ph type="title"/>
          </p:nvPr>
        </p:nvSpPr>
        <p:spPr>
          <a:xfrm>
            <a:off x="859025" y="120977"/>
            <a:ext cx="9905998" cy="1478570"/>
          </a:xfrm>
        </p:spPr>
        <p:txBody>
          <a:bodyPr>
            <a:normAutofit/>
          </a:bodyPr>
          <a:lstStyle/>
          <a:p>
            <a:pPr algn="r"/>
            <a:r>
              <a:rPr lang="ar-SA" sz="4000" b="1" kern="1800" dirty="0">
                <a:cs typeface="B Nazanin" panose="00000400000000000000" pitchFamily="2" charset="-78"/>
              </a:rPr>
              <a:t>ریسک </a:t>
            </a:r>
            <a:r>
              <a:rPr lang="fa-IR" sz="4000" b="1" kern="1800" dirty="0">
                <a:cs typeface="B Nazanin" panose="00000400000000000000" pitchFamily="2" charset="-78"/>
              </a:rPr>
              <a:t>غیر</a:t>
            </a:r>
            <a:r>
              <a:rPr lang="ar-SA" sz="4000" b="1" kern="1800" dirty="0">
                <a:cs typeface="B Nazanin" panose="00000400000000000000" pitchFamily="2" charset="-78"/>
              </a:rPr>
              <a:t>سیستماتیک</a:t>
            </a:r>
            <a:endParaRPr lang="en-US" sz="4000" b="1" kern="1800" dirty="0">
              <a:cs typeface="B Nazanin" panose="00000400000000000000" pitchFamily="2" charset="-78"/>
            </a:endParaRPr>
          </a:p>
        </p:txBody>
      </p:sp>
      <p:sp>
        <p:nvSpPr>
          <p:cNvPr id="3" name="Content Placeholder 2">
            <a:extLst>
              <a:ext uri="{FF2B5EF4-FFF2-40B4-BE49-F238E27FC236}">
                <a16:creationId xmlns:a16="http://schemas.microsoft.com/office/drawing/2014/main" id="{8509959A-1315-864A-76F2-18BCF0BD7CF8}"/>
              </a:ext>
            </a:extLst>
          </p:cNvPr>
          <p:cNvSpPr>
            <a:spLocks noGrp="1"/>
          </p:cNvSpPr>
          <p:nvPr>
            <p:ph idx="1"/>
          </p:nvPr>
        </p:nvSpPr>
        <p:spPr>
          <a:xfrm>
            <a:off x="1141413" y="1872968"/>
            <a:ext cx="9905999" cy="4366513"/>
          </a:xfrm>
        </p:spPr>
        <p:txBody>
          <a:bodyPr>
            <a:normAutofit/>
          </a:bodyPr>
          <a:lstStyle/>
          <a:p>
            <a:pPr marL="342900" marR="0" lvl="0" indent="-342900" algn="r" rtl="1">
              <a:lnSpc>
                <a:spcPct val="107000"/>
              </a:lnSpc>
              <a:spcBef>
                <a:spcPts val="0"/>
              </a:spcBef>
              <a:spcAft>
                <a:spcPts val="800"/>
              </a:spcAft>
              <a:buSzPts val="1000"/>
              <a:buFont typeface="Symbol" panose="05050102010706020507" pitchFamily="18" charset="2"/>
              <a:buChar char=""/>
              <a:tabLst>
                <a:tab pos="457200" algn="l"/>
              </a:tabLst>
            </a:pPr>
            <a:r>
              <a:rPr lang="fa-IR" sz="4000" b="1" kern="1800" cap="all" dirty="0">
                <a:latin typeface="+mj-lt"/>
                <a:ea typeface="+mj-ea"/>
                <a:cs typeface="B Nazanin" panose="00000400000000000000" pitchFamily="2" charset="-78"/>
              </a:rPr>
              <a:t>	</a:t>
            </a:r>
            <a:r>
              <a:rPr lang="ar-SA" sz="4000" b="1" kern="1800" cap="all" dirty="0">
                <a:latin typeface="+mj-lt"/>
                <a:ea typeface="+mj-ea"/>
                <a:cs typeface="B Nazanin" panose="00000400000000000000" pitchFamily="2" charset="-78"/>
              </a:rPr>
              <a:t> مربوط به خود شرکت</a:t>
            </a:r>
            <a:endParaRPr lang="en-US" sz="4000" b="1" kern="1800" cap="all" dirty="0">
              <a:latin typeface="+mj-lt"/>
              <a:ea typeface="+mj-ea"/>
              <a:cs typeface="B Nazanin" panose="00000400000000000000" pitchFamily="2" charset="-78"/>
            </a:endParaRPr>
          </a:p>
          <a:p>
            <a:pPr marL="342900" marR="0" lvl="0" indent="-342900" algn="r" rtl="1">
              <a:lnSpc>
                <a:spcPct val="107000"/>
              </a:lnSpc>
              <a:spcBef>
                <a:spcPts val="0"/>
              </a:spcBef>
              <a:spcAft>
                <a:spcPts val="800"/>
              </a:spcAft>
              <a:buSzPts val="1000"/>
              <a:buFont typeface="Symbol" panose="05050102010706020507" pitchFamily="18" charset="2"/>
              <a:buChar char=""/>
              <a:tabLst>
                <a:tab pos="457200" algn="l"/>
              </a:tabLst>
            </a:pPr>
            <a:r>
              <a:rPr lang="ar-SA" sz="4000" b="1" kern="1800" cap="all" dirty="0">
                <a:latin typeface="+mj-lt"/>
                <a:ea typeface="+mj-ea"/>
                <a:cs typeface="B Nazanin" panose="00000400000000000000" pitchFamily="2" charset="-78"/>
              </a:rPr>
              <a:t>قابل حذف با تنوع</a:t>
            </a:r>
            <a:r>
              <a:rPr lang="fa-IR" sz="4000" b="1" kern="1800" cap="all" dirty="0">
                <a:latin typeface="+mj-lt"/>
                <a:ea typeface="+mj-ea"/>
                <a:cs typeface="B Nazanin" panose="00000400000000000000" pitchFamily="2" charset="-78"/>
              </a:rPr>
              <a:t> </a:t>
            </a:r>
            <a:r>
              <a:rPr lang="ar-SA" sz="4000" b="1" kern="1800" cap="all" dirty="0">
                <a:latin typeface="+mj-lt"/>
                <a:ea typeface="+mj-ea"/>
                <a:cs typeface="B Nazanin" panose="00000400000000000000" pitchFamily="2" charset="-78"/>
              </a:rPr>
              <a:t>‌بخشی</a:t>
            </a:r>
            <a:endParaRPr lang="en-US" sz="4000" b="1" kern="1800" cap="all" dirty="0">
              <a:latin typeface="+mj-lt"/>
              <a:ea typeface="+mj-ea"/>
              <a:cs typeface="B Nazanin" panose="00000400000000000000" pitchFamily="2" charset="-78"/>
            </a:endParaRPr>
          </a:p>
          <a:p>
            <a:pPr marL="342900" marR="0" lvl="0" indent="-342900" algn="r" rtl="1">
              <a:lnSpc>
                <a:spcPct val="107000"/>
              </a:lnSpc>
              <a:spcBef>
                <a:spcPts val="0"/>
              </a:spcBef>
              <a:spcAft>
                <a:spcPts val="800"/>
              </a:spcAft>
              <a:buSzPts val="1000"/>
              <a:buFont typeface="Symbol" panose="05050102010706020507" pitchFamily="18" charset="2"/>
              <a:buChar char=""/>
              <a:tabLst>
                <a:tab pos="457200" algn="l"/>
              </a:tabLst>
            </a:pPr>
            <a:r>
              <a:rPr lang="ar-SA" sz="4000" b="1" kern="1800" cap="all" dirty="0">
                <a:latin typeface="+mj-lt"/>
                <a:ea typeface="+mj-ea"/>
                <a:cs typeface="B Nazanin" panose="00000400000000000000" pitchFamily="2" charset="-78"/>
              </a:rPr>
              <a:t>عوامل: ضعف مدیریت، خطای تولید، کمبود مواد اولیه</a:t>
            </a:r>
            <a:endParaRPr lang="en-US" sz="4000" b="1" kern="1800" cap="all" dirty="0">
              <a:latin typeface="+mj-lt"/>
              <a:ea typeface="+mj-ea"/>
              <a:cs typeface="B Nazanin" panose="00000400000000000000" pitchFamily="2" charset="-78"/>
            </a:endParaRPr>
          </a:p>
          <a:p>
            <a:pPr marL="0" indent="0" algn="r" rtl="1">
              <a:buNone/>
            </a:pPr>
            <a:endParaRPr lang="en-US" dirty="0">
              <a:cs typeface="B Nazanin" panose="00000400000000000000" pitchFamily="2" charset="-78"/>
            </a:endParaRPr>
          </a:p>
        </p:txBody>
      </p:sp>
    </p:spTree>
    <p:extLst>
      <p:ext uri="{BB962C8B-B14F-4D97-AF65-F5344CB8AC3E}">
        <p14:creationId xmlns:p14="http://schemas.microsoft.com/office/powerpoint/2010/main" val="1699843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A69B24A1-4EB1-2949-D8C7-556863CCF2F8}"/>
              </a:ext>
            </a:extLst>
          </p:cNvPr>
          <p:cNvSpPr txBox="1">
            <a:spLocks/>
          </p:cNvSpPr>
          <p:nvPr/>
        </p:nvSpPr>
        <p:spPr>
          <a:xfrm>
            <a:off x="947810" y="267285"/>
            <a:ext cx="10296379" cy="621792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lgn="r" rtl="1">
              <a:buFont typeface="Arial" panose="020B0604020202020204" pitchFamily="34" charset="0"/>
              <a:buNone/>
            </a:pPr>
            <a:r>
              <a:rPr lang="fa-IR" sz="3200" b="1" dirty="0">
                <a:cs typeface="B Nazanin" panose="00000400000000000000" pitchFamily="2" charset="-78"/>
              </a:rPr>
              <a:t>انواع ریسک غیرسیستماتیک: </a:t>
            </a:r>
          </a:p>
          <a:p>
            <a:pPr marL="0" indent="0" algn="r" rtl="1">
              <a:buNone/>
            </a:pPr>
            <a:r>
              <a:rPr lang="fa-IR" b="1" dirty="0">
                <a:cs typeface="B Nazanin" panose="00000400000000000000" pitchFamily="2" charset="-78"/>
              </a:rPr>
              <a:t>1. ریسک تجاری: </a:t>
            </a:r>
            <a:r>
              <a:rPr lang="fa-IR" sz="1800" b="1" dirty="0">
                <a:cs typeface="B Nazanin" panose="00000400000000000000" pitchFamily="2" charset="-78"/>
              </a:rPr>
              <a:t>ریسک تجاری معمولاً از درون ساختار سازمانی یا عملکرد مدیریتی نشأت می‌گیرد و توان شرکت در تولید سود پایدار را تحت‌تأثیر قرار می‌دهد.</a:t>
            </a:r>
          </a:p>
          <a:p>
            <a:pPr marL="0" indent="0" algn="r" rtl="1">
              <a:buNone/>
            </a:pPr>
            <a:r>
              <a:rPr lang="fa-IR" b="1" dirty="0">
                <a:cs typeface="B Nazanin" panose="00000400000000000000" pitchFamily="2" charset="-78"/>
              </a:rPr>
              <a:t>2. ریسک مالی: </a:t>
            </a:r>
            <a:r>
              <a:rPr lang="fa-IR" sz="1800" b="1" dirty="0">
                <a:cs typeface="B Nazanin" panose="00000400000000000000" pitchFamily="2" charset="-78"/>
              </a:rPr>
              <a:t>ریسک مالی به احتمال ناتوانی شرکت در انجام تعهدات مالی خود، مانند بازپرداخت بدهی‌ها، بهره و سایر هزینه‌های مالی گفته می‌شود.</a:t>
            </a:r>
          </a:p>
          <a:p>
            <a:pPr marL="0" indent="0" algn="r" rtl="1">
              <a:buNone/>
            </a:pPr>
            <a:r>
              <a:rPr lang="fa-IR" b="1" dirty="0">
                <a:cs typeface="B Nazanin" panose="00000400000000000000" pitchFamily="2" charset="-78"/>
              </a:rPr>
              <a:t>3. ریسک مدیریتی: </a:t>
            </a:r>
            <a:r>
              <a:rPr lang="fa-IR" sz="1800" b="1" dirty="0">
                <a:cs typeface="B Nazanin" panose="00000400000000000000" pitchFamily="2" charset="-78"/>
              </a:rPr>
              <a:t>ریسک مدیریتی به ریسکی اطلاق می‌شود که از تصمیمات ضعیف، سوء مدیریت، ناکارآمدی در برنامه‌ریزی یا اجرای نادرست استراتژی‌های شرکت ناشی می‌شود.  </a:t>
            </a:r>
          </a:p>
          <a:p>
            <a:pPr marL="0" indent="0" algn="r">
              <a:buNone/>
            </a:pPr>
            <a:r>
              <a:rPr lang="fa-IR" b="1" dirty="0">
                <a:cs typeface="B Nazanin" panose="00000400000000000000" pitchFamily="2" charset="-78"/>
              </a:rPr>
              <a:t>4. ریسک صنعت:</a:t>
            </a:r>
            <a:r>
              <a:rPr lang="fa-IR" sz="1800" b="1" dirty="0">
                <a:cs typeface="B Nazanin" panose="00000400000000000000" pitchFamily="2" charset="-78"/>
              </a:rPr>
              <a:t>ریسک صنعت به مجموعه‌ای از تهدیدهایی اطلاق می‌شود که از درون یک صنعت خاص ناشی می‌شوند و می‌توانند تمامی شرکت‌های فعال در آن صنعت را تحت‌تأثیر قرار دهند.</a:t>
            </a:r>
          </a:p>
          <a:p>
            <a:pPr marL="0" indent="0" algn="r">
              <a:buNone/>
            </a:pPr>
            <a:r>
              <a:rPr lang="fa-IR" b="1" dirty="0">
                <a:cs typeface="B Nazanin" panose="00000400000000000000" pitchFamily="2" charset="-78"/>
              </a:rPr>
              <a:t>5. ریسک قانونی: </a:t>
            </a:r>
            <a:r>
              <a:rPr lang="fa-IR" sz="1800" b="1" dirty="0">
                <a:cs typeface="B Nazanin" panose="00000400000000000000" pitchFamily="2" charset="-78"/>
              </a:rPr>
              <a:t>ریسک قانونی یا ریسک مقرراتی، به احتمال ایجاد زیان ناشی از تغییر یا اجرای ناگهانی قوانین، مقررات یا سیاست‌های نظارتی اشاره دارد.</a:t>
            </a:r>
          </a:p>
          <a:p>
            <a:pPr marL="0" indent="0" algn="r">
              <a:buNone/>
            </a:pPr>
            <a:endParaRPr lang="fa-IR" sz="2000" dirty="0">
              <a:cs typeface="B Nazanin" panose="00000400000000000000" pitchFamily="2" charset="-78"/>
            </a:endParaRPr>
          </a:p>
          <a:p>
            <a:pPr marL="0" indent="0" algn="r">
              <a:buNone/>
            </a:pPr>
            <a:endParaRPr lang="fa-IR" sz="2000" dirty="0">
              <a:cs typeface="B Nazanin" panose="00000400000000000000" pitchFamily="2" charset="-78"/>
            </a:endParaRPr>
          </a:p>
          <a:p>
            <a:pPr marL="0" indent="0" algn="r" rtl="1">
              <a:buFont typeface="Arial" panose="020B0604020202020204" pitchFamily="34" charset="0"/>
              <a:buNone/>
            </a:pPr>
            <a:endParaRPr lang="en-US" dirty="0">
              <a:cs typeface="B Nazanin" panose="00000400000000000000" pitchFamily="2" charset="-78"/>
            </a:endParaRPr>
          </a:p>
        </p:txBody>
      </p:sp>
    </p:spTree>
    <p:extLst>
      <p:ext uri="{BB962C8B-B14F-4D97-AF65-F5344CB8AC3E}">
        <p14:creationId xmlns:p14="http://schemas.microsoft.com/office/powerpoint/2010/main" val="2690394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34425-7AFE-12DE-E3CD-B993B83E435D}"/>
              </a:ext>
            </a:extLst>
          </p:cNvPr>
          <p:cNvSpPr>
            <a:spLocks noGrp="1"/>
          </p:cNvSpPr>
          <p:nvPr>
            <p:ph type="title"/>
          </p:nvPr>
        </p:nvSpPr>
        <p:spPr>
          <a:xfrm>
            <a:off x="1141412" y="327514"/>
            <a:ext cx="9905998" cy="1478570"/>
          </a:xfrm>
        </p:spPr>
        <p:txBody>
          <a:bodyPr/>
          <a:lstStyle/>
          <a:p>
            <a:pPr algn="r"/>
            <a:r>
              <a:rPr lang="fa-IR" dirty="0">
                <a:cs typeface="B Nazanin" panose="00000400000000000000" pitchFamily="2" charset="-78"/>
              </a:rPr>
              <a:t>روش های اندازه گیری ریسک</a:t>
            </a:r>
            <a:endParaRPr lang="en-US" dirty="0">
              <a:cs typeface="B Nazanin" panose="00000400000000000000" pitchFamily="2" charset="-78"/>
            </a:endParaRPr>
          </a:p>
        </p:txBody>
      </p:sp>
      <p:sp>
        <p:nvSpPr>
          <p:cNvPr id="3" name="Content Placeholder 2">
            <a:extLst>
              <a:ext uri="{FF2B5EF4-FFF2-40B4-BE49-F238E27FC236}">
                <a16:creationId xmlns:a16="http://schemas.microsoft.com/office/drawing/2014/main" id="{82C616BC-42B3-FB76-53B7-9113456DE10B}"/>
              </a:ext>
            </a:extLst>
          </p:cNvPr>
          <p:cNvSpPr>
            <a:spLocks noGrp="1"/>
          </p:cNvSpPr>
          <p:nvPr>
            <p:ph idx="1"/>
          </p:nvPr>
        </p:nvSpPr>
        <p:spPr>
          <a:xfrm>
            <a:off x="1141412" y="1600200"/>
            <a:ext cx="9905999" cy="4930286"/>
          </a:xfrm>
        </p:spPr>
        <p:txBody>
          <a:bodyPr>
            <a:normAutofit fontScale="25000" lnSpcReduction="20000"/>
          </a:bodyPr>
          <a:lstStyle/>
          <a:p>
            <a:pPr marL="0" indent="0" algn="r">
              <a:buNone/>
            </a:pPr>
            <a:r>
              <a:rPr lang="fa-IR" sz="8000" b="0" i="0" dirty="0">
                <a:effectLst/>
                <a:latin typeface="yekanBakh"/>
                <a:cs typeface="B Nazanin" panose="00000400000000000000" pitchFamily="2" charset="-78"/>
              </a:rPr>
              <a:t>معیارهای اندازه گیری ریسک اولین بار با مطالعه شاخص های پراکندگی آماری تعیین شد و پس از آن سنجه های جدیدتری مانند دیرش، ضریب بتا و ارزش در معرض خطر توسعه یافت. ریسک عبارت است از احتمال نوسانات آتی نرخ بازدهی. شاخص های مختلفی برای تبیین نوسانات مورد استفاده قرار می گیرد که بعضی از مهم ترین آن ها بدین صورت هستند:</a:t>
            </a:r>
          </a:p>
          <a:p>
            <a:pPr marL="0" indent="0" algn="r">
              <a:buNone/>
            </a:pPr>
            <a:r>
              <a:rPr lang="fa-IR" sz="8000" b="0" i="0" dirty="0">
                <a:effectLst/>
                <a:latin typeface="yekanBakh"/>
                <a:cs typeface="B Nazanin" panose="00000400000000000000" pitchFamily="2" charset="-78"/>
              </a:rPr>
              <a:t>دامنه تغییرات</a:t>
            </a:r>
          </a:p>
          <a:p>
            <a:pPr marL="0" indent="0" algn="r">
              <a:buNone/>
            </a:pPr>
            <a:r>
              <a:rPr lang="fa-IR" sz="8000" b="0" i="0" dirty="0">
                <a:effectLst/>
                <a:latin typeface="yekanBakh"/>
                <a:cs typeface="B Nazanin" panose="00000400000000000000" pitchFamily="2" charset="-78"/>
              </a:rPr>
              <a:t>متوسط انحراف خطی (متوسط قدر مطلق انحرافات)</a:t>
            </a:r>
          </a:p>
          <a:p>
            <a:pPr marL="0" indent="0" algn="r">
              <a:buNone/>
            </a:pPr>
            <a:r>
              <a:rPr lang="fa-IR" sz="8000" b="0" i="0" dirty="0">
                <a:effectLst/>
                <a:latin typeface="yekanBakh"/>
                <a:cs typeface="B Nazanin" panose="00000400000000000000" pitchFamily="2" charset="-78"/>
              </a:rPr>
              <a:t>واریانس (متوسط مجذور انحرافات)</a:t>
            </a:r>
          </a:p>
          <a:p>
            <a:pPr marL="0" indent="0" algn="r">
              <a:buNone/>
            </a:pPr>
            <a:r>
              <a:rPr lang="fa-IR" sz="8000" b="0" i="0" dirty="0">
                <a:effectLst/>
                <a:latin typeface="yekanBakh"/>
                <a:cs typeface="B Nazanin" panose="00000400000000000000" pitchFamily="2" charset="-78"/>
              </a:rPr>
              <a:t>انحراف معیار</a:t>
            </a:r>
          </a:p>
          <a:p>
            <a:pPr marL="0" indent="0" algn="r">
              <a:buNone/>
            </a:pPr>
            <a:r>
              <a:rPr lang="fa-IR" sz="8000" b="0" i="0" dirty="0">
                <a:effectLst/>
                <a:latin typeface="yekanBakh"/>
                <a:cs typeface="B Nazanin" panose="00000400000000000000" pitchFamily="2" charset="-78"/>
              </a:rPr>
              <a:t>نیم واریانس</a:t>
            </a:r>
          </a:p>
          <a:p>
            <a:pPr marL="0" indent="0" algn="r">
              <a:buNone/>
            </a:pPr>
            <a:r>
              <a:rPr lang="fa-IR" sz="8000" b="0" i="0" dirty="0">
                <a:effectLst/>
                <a:latin typeface="yekanBakh"/>
                <a:cs typeface="B Nazanin" panose="00000400000000000000" pitchFamily="2" charset="-78"/>
              </a:rPr>
              <a:t>نیم انحراف معیار</a:t>
            </a:r>
          </a:p>
          <a:p>
            <a:pPr marL="0" indent="0" algn="r">
              <a:buNone/>
            </a:pPr>
            <a:r>
              <a:rPr lang="fa-IR" sz="8000" b="0" i="0" dirty="0">
                <a:effectLst/>
                <a:latin typeface="yekanBakh"/>
                <a:cs typeface="B Nazanin" panose="00000400000000000000" pitchFamily="2" charset="-78"/>
              </a:rPr>
              <a:t>شاخص بتا</a:t>
            </a:r>
          </a:p>
          <a:p>
            <a:pPr marL="0" indent="0" algn="r" rtl="1">
              <a:buNone/>
            </a:pPr>
            <a:r>
              <a:rPr lang="fa-IR" sz="8000" b="0" i="0" dirty="0">
                <a:effectLst/>
                <a:latin typeface="yekanBakh"/>
                <a:cs typeface="B Nazanin" panose="00000400000000000000" pitchFamily="2" charset="-78"/>
              </a:rPr>
              <a:t>ارزش در معرض خطر </a:t>
            </a:r>
            <a:r>
              <a:rPr lang="en-US" sz="8000" b="0" i="0" dirty="0">
                <a:effectLst/>
                <a:latin typeface="yekanBakh"/>
                <a:cs typeface="B Nazanin" panose="00000400000000000000" pitchFamily="2" charset="-78"/>
              </a:rPr>
              <a:t> (VAR)</a:t>
            </a:r>
            <a:endParaRPr lang="en-US" b="0" i="0" dirty="0">
              <a:effectLst/>
              <a:latin typeface="yekanBakh"/>
              <a:cs typeface="B Nazanin" panose="00000400000000000000" pitchFamily="2" charset="-78"/>
            </a:endParaRPr>
          </a:p>
        </p:txBody>
      </p:sp>
    </p:spTree>
    <p:extLst>
      <p:ext uri="{BB962C8B-B14F-4D97-AF65-F5344CB8AC3E}">
        <p14:creationId xmlns:p14="http://schemas.microsoft.com/office/powerpoint/2010/main" val="38223830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AF5C-81DE-6589-AA70-098BC93ECF97}"/>
              </a:ext>
            </a:extLst>
          </p:cNvPr>
          <p:cNvSpPr>
            <a:spLocks noGrp="1"/>
          </p:cNvSpPr>
          <p:nvPr>
            <p:ph type="title"/>
          </p:nvPr>
        </p:nvSpPr>
        <p:spPr>
          <a:xfrm>
            <a:off x="859025" y="120976"/>
            <a:ext cx="10352926" cy="2604903"/>
          </a:xfrm>
        </p:spPr>
        <p:txBody>
          <a:bodyPr>
            <a:normAutofit/>
          </a:bodyPr>
          <a:lstStyle/>
          <a:p>
            <a:pPr algn="just" rtl="1"/>
            <a:r>
              <a:rPr lang="ar-SA" sz="4000" b="1" kern="1800" dirty="0">
                <a:cs typeface="B Nazanin" panose="00000400000000000000" pitchFamily="2" charset="-78"/>
              </a:rPr>
              <a:t>بازده</a:t>
            </a:r>
            <a:r>
              <a:rPr lang="fa-IR" sz="4000" b="1" kern="1800" dirty="0">
                <a:cs typeface="B Nazanin" panose="00000400000000000000" pitchFamily="2" charset="-78"/>
              </a:rPr>
              <a:t>: </a:t>
            </a:r>
            <a:r>
              <a:rPr lang="fa-IR" sz="2700" b="1" kern="1800" dirty="0">
                <a:cs typeface="B Nazanin" panose="00000400000000000000" pitchFamily="2" charset="-78"/>
              </a:rPr>
              <a:t>به سود یا زیان ناشی از سرمایه گذاری بـــازده گفته می‌شود. بازدهی مثبت، نشانگر سود است و بازدهی منفی زیان را نشان می دهد. برای مقایسه ی بهتر بین سرمایه گذاری های مختلف، بازده اغلب به صورت سالانه و درصدی از سرمایه گذاری اولیه گزارش می شود.</a:t>
            </a:r>
            <a:endParaRPr lang="en-US" sz="4000" b="1" kern="1800" dirty="0">
              <a:cs typeface="B Nazanin" panose="00000400000000000000" pitchFamily="2" charset="-78"/>
            </a:endParaRPr>
          </a:p>
        </p:txBody>
      </p:sp>
      <p:sp>
        <p:nvSpPr>
          <p:cNvPr id="3" name="Content Placeholder 2">
            <a:extLst>
              <a:ext uri="{FF2B5EF4-FFF2-40B4-BE49-F238E27FC236}">
                <a16:creationId xmlns:a16="http://schemas.microsoft.com/office/drawing/2014/main" id="{8509959A-1315-864A-76F2-18BCF0BD7CF8}"/>
              </a:ext>
            </a:extLst>
          </p:cNvPr>
          <p:cNvSpPr>
            <a:spLocks noGrp="1"/>
          </p:cNvSpPr>
          <p:nvPr>
            <p:ph idx="1"/>
          </p:nvPr>
        </p:nvSpPr>
        <p:spPr>
          <a:xfrm>
            <a:off x="1143000" y="3066757"/>
            <a:ext cx="9675055" cy="2297379"/>
          </a:xfrm>
        </p:spPr>
        <p:txBody>
          <a:bodyPr>
            <a:normAutofit lnSpcReduction="10000"/>
          </a:bodyPr>
          <a:lstStyle/>
          <a:p>
            <a:pPr marL="0" indent="0" algn="r" rtl="1">
              <a:lnSpc>
                <a:spcPct val="107000"/>
              </a:lnSpc>
              <a:spcBef>
                <a:spcPts val="0"/>
              </a:spcBef>
              <a:spcAft>
                <a:spcPts val="800"/>
              </a:spcAft>
              <a:buSzPts val="1000"/>
              <a:buNone/>
              <a:tabLst>
                <a:tab pos="457200" algn="l"/>
              </a:tabLst>
            </a:pPr>
            <a:r>
              <a:rPr lang="ar-SA" sz="4000" b="1" kern="1800" cap="all" dirty="0">
                <a:latin typeface="+mj-lt"/>
                <a:ea typeface="+mj-ea"/>
                <a:cs typeface="B Nazanin" panose="00000400000000000000" pitchFamily="2" charset="-78"/>
              </a:rPr>
              <a:t>	</a:t>
            </a:r>
            <a:r>
              <a:rPr lang="fa-IR" sz="4000" b="1" kern="1800" cap="all" dirty="0">
                <a:latin typeface="+mj-lt"/>
                <a:ea typeface="+mj-ea"/>
                <a:cs typeface="B Nazanin" panose="00000400000000000000" pitchFamily="2" charset="-78"/>
              </a:rPr>
              <a:t>بازده = سود نقدی + سود سرمایه‌ای</a:t>
            </a:r>
          </a:p>
          <a:p>
            <a:pPr marL="0" indent="0" algn="r" rtl="1">
              <a:lnSpc>
                <a:spcPct val="107000"/>
              </a:lnSpc>
              <a:spcBef>
                <a:spcPts val="0"/>
              </a:spcBef>
              <a:spcAft>
                <a:spcPts val="800"/>
              </a:spcAft>
              <a:buSzPts val="1000"/>
              <a:buNone/>
              <a:tabLst>
                <a:tab pos="457200" algn="l"/>
              </a:tabLst>
            </a:pPr>
            <a:r>
              <a:rPr lang="fa-IR" sz="4000" b="1" kern="1800" cap="all" dirty="0">
                <a:latin typeface="+mj-lt"/>
                <a:ea typeface="+mj-ea"/>
                <a:cs typeface="B Nazanin" panose="00000400000000000000" pitchFamily="2" charset="-78"/>
              </a:rPr>
              <a:t>بازده حقیقی = تورم– بازده اسمی </a:t>
            </a:r>
          </a:p>
          <a:p>
            <a:pPr marL="0" indent="0" algn="r" rtl="1">
              <a:lnSpc>
                <a:spcPct val="107000"/>
              </a:lnSpc>
              <a:spcBef>
                <a:spcPts val="0"/>
              </a:spcBef>
              <a:spcAft>
                <a:spcPts val="800"/>
              </a:spcAft>
              <a:buSzPts val="1000"/>
              <a:buNone/>
              <a:tabLst>
                <a:tab pos="457200" algn="l"/>
              </a:tabLst>
            </a:pPr>
            <a:r>
              <a:rPr lang="fa-IR" sz="4000" b="1" kern="1800" cap="all" dirty="0">
                <a:latin typeface="+mj-lt"/>
                <a:ea typeface="+mj-ea"/>
                <a:cs typeface="B Nazanin" panose="00000400000000000000" pitchFamily="2" charset="-78"/>
              </a:rPr>
              <a:t>در ایران بازده حقیقی مهم‌تر است.</a:t>
            </a:r>
          </a:p>
          <a:p>
            <a:pPr marL="0" indent="0" algn="r" rtl="1">
              <a:buNone/>
            </a:pPr>
            <a:endParaRPr lang="en-US" dirty="0">
              <a:cs typeface="B Nazanin" panose="00000400000000000000" pitchFamily="2" charset="-78"/>
            </a:endParaRPr>
          </a:p>
        </p:txBody>
      </p:sp>
    </p:spTree>
    <p:extLst>
      <p:ext uri="{BB962C8B-B14F-4D97-AF65-F5344CB8AC3E}">
        <p14:creationId xmlns:p14="http://schemas.microsoft.com/office/powerpoint/2010/main" val="23377124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F8DC466-7DEA-8180-330B-F0557142574A}"/>
              </a:ext>
            </a:extLst>
          </p:cNvPr>
          <p:cNvPicPr>
            <a:picLocks noChangeAspect="1"/>
          </p:cNvPicPr>
          <p:nvPr/>
        </p:nvPicPr>
        <p:blipFill>
          <a:blip r:embed="rId2"/>
          <a:stretch>
            <a:fillRect/>
          </a:stretch>
        </p:blipFill>
        <p:spPr>
          <a:xfrm>
            <a:off x="1" y="-1"/>
            <a:ext cx="12192000" cy="6862159"/>
          </a:xfrm>
          <a:prstGeom prst="rect">
            <a:avLst/>
          </a:prstGeom>
        </p:spPr>
      </p:pic>
      <p:sp>
        <p:nvSpPr>
          <p:cNvPr id="2" name="Title 1">
            <a:extLst>
              <a:ext uri="{FF2B5EF4-FFF2-40B4-BE49-F238E27FC236}">
                <a16:creationId xmlns:a16="http://schemas.microsoft.com/office/drawing/2014/main" id="{0A84AF5C-81DE-6589-AA70-098BC93ECF97}"/>
              </a:ext>
            </a:extLst>
          </p:cNvPr>
          <p:cNvSpPr>
            <a:spLocks noGrp="1"/>
          </p:cNvSpPr>
          <p:nvPr>
            <p:ph type="title"/>
          </p:nvPr>
        </p:nvSpPr>
        <p:spPr>
          <a:xfrm>
            <a:off x="985634" y="429818"/>
            <a:ext cx="9905998" cy="1478570"/>
          </a:xfrm>
        </p:spPr>
        <p:txBody>
          <a:bodyPr>
            <a:normAutofit/>
          </a:bodyPr>
          <a:lstStyle/>
          <a:p>
            <a:pPr algn="r"/>
            <a:r>
              <a:rPr lang="ar-SA" sz="4000" b="1" kern="1800" dirty="0">
                <a:solidFill>
                  <a:schemeClr val="bg1"/>
                </a:solidFill>
                <a:cs typeface="B Nazanin" panose="00000400000000000000" pitchFamily="2" charset="-78"/>
              </a:rPr>
              <a:t>ارتباط ریسک و بازده</a:t>
            </a:r>
            <a:endParaRPr lang="en-US" sz="4000" b="1" kern="1800" dirty="0">
              <a:solidFill>
                <a:schemeClr val="bg1"/>
              </a:solidFill>
              <a:cs typeface="B Nazanin" panose="00000400000000000000" pitchFamily="2" charset="-78"/>
            </a:endParaRPr>
          </a:p>
        </p:txBody>
      </p:sp>
      <p:sp>
        <p:nvSpPr>
          <p:cNvPr id="3" name="Content Placeholder 2">
            <a:extLst>
              <a:ext uri="{FF2B5EF4-FFF2-40B4-BE49-F238E27FC236}">
                <a16:creationId xmlns:a16="http://schemas.microsoft.com/office/drawing/2014/main" id="{8509959A-1315-864A-76F2-18BCF0BD7CF8}"/>
              </a:ext>
            </a:extLst>
          </p:cNvPr>
          <p:cNvSpPr>
            <a:spLocks noGrp="1"/>
          </p:cNvSpPr>
          <p:nvPr>
            <p:ph idx="1"/>
          </p:nvPr>
        </p:nvSpPr>
        <p:spPr>
          <a:xfrm>
            <a:off x="2236763" y="1780369"/>
            <a:ext cx="5330620" cy="2604903"/>
          </a:xfrm>
        </p:spPr>
        <p:txBody>
          <a:bodyPr>
            <a:normAutofit fontScale="77500" lnSpcReduction="20000"/>
          </a:bodyPr>
          <a:lstStyle/>
          <a:p>
            <a:pPr marL="0" indent="0" algn="r" rtl="1">
              <a:lnSpc>
                <a:spcPct val="107000"/>
              </a:lnSpc>
              <a:spcBef>
                <a:spcPts val="0"/>
              </a:spcBef>
              <a:spcAft>
                <a:spcPts val="800"/>
              </a:spcAft>
              <a:buSzPts val="1000"/>
              <a:buNone/>
              <a:tabLst>
                <a:tab pos="457200" algn="l"/>
              </a:tabLst>
            </a:pPr>
            <a:r>
              <a:rPr lang="ar-SA" sz="4000" b="1" kern="1800" cap="all" dirty="0">
                <a:solidFill>
                  <a:schemeClr val="bg1"/>
                </a:solidFill>
                <a:latin typeface="+mj-lt"/>
                <a:ea typeface="+mj-ea"/>
                <a:cs typeface="B Nazanin" panose="00000400000000000000" pitchFamily="2" charset="-78"/>
              </a:rPr>
              <a:t>	</a:t>
            </a:r>
            <a:r>
              <a:rPr lang="fa-IR" sz="4000" b="1" kern="1800" cap="all" dirty="0">
                <a:solidFill>
                  <a:schemeClr val="bg1"/>
                </a:solidFill>
                <a:latin typeface="+mj-lt"/>
                <a:ea typeface="+mj-ea"/>
                <a:cs typeface="B Nazanin" panose="00000400000000000000" pitchFamily="2" charset="-78"/>
              </a:rPr>
              <a:t>رابطه مستقیم:</a:t>
            </a:r>
          </a:p>
          <a:p>
            <a:pPr marL="0" indent="0" algn="r" rtl="1">
              <a:lnSpc>
                <a:spcPct val="107000"/>
              </a:lnSpc>
              <a:spcBef>
                <a:spcPts val="0"/>
              </a:spcBef>
              <a:spcAft>
                <a:spcPts val="800"/>
              </a:spcAft>
              <a:buSzPts val="1000"/>
              <a:buNone/>
              <a:tabLst>
                <a:tab pos="457200" algn="l"/>
              </a:tabLst>
            </a:pPr>
            <a:endParaRPr lang="fa-IR" sz="4000" b="1" kern="1800" cap="all" dirty="0">
              <a:solidFill>
                <a:schemeClr val="bg1"/>
              </a:solidFill>
              <a:latin typeface="+mj-lt"/>
              <a:ea typeface="+mj-ea"/>
              <a:cs typeface="B Nazanin" panose="00000400000000000000" pitchFamily="2" charset="-78"/>
            </a:endParaRPr>
          </a:p>
          <a:p>
            <a:pPr marL="0" indent="0" algn="r" rtl="1">
              <a:lnSpc>
                <a:spcPct val="107000"/>
              </a:lnSpc>
              <a:spcBef>
                <a:spcPts val="0"/>
              </a:spcBef>
              <a:spcAft>
                <a:spcPts val="800"/>
              </a:spcAft>
              <a:buSzPts val="1000"/>
              <a:buNone/>
              <a:tabLst>
                <a:tab pos="457200" algn="l"/>
              </a:tabLst>
            </a:pPr>
            <a:r>
              <a:rPr lang="fa-IR" sz="4000" b="1" kern="1800" cap="all" dirty="0">
                <a:solidFill>
                  <a:schemeClr val="bg1"/>
                </a:solidFill>
                <a:latin typeface="+mj-lt"/>
                <a:ea typeface="+mj-ea"/>
                <a:cs typeface="B Nazanin" panose="00000400000000000000" pitchFamily="2" charset="-78"/>
              </a:rPr>
              <a:t>ریسک ↑ بازده مورد انتظار ↑</a:t>
            </a:r>
          </a:p>
          <a:p>
            <a:pPr marL="0" indent="0" algn="r" rtl="1">
              <a:lnSpc>
                <a:spcPct val="107000"/>
              </a:lnSpc>
              <a:spcBef>
                <a:spcPts val="0"/>
              </a:spcBef>
              <a:spcAft>
                <a:spcPts val="800"/>
              </a:spcAft>
              <a:buSzPts val="1000"/>
              <a:buNone/>
              <a:tabLst>
                <a:tab pos="457200" algn="l"/>
              </a:tabLst>
            </a:pPr>
            <a:endParaRPr lang="fa-IR" sz="4000" b="1" kern="1800" cap="all" dirty="0">
              <a:solidFill>
                <a:schemeClr val="bg1"/>
              </a:solidFill>
              <a:latin typeface="+mj-lt"/>
              <a:ea typeface="+mj-ea"/>
              <a:cs typeface="B Nazanin" panose="00000400000000000000" pitchFamily="2" charset="-78"/>
            </a:endParaRPr>
          </a:p>
          <a:p>
            <a:pPr marL="0" indent="0" algn="r" rtl="1">
              <a:lnSpc>
                <a:spcPct val="107000"/>
              </a:lnSpc>
              <a:spcBef>
                <a:spcPts val="0"/>
              </a:spcBef>
              <a:spcAft>
                <a:spcPts val="800"/>
              </a:spcAft>
              <a:buSzPts val="1000"/>
              <a:buNone/>
              <a:tabLst>
                <a:tab pos="457200" algn="l"/>
              </a:tabLst>
            </a:pPr>
            <a:r>
              <a:rPr lang="fa-IR" sz="3500" b="1" kern="1800" cap="all" dirty="0">
                <a:solidFill>
                  <a:schemeClr val="bg1"/>
                </a:solidFill>
                <a:latin typeface="+mj-lt"/>
                <a:ea typeface="+mj-ea"/>
                <a:cs typeface="B Nazanin" panose="00000400000000000000" pitchFamily="2" charset="-78"/>
              </a:rPr>
              <a:t>***هیچ بازدهی بدون ریسک وجود ندارد.</a:t>
            </a:r>
          </a:p>
          <a:p>
            <a:pPr marL="0" indent="0" algn="r" rtl="1">
              <a:buNone/>
            </a:pPr>
            <a:endParaRPr lang="en-US" dirty="0">
              <a:solidFill>
                <a:schemeClr val="bg1"/>
              </a:solidFill>
              <a:cs typeface="B Nazanin" panose="00000400000000000000" pitchFamily="2" charset="-78"/>
            </a:endParaRPr>
          </a:p>
        </p:txBody>
      </p:sp>
    </p:spTree>
    <p:extLst>
      <p:ext uri="{BB962C8B-B14F-4D97-AF65-F5344CB8AC3E}">
        <p14:creationId xmlns:p14="http://schemas.microsoft.com/office/powerpoint/2010/main" val="19185489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AF5C-81DE-6589-AA70-098BC93ECF97}"/>
              </a:ext>
            </a:extLst>
          </p:cNvPr>
          <p:cNvSpPr>
            <a:spLocks noGrp="1"/>
          </p:cNvSpPr>
          <p:nvPr>
            <p:ph type="title"/>
          </p:nvPr>
        </p:nvSpPr>
        <p:spPr>
          <a:xfrm>
            <a:off x="859025" y="120977"/>
            <a:ext cx="9905998" cy="1478570"/>
          </a:xfrm>
        </p:spPr>
        <p:txBody>
          <a:bodyPr>
            <a:normAutofit/>
          </a:bodyPr>
          <a:lstStyle/>
          <a:p>
            <a:pPr algn="r"/>
            <a:r>
              <a:rPr lang="ar-SA" sz="4000" b="1" kern="1800" dirty="0">
                <a:cs typeface="B Nazanin" panose="00000400000000000000" pitchFamily="2" charset="-78"/>
              </a:rPr>
              <a:t>روش‌های محاسبه بازده</a:t>
            </a:r>
            <a:endParaRPr lang="en-US" sz="4000" b="1" kern="1800" dirty="0">
              <a:cs typeface="B Nazanin" panose="00000400000000000000" pitchFamily="2" charset="-78"/>
            </a:endParaRPr>
          </a:p>
        </p:txBody>
      </p:sp>
      <p:sp>
        <p:nvSpPr>
          <p:cNvPr id="3" name="Content Placeholder 2">
            <a:extLst>
              <a:ext uri="{FF2B5EF4-FFF2-40B4-BE49-F238E27FC236}">
                <a16:creationId xmlns:a16="http://schemas.microsoft.com/office/drawing/2014/main" id="{8509959A-1315-864A-76F2-18BCF0BD7CF8}"/>
              </a:ext>
            </a:extLst>
          </p:cNvPr>
          <p:cNvSpPr>
            <a:spLocks noGrp="1"/>
          </p:cNvSpPr>
          <p:nvPr>
            <p:ph idx="1"/>
          </p:nvPr>
        </p:nvSpPr>
        <p:spPr>
          <a:xfrm>
            <a:off x="1141413" y="1872968"/>
            <a:ext cx="9905999" cy="3290703"/>
          </a:xfrm>
        </p:spPr>
        <p:txBody>
          <a:bodyPr>
            <a:normAutofit fontScale="92500" lnSpcReduction="20000"/>
          </a:bodyPr>
          <a:lstStyle/>
          <a:p>
            <a:pPr marL="0" indent="0" algn="r" rtl="1">
              <a:lnSpc>
                <a:spcPct val="107000"/>
              </a:lnSpc>
              <a:spcBef>
                <a:spcPts val="0"/>
              </a:spcBef>
              <a:spcAft>
                <a:spcPts val="800"/>
              </a:spcAft>
              <a:buSzPts val="1000"/>
              <a:buNone/>
              <a:tabLst>
                <a:tab pos="457200" algn="l"/>
              </a:tabLst>
            </a:pPr>
            <a:r>
              <a:rPr lang="ar-SA" sz="4000" b="1" kern="1800" cap="all" dirty="0">
                <a:latin typeface="+mj-lt"/>
                <a:ea typeface="+mj-ea"/>
                <a:cs typeface="B Nazanin" panose="00000400000000000000" pitchFamily="2" charset="-78"/>
              </a:rPr>
              <a:t>	</a:t>
            </a:r>
            <a:r>
              <a:rPr lang="fa-IR" sz="4000" b="1" kern="1800" cap="all" dirty="0">
                <a:latin typeface="+mj-lt"/>
                <a:ea typeface="+mj-ea"/>
                <a:cs typeface="B Nazanin" panose="00000400000000000000" pitchFamily="2" charset="-78"/>
              </a:rPr>
              <a:t>بازده ساده</a:t>
            </a:r>
          </a:p>
          <a:p>
            <a:pPr marL="0" indent="0" algn="r" rtl="1">
              <a:lnSpc>
                <a:spcPct val="107000"/>
              </a:lnSpc>
              <a:spcBef>
                <a:spcPts val="0"/>
              </a:spcBef>
              <a:spcAft>
                <a:spcPts val="800"/>
              </a:spcAft>
              <a:buSzPts val="1000"/>
              <a:buNone/>
              <a:tabLst>
                <a:tab pos="457200" algn="l"/>
              </a:tabLst>
            </a:pPr>
            <a:r>
              <a:rPr lang="fa-IR" sz="4000" b="1" kern="1800" cap="all" dirty="0">
                <a:latin typeface="+mj-lt"/>
                <a:ea typeface="+mj-ea"/>
                <a:cs typeface="B Nazanin" panose="00000400000000000000" pitchFamily="2" charset="-78"/>
              </a:rPr>
              <a:t>	بازده دوره‌ای</a:t>
            </a:r>
          </a:p>
          <a:p>
            <a:pPr marL="0" indent="0" algn="r" rtl="1">
              <a:lnSpc>
                <a:spcPct val="107000"/>
              </a:lnSpc>
              <a:spcBef>
                <a:spcPts val="0"/>
              </a:spcBef>
              <a:spcAft>
                <a:spcPts val="800"/>
              </a:spcAft>
              <a:buSzPts val="1000"/>
              <a:buNone/>
              <a:tabLst>
                <a:tab pos="457200" algn="l"/>
              </a:tabLst>
            </a:pPr>
            <a:r>
              <a:rPr lang="fa-IR" sz="4000" b="1" kern="1800" cap="all" dirty="0">
                <a:latin typeface="+mj-lt"/>
                <a:ea typeface="+mj-ea"/>
                <a:cs typeface="B Nazanin" panose="00000400000000000000" pitchFamily="2" charset="-78"/>
              </a:rPr>
              <a:t>	بازده تجمعی</a:t>
            </a:r>
          </a:p>
          <a:p>
            <a:pPr marL="0" indent="0" algn="r" rtl="1">
              <a:lnSpc>
                <a:spcPct val="107000"/>
              </a:lnSpc>
              <a:spcBef>
                <a:spcPts val="0"/>
              </a:spcBef>
              <a:spcAft>
                <a:spcPts val="800"/>
              </a:spcAft>
              <a:buSzPts val="1000"/>
              <a:buNone/>
              <a:tabLst>
                <a:tab pos="457200" algn="l"/>
              </a:tabLst>
            </a:pPr>
            <a:r>
              <a:rPr lang="fa-IR" sz="4000" b="1" kern="1800" cap="all" dirty="0">
                <a:latin typeface="+mj-lt"/>
                <a:ea typeface="+mj-ea"/>
                <a:cs typeface="B Nazanin" panose="00000400000000000000" pitchFamily="2" charset="-78"/>
              </a:rPr>
              <a:t>	بازده میانگین</a:t>
            </a:r>
          </a:p>
          <a:p>
            <a:pPr marL="0" indent="0" algn="r" rtl="1">
              <a:lnSpc>
                <a:spcPct val="107000"/>
              </a:lnSpc>
              <a:spcBef>
                <a:spcPts val="0"/>
              </a:spcBef>
              <a:spcAft>
                <a:spcPts val="800"/>
              </a:spcAft>
              <a:buSzPts val="1000"/>
              <a:buNone/>
              <a:tabLst>
                <a:tab pos="457200" algn="l"/>
              </a:tabLst>
            </a:pPr>
            <a:r>
              <a:rPr lang="fa-IR" sz="4000" b="1" kern="1800" cap="all" dirty="0">
                <a:latin typeface="+mj-lt"/>
                <a:ea typeface="+mj-ea"/>
                <a:cs typeface="B Nazanin" panose="00000400000000000000" pitchFamily="2" charset="-78"/>
              </a:rPr>
              <a:t>	بازده مورد انتظار آماری</a:t>
            </a:r>
          </a:p>
          <a:p>
            <a:pPr marL="0" indent="0" algn="r" rtl="1">
              <a:buNone/>
            </a:pPr>
            <a:endParaRPr lang="en-US" dirty="0">
              <a:cs typeface="B Nazanin" panose="00000400000000000000" pitchFamily="2" charset="-78"/>
            </a:endParaRPr>
          </a:p>
        </p:txBody>
      </p:sp>
    </p:spTree>
    <p:extLst>
      <p:ext uri="{BB962C8B-B14F-4D97-AF65-F5344CB8AC3E}">
        <p14:creationId xmlns:p14="http://schemas.microsoft.com/office/powerpoint/2010/main" val="40546379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AF5C-81DE-6589-AA70-098BC93ECF97}"/>
              </a:ext>
            </a:extLst>
          </p:cNvPr>
          <p:cNvSpPr>
            <a:spLocks noGrp="1"/>
          </p:cNvSpPr>
          <p:nvPr>
            <p:ph type="title"/>
          </p:nvPr>
        </p:nvSpPr>
        <p:spPr>
          <a:xfrm>
            <a:off x="859025" y="120977"/>
            <a:ext cx="9905998" cy="1478570"/>
          </a:xfrm>
        </p:spPr>
        <p:txBody>
          <a:bodyPr>
            <a:normAutofit/>
          </a:bodyPr>
          <a:lstStyle/>
          <a:p>
            <a:pPr algn="r" rtl="1"/>
            <a:r>
              <a:rPr lang="fa-IR" sz="4000" b="1" kern="1800" dirty="0">
                <a:cs typeface="B Nazanin" panose="00000400000000000000" pitchFamily="2" charset="-78"/>
              </a:rPr>
              <a:t> </a:t>
            </a:r>
            <a:r>
              <a:rPr lang="ar-SA" sz="4000" b="1" kern="1800" dirty="0">
                <a:cs typeface="B Nazanin" panose="00000400000000000000" pitchFamily="2" charset="-78"/>
              </a:rPr>
              <a:t>مدل </a:t>
            </a:r>
            <a:r>
              <a:rPr lang="en-US" sz="4000" b="1" kern="1800" dirty="0">
                <a:cs typeface="B Nazanin" panose="00000400000000000000" pitchFamily="2" charset="-78"/>
              </a:rPr>
              <a:t>CAPM</a:t>
            </a:r>
          </a:p>
        </p:txBody>
      </p:sp>
      <p:sp>
        <p:nvSpPr>
          <p:cNvPr id="3" name="Content Placeholder 2">
            <a:extLst>
              <a:ext uri="{FF2B5EF4-FFF2-40B4-BE49-F238E27FC236}">
                <a16:creationId xmlns:a16="http://schemas.microsoft.com/office/drawing/2014/main" id="{8509959A-1315-864A-76F2-18BCF0BD7CF8}"/>
              </a:ext>
            </a:extLst>
          </p:cNvPr>
          <p:cNvSpPr>
            <a:spLocks noGrp="1"/>
          </p:cNvSpPr>
          <p:nvPr>
            <p:ph idx="1"/>
          </p:nvPr>
        </p:nvSpPr>
        <p:spPr>
          <a:xfrm>
            <a:off x="1141413" y="1872968"/>
            <a:ext cx="9905999" cy="3290703"/>
          </a:xfrm>
        </p:spPr>
        <p:txBody>
          <a:bodyPr>
            <a:normAutofit/>
          </a:bodyPr>
          <a:lstStyle/>
          <a:p>
            <a:pPr marL="0" marR="0" indent="0">
              <a:lnSpc>
                <a:spcPct val="107000"/>
              </a:lnSpc>
              <a:spcBef>
                <a:spcPts val="0"/>
              </a:spcBef>
              <a:spcAft>
                <a:spcPts val="800"/>
              </a:spcAft>
              <a:buNone/>
            </a:pPr>
            <a:r>
              <a:rPr lang="en-US" sz="2800" dirty="0">
                <a:effectLst/>
                <a:latin typeface="Arial" panose="020B0604020202020204" pitchFamily="34" charset="0"/>
                <a:ea typeface="Times New Roman" panose="02020603050405020304" pitchFamily="18" charset="0"/>
                <a:cs typeface="Arial" panose="020B0604020202020204" pitchFamily="34" charset="0"/>
              </a:rPr>
              <a:t>E(Rᵢ) = Rf + β(Rm – Rf)</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0" indent="0" algn="r" rtl="1">
              <a:lnSpc>
                <a:spcPct val="107000"/>
              </a:lnSpc>
              <a:spcBef>
                <a:spcPts val="0"/>
              </a:spcBef>
              <a:spcAft>
                <a:spcPts val="800"/>
              </a:spcAft>
              <a:buSzPts val="1000"/>
              <a:buNone/>
              <a:tabLst>
                <a:tab pos="457200" algn="l"/>
              </a:tabLst>
            </a:pPr>
            <a:r>
              <a:rPr lang="ar-SA" sz="4000" b="1" kern="1800" cap="all" dirty="0">
                <a:latin typeface="+mj-lt"/>
                <a:ea typeface="+mj-ea"/>
                <a:cs typeface="B Nazanin" panose="00000400000000000000" pitchFamily="2" charset="-78"/>
              </a:rPr>
              <a:t>	</a:t>
            </a:r>
            <a:r>
              <a:rPr lang="en-US" sz="3000" b="1" dirty="0">
                <a:effectLst/>
                <a:latin typeface="Arial" panose="020B0604020202020204" pitchFamily="34" charset="0"/>
                <a:ea typeface="Times New Roman" panose="02020603050405020304" pitchFamily="18" charset="0"/>
              </a:rPr>
              <a:t>β</a:t>
            </a:r>
            <a:r>
              <a:rPr lang="el-GR" sz="3000" b="1" kern="1800" cap="all" dirty="0">
                <a:latin typeface="+mj-lt"/>
                <a:ea typeface="+mj-ea"/>
                <a:cs typeface="B Nazanin" panose="00000400000000000000" pitchFamily="2" charset="-78"/>
              </a:rPr>
              <a:t> </a:t>
            </a:r>
            <a:r>
              <a:rPr lang="fa-IR" sz="3000" b="1" kern="1800" cap="all" dirty="0">
                <a:latin typeface="+mj-lt"/>
                <a:ea typeface="+mj-ea"/>
                <a:cs typeface="B Nazanin" panose="00000400000000000000" pitchFamily="2" charset="-78"/>
              </a:rPr>
              <a:t> </a:t>
            </a:r>
            <a:r>
              <a:rPr lang="ar-SA" sz="3000" b="1" kern="1800" cap="all" dirty="0">
                <a:latin typeface="+mj-lt"/>
                <a:ea typeface="+mj-ea"/>
                <a:cs typeface="B Nazanin" panose="00000400000000000000" pitchFamily="2" charset="-78"/>
              </a:rPr>
              <a:t>ریسک سیستماتیک</a:t>
            </a:r>
          </a:p>
          <a:p>
            <a:pPr marL="0" indent="0" algn="r" rtl="1">
              <a:lnSpc>
                <a:spcPct val="107000"/>
              </a:lnSpc>
              <a:spcBef>
                <a:spcPts val="0"/>
              </a:spcBef>
              <a:spcAft>
                <a:spcPts val="800"/>
              </a:spcAft>
              <a:buSzPts val="1000"/>
              <a:buNone/>
              <a:tabLst>
                <a:tab pos="457200" algn="l"/>
              </a:tabLst>
            </a:pPr>
            <a:r>
              <a:rPr lang="ar-SA" sz="3000" b="1" kern="1800" cap="all" dirty="0">
                <a:latin typeface="+mj-lt"/>
                <a:ea typeface="+mj-ea"/>
                <a:cs typeface="B Nazanin" panose="00000400000000000000" pitchFamily="2" charset="-78"/>
              </a:rPr>
              <a:t>	</a:t>
            </a:r>
            <a:r>
              <a:rPr lang="en-US" sz="3000" b="1" dirty="0">
                <a:effectLst/>
                <a:latin typeface="Arial" panose="020B0604020202020204" pitchFamily="34" charset="0"/>
                <a:ea typeface="Times New Roman" panose="02020603050405020304" pitchFamily="18" charset="0"/>
              </a:rPr>
              <a:t>Rf </a:t>
            </a:r>
            <a:r>
              <a:rPr lang="en-US" sz="3000" b="1" kern="1800" cap="all" dirty="0">
                <a:latin typeface="+mj-lt"/>
                <a:ea typeface="+mj-ea"/>
                <a:cs typeface="B Nazanin" panose="00000400000000000000" pitchFamily="2" charset="-78"/>
              </a:rPr>
              <a:t> </a:t>
            </a:r>
            <a:r>
              <a:rPr lang="fa-IR" sz="3000" b="1" kern="1800" cap="all" dirty="0">
                <a:latin typeface="+mj-lt"/>
                <a:ea typeface="+mj-ea"/>
                <a:cs typeface="B Nazanin" panose="00000400000000000000" pitchFamily="2" charset="-78"/>
              </a:rPr>
              <a:t> </a:t>
            </a:r>
            <a:r>
              <a:rPr lang="ar-SA" sz="3000" b="1" kern="1800" cap="all" dirty="0">
                <a:latin typeface="+mj-lt"/>
                <a:ea typeface="+mj-ea"/>
                <a:cs typeface="B Nazanin" panose="00000400000000000000" pitchFamily="2" charset="-78"/>
              </a:rPr>
              <a:t>نرخ بدون ریسک</a:t>
            </a:r>
          </a:p>
          <a:p>
            <a:pPr marL="0" indent="0" algn="r" rtl="1">
              <a:lnSpc>
                <a:spcPct val="107000"/>
              </a:lnSpc>
              <a:spcBef>
                <a:spcPts val="0"/>
              </a:spcBef>
              <a:spcAft>
                <a:spcPts val="800"/>
              </a:spcAft>
              <a:buSzPts val="1000"/>
              <a:buNone/>
              <a:tabLst>
                <a:tab pos="457200" algn="l"/>
              </a:tabLst>
            </a:pPr>
            <a:r>
              <a:rPr lang="ar-SA" sz="3000" b="1" kern="1800" cap="all" dirty="0">
                <a:latin typeface="+mj-lt"/>
                <a:ea typeface="+mj-ea"/>
                <a:cs typeface="B Nazanin" panose="00000400000000000000" pitchFamily="2" charset="-78"/>
              </a:rPr>
              <a:t>	</a:t>
            </a:r>
            <a:r>
              <a:rPr lang="en-US" sz="3000" b="1" dirty="0">
                <a:effectLst/>
                <a:latin typeface="Arial" panose="020B0604020202020204" pitchFamily="34" charset="0"/>
                <a:ea typeface="Times New Roman" panose="02020603050405020304" pitchFamily="18" charset="0"/>
              </a:rPr>
              <a:t>Rm </a:t>
            </a:r>
            <a:r>
              <a:rPr lang="en-US" sz="3000" b="1" kern="1800" cap="all" dirty="0">
                <a:latin typeface="+mj-lt"/>
                <a:ea typeface="+mj-ea"/>
                <a:cs typeface="B Nazanin" panose="00000400000000000000" pitchFamily="2" charset="-78"/>
              </a:rPr>
              <a:t> </a:t>
            </a:r>
            <a:r>
              <a:rPr lang="fa-IR" sz="3000" b="1" kern="1800" cap="all" dirty="0">
                <a:latin typeface="+mj-lt"/>
                <a:ea typeface="+mj-ea"/>
                <a:cs typeface="B Nazanin" panose="00000400000000000000" pitchFamily="2" charset="-78"/>
              </a:rPr>
              <a:t> </a:t>
            </a:r>
            <a:r>
              <a:rPr lang="ar-SA" sz="3000" b="1" kern="1800" cap="all" dirty="0">
                <a:latin typeface="+mj-lt"/>
                <a:ea typeface="+mj-ea"/>
                <a:cs typeface="B Nazanin" panose="00000400000000000000" pitchFamily="2" charset="-78"/>
              </a:rPr>
              <a:t>بازده بازار</a:t>
            </a:r>
          </a:p>
          <a:p>
            <a:pPr marL="0" indent="0" algn="r" rtl="1">
              <a:lnSpc>
                <a:spcPct val="107000"/>
              </a:lnSpc>
              <a:spcBef>
                <a:spcPts val="0"/>
              </a:spcBef>
              <a:spcAft>
                <a:spcPts val="800"/>
              </a:spcAft>
              <a:buSzPts val="1000"/>
              <a:buNone/>
              <a:tabLst>
                <a:tab pos="457200" algn="l"/>
              </a:tabLst>
            </a:pPr>
            <a:endParaRPr lang="en-US" dirty="0">
              <a:cs typeface="B Nazanin" panose="00000400000000000000" pitchFamily="2" charset="-78"/>
            </a:endParaRPr>
          </a:p>
        </p:txBody>
      </p:sp>
    </p:spTree>
    <p:extLst>
      <p:ext uri="{BB962C8B-B14F-4D97-AF65-F5344CB8AC3E}">
        <p14:creationId xmlns:p14="http://schemas.microsoft.com/office/powerpoint/2010/main" val="4228008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AF5C-81DE-6589-AA70-098BC93ECF97}"/>
              </a:ext>
            </a:extLst>
          </p:cNvPr>
          <p:cNvSpPr>
            <a:spLocks noGrp="1"/>
          </p:cNvSpPr>
          <p:nvPr>
            <p:ph type="title"/>
          </p:nvPr>
        </p:nvSpPr>
        <p:spPr>
          <a:xfrm>
            <a:off x="859025" y="120977"/>
            <a:ext cx="9905998" cy="1478570"/>
          </a:xfrm>
        </p:spPr>
        <p:txBody>
          <a:bodyPr>
            <a:normAutofit/>
          </a:bodyPr>
          <a:lstStyle/>
          <a:p>
            <a:pPr algn="r" rtl="1"/>
            <a:r>
              <a:rPr lang="fa-IR" sz="4000" b="1" kern="1800" dirty="0">
                <a:cs typeface="B Nazanin" panose="00000400000000000000" pitchFamily="2" charset="-78"/>
              </a:rPr>
              <a:t>محدودیت </a:t>
            </a:r>
            <a:r>
              <a:rPr lang="en-US" sz="4000" b="1" kern="1800" dirty="0">
                <a:cs typeface="B Nazanin" panose="00000400000000000000" pitchFamily="2" charset="-78"/>
              </a:rPr>
              <a:t>  CAPM  </a:t>
            </a:r>
            <a:r>
              <a:rPr lang="fa-IR" sz="4000" b="1" kern="1800" dirty="0">
                <a:cs typeface="B Nazanin" panose="00000400000000000000" pitchFamily="2" charset="-78"/>
              </a:rPr>
              <a:t>در ایران</a:t>
            </a:r>
            <a:r>
              <a:rPr lang="en-US" sz="4000" b="1" kern="1800" dirty="0">
                <a:cs typeface="B Nazanin" panose="00000400000000000000" pitchFamily="2" charset="-78"/>
              </a:rPr>
              <a:t> </a:t>
            </a:r>
          </a:p>
        </p:txBody>
      </p:sp>
      <p:sp>
        <p:nvSpPr>
          <p:cNvPr id="3" name="Content Placeholder 2">
            <a:extLst>
              <a:ext uri="{FF2B5EF4-FFF2-40B4-BE49-F238E27FC236}">
                <a16:creationId xmlns:a16="http://schemas.microsoft.com/office/drawing/2014/main" id="{8509959A-1315-864A-76F2-18BCF0BD7CF8}"/>
              </a:ext>
            </a:extLst>
          </p:cNvPr>
          <p:cNvSpPr>
            <a:spLocks noGrp="1"/>
          </p:cNvSpPr>
          <p:nvPr>
            <p:ph idx="1"/>
          </p:nvPr>
        </p:nvSpPr>
        <p:spPr>
          <a:xfrm>
            <a:off x="1141413" y="1872968"/>
            <a:ext cx="9905999" cy="3290703"/>
          </a:xfrm>
        </p:spPr>
        <p:txBody>
          <a:bodyPr>
            <a:normAutofit fontScale="70000" lnSpcReduction="20000"/>
          </a:bodyPr>
          <a:lstStyle/>
          <a:p>
            <a:pPr marL="0" indent="0" algn="r" rtl="1">
              <a:lnSpc>
                <a:spcPct val="107000"/>
              </a:lnSpc>
              <a:spcBef>
                <a:spcPts val="0"/>
              </a:spcBef>
              <a:spcAft>
                <a:spcPts val="800"/>
              </a:spcAft>
              <a:buSzPts val="1000"/>
              <a:buNone/>
              <a:tabLst>
                <a:tab pos="457200" algn="l"/>
              </a:tabLst>
            </a:pPr>
            <a:r>
              <a:rPr lang="ar-SA" sz="4000" b="1" kern="1800" cap="all" dirty="0">
                <a:latin typeface="+mj-lt"/>
                <a:ea typeface="+mj-ea"/>
                <a:cs typeface="B Nazanin" panose="00000400000000000000" pitchFamily="2" charset="-78"/>
              </a:rPr>
              <a:t>	</a:t>
            </a:r>
            <a:r>
              <a:rPr lang="fa-IR" sz="4300" b="1" kern="1800" cap="all" dirty="0">
                <a:latin typeface="+mj-lt"/>
                <a:ea typeface="+mj-ea"/>
                <a:cs typeface="B Nazanin" panose="00000400000000000000" pitchFamily="2" charset="-78"/>
              </a:rPr>
              <a:t>بازار ناقص</a:t>
            </a:r>
          </a:p>
          <a:p>
            <a:pPr marL="0" indent="0" algn="r" rtl="1">
              <a:lnSpc>
                <a:spcPct val="107000"/>
              </a:lnSpc>
              <a:spcBef>
                <a:spcPts val="0"/>
              </a:spcBef>
              <a:spcAft>
                <a:spcPts val="800"/>
              </a:spcAft>
              <a:buSzPts val="1000"/>
              <a:buNone/>
              <a:tabLst>
                <a:tab pos="457200" algn="l"/>
              </a:tabLst>
            </a:pPr>
            <a:r>
              <a:rPr lang="fa-IR" sz="4300" b="1" kern="1800" cap="all" dirty="0">
                <a:latin typeface="+mj-lt"/>
                <a:ea typeface="+mj-ea"/>
                <a:cs typeface="B Nazanin" panose="00000400000000000000" pitchFamily="2" charset="-78"/>
              </a:rPr>
              <a:t>نرخ بهره اداری</a:t>
            </a:r>
          </a:p>
          <a:p>
            <a:pPr marL="0" indent="0" algn="r" rtl="1">
              <a:lnSpc>
                <a:spcPct val="107000"/>
              </a:lnSpc>
              <a:spcBef>
                <a:spcPts val="0"/>
              </a:spcBef>
              <a:spcAft>
                <a:spcPts val="800"/>
              </a:spcAft>
              <a:buSzPts val="1000"/>
              <a:buNone/>
              <a:tabLst>
                <a:tab pos="457200" algn="l"/>
              </a:tabLst>
            </a:pPr>
            <a:r>
              <a:rPr lang="fa-IR" sz="4300" b="1" kern="1800" cap="all" dirty="0">
                <a:latin typeface="+mj-lt"/>
                <a:ea typeface="+mj-ea"/>
                <a:cs typeface="B Nazanin" panose="00000400000000000000" pitchFamily="2" charset="-78"/>
              </a:rPr>
              <a:t>	دستکاری شاخص</a:t>
            </a:r>
          </a:p>
          <a:p>
            <a:pPr marL="0" indent="0" algn="r" rtl="1">
              <a:lnSpc>
                <a:spcPct val="107000"/>
              </a:lnSpc>
              <a:spcBef>
                <a:spcPts val="0"/>
              </a:spcBef>
              <a:spcAft>
                <a:spcPts val="800"/>
              </a:spcAft>
              <a:buSzPts val="1000"/>
              <a:buNone/>
              <a:tabLst>
                <a:tab pos="457200" algn="l"/>
              </a:tabLst>
            </a:pPr>
            <a:r>
              <a:rPr lang="fa-IR" sz="4300" b="1" kern="1800" cap="all" dirty="0">
                <a:latin typeface="+mj-lt"/>
                <a:ea typeface="+mj-ea"/>
                <a:cs typeface="B Nazanin" panose="00000400000000000000" pitchFamily="2" charset="-78"/>
              </a:rPr>
              <a:t>تورم بالا</a:t>
            </a:r>
          </a:p>
          <a:p>
            <a:pPr marL="0" indent="0" algn="r" rtl="1">
              <a:lnSpc>
                <a:spcPct val="107000"/>
              </a:lnSpc>
              <a:spcBef>
                <a:spcPts val="0"/>
              </a:spcBef>
              <a:spcAft>
                <a:spcPts val="800"/>
              </a:spcAft>
              <a:buSzPts val="1000"/>
              <a:buNone/>
              <a:tabLst>
                <a:tab pos="457200" algn="l"/>
              </a:tabLst>
            </a:pPr>
            <a:r>
              <a:rPr lang="fa-IR" sz="4300" b="1" kern="1800" cap="all" dirty="0">
                <a:latin typeface="+mj-lt"/>
                <a:ea typeface="+mj-ea"/>
                <a:cs typeface="B Nazanin" panose="00000400000000000000" pitchFamily="2" charset="-78"/>
              </a:rPr>
              <a:t>	تحریم</a:t>
            </a:r>
          </a:p>
          <a:p>
            <a:pPr marL="0" indent="0" algn="r" rtl="1">
              <a:lnSpc>
                <a:spcPct val="107000"/>
              </a:lnSpc>
              <a:spcBef>
                <a:spcPts val="0"/>
              </a:spcBef>
              <a:spcAft>
                <a:spcPts val="800"/>
              </a:spcAft>
              <a:buSzPts val="1000"/>
              <a:buNone/>
              <a:tabLst>
                <a:tab pos="457200" algn="l"/>
              </a:tabLst>
            </a:pPr>
            <a:r>
              <a:rPr lang="fa-IR" sz="4300" b="1" kern="1800" cap="all" dirty="0">
                <a:latin typeface="+mj-lt"/>
                <a:ea typeface="+mj-ea"/>
                <a:cs typeface="B Nazanin" panose="00000400000000000000" pitchFamily="2" charset="-78"/>
              </a:rPr>
              <a:t> ***بنابراین </a:t>
            </a:r>
            <a:r>
              <a:rPr lang="en-US" sz="4300" b="1" kern="1800" cap="all" dirty="0">
                <a:latin typeface="+mj-lt"/>
                <a:ea typeface="+mj-ea"/>
                <a:cs typeface="B Nazanin" panose="00000400000000000000" pitchFamily="2" charset="-78"/>
              </a:rPr>
              <a:t> CAPM </a:t>
            </a:r>
            <a:r>
              <a:rPr lang="fa-IR" sz="4300" b="1" kern="1800" cap="all" dirty="0">
                <a:latin typeface="+mj-lt"/>
                <a:ea typeface="+mj-ea"/>
                <a:cs typeface="B Nazanin" panose="00000400000000000000" pitchFamily="2" charset="-78"/>
              </a:rPr>
              <a:t>باید با احتیاط تفسیر شود.</a:t>
            </a:r>
          </a:p>
          <a:p>
            <a:pPr marL="0" indent="0" algn="r" rtl="1">
              <a:lnSpc>
                <a:spcPct val="107000"/>
              </a:lnSpc>
              <a:spcBef>
                <a:spcPts val="0"/>
              </a:spcBef>
              <a:spcAft>
                <a:spcPts val="800"/>
              </a:spcAft>
              <a:buSzPts val="1000"/>
              <a:buNone/>
              <a:tabLst>
                <a:tab pos="457200" algn="l"/>
              </a:tabLst>
            </a:pPr>
            <a:endParaRPr lang="en-US" dirty="0">
              <a:cs typeface="B Nazanin" panose="00000400000000000000" pitchFamily="2" charset="-78"/>
            </a:endParaRPr>
          </a:p>
        </p:txBody>
      </p:sp>
    </p:spTree>
    <p:extLst>
      <p:ext uri="{BB962C8B-B14F-4D97-AF65-F5344CB8AC3E}">
        <p14:creationId xmlns:p14="http://schemas.microsoft.com/office/powerpoint/2010/main" val="35290017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09959A-1315-864A-76F2-18BCF0BD7CF8}"/>
              </a:ext>
            </a:extLst>
          </p:cNvPr>
          <p:cNvSpPr>
            <a:spLocks noGrp="1"/>
          </p:cNvSpPr>
          <p:nvPr>
            <p:ph idx="1"/>
          </p:nvPr>
        </p:nvSpPr>
        <p:spPr>
          <a:xfrm>
            <a:off x="1141413" y="1479176"/>
            <a:ext cx="9905999" cy="3684495"/>
          </a:xfrm>
        </p:spPr>
        <p:txBody>
          <a:bodyPr>
            <a:normAutofit fontScale="77500" lnSpcReduction="20000"/>
          </a:bodyPr>
          <a:lstStyle/>
          <a:p>
            <a:pPr marL="0" indent="0" algn="r" rtl="1">
              <a:lnSpc>
                <a:spcPct val="107000"/>
              </a:lnSpc>
              <a:spcBef>
                <a:spcPts val="0"/>
              </a:spcBef>
              <a:spcAft>
                <a:spcPts val="800"/>
              </a:spcAft>
              <a:buSzPts val="1000"/>
              <a:buNone/>
              <a:tabLst>
                <a:tab pos="457200" algn="l"/>
              </a:tabLst>
            </a:pPr>
            <a:r>
              <a:rPr lang="ar-SA" sz="4000" b="1" kern="1800" cap="all" dirty="0">
                <a:latin typeface="+mj-lt"/>
                <a:ea typeface="+mj-ea"/>
                <a:cs typeface="B Nazanin" panose="00000400000000000000" pitchFamily="2" charset="-78"/>
              </a:rPr>
              <a:t>	</a:t>
            </a:r>
            <a:r>
              <a:rPr lang="ar-SA" sz="3600" b="1" kern="1800" cap="all" dirty="0">
                <a:latin typeface="+mj-lt"/>
                <a:ea typeface="+mj-ea"/>
                <a:cs typeface="B Nazanin" panose="00000400000000000000" pitchFamily="2" charset="-78"/>
              </a:rPr>
              <a:t>بتا بالا → </a:t>
            </a:r>
            <a:r>
              <a:rPr lang="fa-IR" sz="3600" b="1" kern="1800" cap="all" dirty="0">
                <a:latin typeface="+mj-lt"/>
                <a:ea typeface="+mj-ea"/>
                <a:cs typeface="B Nazanin" panose="00000400000000000000" pitchFamily="2" charset="-78"/>
              </a:rPr>
              <a:t>نوسان زیاد</a:t>
            </a:r>
            <a:endParaRPr lang="ar-SA" sz="3600" b="1" kern="1800" cap="all" dirty="0">
              <a:latin typeface="+mj-lt"/>
              <a:ea typeface="+mj-ea"/>
              <a:cs typeface="B Nazanin" panose="00000400000000000000" pitchFamily="2" charset="-78"/>
            </a:endParaRPr>
          </a:p>
          <a:p>
            <a:pPr marL="0" indent="0" algn="r" rtl="1">
              <a:lnSpc>
                <a:spcPct val="107000"/>
              </a:lnSpc>
              <a:spcBef>
                <a:spcPts val="0"/>
              </a:spcBef>
              <a:spcAft>
                <a:spcPts val="800"/>
              </a:spcAft>
              <a:buSzPts val="1000"/>
              <a:buNone/>
              <a:tabLst>
                <a:tab pos="457200" algn="l"/>
              </a:tabLst>
            </a:pPr>
            <a:r>
              <a:rPr lang="ar-SA" sz="3600" b="1" kern="1800" cap="all" dirty="0">
                <a:latin typeface="+mj-lt"/>
                <a:ea typeface="+mj-ea"/>
                <a:cs typeface="B Nazanin" panose="00000400000000000000" pitchFamily="2" charset="-78"/>
              </a:rPr>
              <a:t>	بتا پایین → ‌ریسک</a:t>
            </a:r>
            <a:r>
              <a:rPr lang="fa-IR" sz="3600" b="1" kern="1800" cap="all" dirty="0">
                <a:latin typeface="+mj-lt"/>
                <a:ea typeface="+mj-ea"/>
                <a:cs typeface="B Nazanin" panose="00000400000000000000" pitchFamily="2" charset="-78"/>
              </a:rPr>
              <a:t> کم</a:t>
            </a:r>
            <a:endParaRPr lang="en-US" sz="3600" b="1" kern="1800" cap="all" dirty="0">
              <a:latin typeface="+mj-lt"/>
              <a:ea typeface="+mj-ea"/>
              <a:cs typeface="B Nazanin" panose="00000400000000000000" pitchFamily="2" charset="-78"/>
            </a:endParaRPr>
          </a:p>
          <a:p>
            <a:pPr marL="0" indent="0" algn="r" rtl="1">
              <a:lnSpc>
                <a:spcPct val="107000"/>
              </a:lnSpc>
              <a:spcBef>
                <a:spcPts val="0"/>
              </a:spcBef>
              <a:spcAft>
                <a:spcPts val="800"/>
              </a:spcAft>
              <a:buSzPts val="1000"/>
              <a:buNone/>
              <a:tabLst>
                <a:tab pos="457200" algn="l"/>
              </a:tabLst>
            </a:pPr>
            <a:endParaRPr lang="ar-SA" sz="4000" b="1" kern="1800" cap="all" dirty="0">
              <a:latin typeface="+mj-lt"/>
              <a:ea typeface="+mj-ea"/>
              <a:cs typeface="B Nazanin" panose="00000400000000000000" pitchFamily="2" charset="-78"/>
            </a:endParaRPr>
          </a:p>
          <a:p>
            <a:pPr marL="0" indent="0" algn="r" rtl="1">
              <a:lnSpc>
                <a:spcPct val="107000"/>
              </a:lnSpc>
              <a:spcBef>
                <a:spcPts val="0"/>
              </a:spcBef>
              <a:spcAft>
                <a:spcPts val="800"/>
              </a:spcAft>
              <a:buSzPts val="1000"/>
              <a:buNone/>
              <a:tabLst>
                <a:tab pos="457200" algn="l"/>
              </a:tabLst>
            </a:pPr>
            <a:r>
              <a:rPr lang="ar-SA" sz="3800" b="1" kern="1800" cap="all" dirty="0">
                <a:latin typeface="+mj-lt"/>
                <a:ea typeface="+mj-ea"/>
                <a:cs typeface="B Nazanin" panose="00000400000000000000" pitchFamily="2" charset="-78"/>
              </a:rPr>
              <a:t>نمونه‌ها:</a:t>
            </a:r>
          </a:p>
          <a:p>
            <a:pPr marL="0" indent="0" algn="r" rtl="1">
              <a:lnSpc>
                <a:spcPct val="107000"/>
              </a:lnSpc>
              <a:spcBef>
                <a:spcPts val="0"/>
              </a:spcBef>
              <a:spcAft>
                <a:spcPts val="800"/>
              </a:spcAft>
              <a:buSzPts val="1000"/>
              <a:buNone/>
              <a:tabLst>
                <a:tab pos="457200" algn="l"/>
              </a:tabLst>
            </a:pPr>
            <a:r>
              <a:rPr lang="ar-SA" sz="3800" b="1" kern="1800" cap="all" dirty="0">
                <a:latin typeface="+mj-lt"/>
                <a:ea typeface="+mj-ea"/>
                <a:cs typeface="B Nazanin" panose="00000400000000000000" pitchFamily="2" charset="-78"/>
              </a:rPr>
              <a:t>	</a:t>
            </a:r>
            <a:r>
              <a:rPr lang="ar-SA" sz="3600" b="1" kern="1800" cap="all" dirty="0">
                <a:latin typeface="+mj-lt"/>
                <a:ea typeface="+mj-ea"/>
                <a:cs typeface="B Nazanin" panose="00000400000000000000" pitchFamily="2" charset="-78"/>
              </a:rPr>
              <a:t>خودرویی‌ها = بتا بالا</a:t>
            </a:r>
          </a:p>
          <a:p>
            <a:pPr marL="0" indent="0" algn="r" rtl="1">
              <a:lnSpc>
                <a:spcPct val="107000"/>
              </a:lnSpc>
              <a:spcBef>
                <a:spcPts val="0"/>
              </a:spcBef>
              <a:spcAft>
                <a:spcPts val="800"/>
              </a:spcAft>
              <a:buSzPts val="1000"/>
              <a:buNone/>
              <a:tabLst>
                <a:tab pos="457200" algn="l"/>
              </a:tabLst>
            </a:pPr>
            <a:r>
              <a:rPr lang="ar-SA" sz="3600" b="1" kern="1800" cap="all" dirty="0">
                <a:latin typeface="+mj-lt"/>
                <a:ea typeface="+mj-ea"/>
                <a:cs typeface="B Nazanin" panose="00000400000000000000" pitchFamily="2" charset="-78"/>
              </a:rPr>
              <a:t>	پتروشیمی‌ها = بتا متوسط</a:t>
            </a:r>
          </a:p>
          <a:p>
            <a:pPr marL="0" indent="0" algn="r" rtl="1">
              <a:lnSpc>
                <a:spcPct val="107000"/>
              </a:lnSpc>
              <a:spcBef>
                <a:spcPts val="0"/>
              </a:spcBef>
              <a:spcAft>
                <a:spcPts val="800"/>
              </a:spcAft>
              <a:buSzPts val="1000"/>
              <a:buNone/>
              <a:tabLst>
                <a:tab pos="457200" algn="l"/>
              </a:tabLst>
            </a:pPr>
            <a:r>
              <a:rPr lang="ar-SA" sz="3600" b="1" kern="1800" cap="all" dirty="0">
                <a:latin typeface="+mj-lt"/>
                <a:ea typeface="+mj-ea"/>
                <a:cs typeface="B Nazanin" panose="00000400000000000000" pitchFamily="2" charset="-78"/>
              </a:rPr>
              <a:t>	دارویی‌ها = بتا پایین</a:t>
            </a:r>
          </a:p>
          <a:p>
            <a:pPr marL="0" indent="0" algn="r" rtl="1">
              <a:lnSpc>
                <a:spcPct val="107000"/>
              </a:lnSpc>
              <a:spcBef>
                <a:spcPts val="0"/>
              </a:spcBef>
              <a:spcAft>
                <a:spcPts val="800"/>
              </a:spcAft>
              <a:buSzPts val="1000"/>
              <a:buNone/>
              <a:tabLst>
                <a:tab pos="457200" algn="l"/>
              </a:tabLst>
            </a:pPr>
            <a:endParaRPr lang="en-US" dirty="0">
              <a:cs typeface="B Nazanin" panose="00000400000000000000" pitchFamily="2" charset="-78"/>
            </a:endParaRPr>
          </a:p>
        </p:txBody>
      </p:sp>
      <p:sp>
        <p:nvSpPr>
          <p:cNvPr id="4" name="Content Placeholder 2">
            <a:extLst>
              <a:ext uri="{FF2B5EF4-FFF2-40B4-BE49-F238E27FC236}">
                <a16:creationId xmlns:a16="http://schemas.microsoft.com/office/drawing/2014/main" id="{B1386BD0-5B05-E3F0-AB31-3005D0DC2241}"/>
              </a:ext>
            </a:extLst>
          </p:cNvPr>
          <p:cNvSpPr txBox="1">
            <a:spLocks/>
          </p:cNvSpPr>
          <p:nvPr/>
        </p:nvSpPr>
        <p:spPr>
          <a:xfrm>
            <a:off x="1141413" y="245873"/>
            <a:ext cx="9905999" cy="1125727"/>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lgn="r" rtl="1">
              <a:lnSpc>
                <a:spcPct val="107000"/>
              </a:lnSpc>
              <a:spcBef>
                <a:spcPts val="0"/>
              </a:spcBef>
              <a:spcAft>
                <a:spcPts val="800"/>
              </a:spcAft>
              <a:buSzPts val="1000"/>
              <a:buFont typeface="Arial" panose="020B0604020202020204" pitchFamily="34" charset="0"/>
              <a:buNone/>
              <a:tabLst>
                <a:tab pos="457200" algn="l"/>
              </a:tabLst>
            </a:pPr>
            <a:r>
              <a:rPr lang="fa-IR" sz="4400" b="1" kern="1800" cap="all" dirty="0">
                <a:latin typeface="+mj-lt"/>
                <a:ea typeface="+mj-ea"/>
                <a:cs typeface="B Nazanin" panose="00000400000000000000" pitchFamily="2" charset="-78"/>
              </a:rPr>
              <a:t>بتا (</a:t>
            </a:r>
            <a:r>
              <a:rPr lang="en-US" sz="3200" b="1" dirty="0">
                <a:latin typeface="Arial" panose="020B0604020202020204" pitchFamily="34" charset="0"/>
                <a:ea typeface="Times New Roman" panose="02020603050405020304" pitchFamily="18" charset="0"/>
              </a:rPr>
              <a:t>β</a:t>
            </a:r>
            <a:r>
              <a:rPr lang="fa-IR" sz="3200" b="1" dirty="0">
                <a:latin typeface="Arial" panose="020B0604020202020204" pitchFamily="34" charset="0"/>
                <a:ea typeface="Times New Roman" panose="02020603050405020304" pitchFamily="18" charset="0"/>
              </a:rPr>
              <a:t>)</a:t>
            </a:r>
            <a:r>
              <a:rPr lang="el-GR" sz="3200" b="1" kern="1800" cap="all" dirty="0">
                <a:latin typeface="+mj-lt"/>
                <a:ea typeface="+mj-ea"/>
                <a:cs typeface="B Nazanin" panose="00000400000000000000" pitchFamily="2" charset="-78"/>
              </a:rPr>
              <a:t> </a:t>
            </a:r>
            <a:r>
              <a:rPr lang="fa-IR" sz="3200" b="1" kern="1800" cap="all" dirty="0">
                <a:latin typeface="+mj-lt"/>
                <a:ea typeface="+mj-ea"/>
                <a:cs typeface="B Nazanin" panose="00000400000000000000" pitchFamily="2" charset="-78"/>
              </a:rPr>
              <a:t>و اهمیت آن</a:t>
            </a:r>
            <a:r>
              <a:rPr lang="ar-SA" sz="3200" b="1" kern="1800" cap="all" dirty="0">
                <a:latin typeface="+mj-lt"/>
                <a:ea typeface="+mj-ea"/>
                <a:cs typeface="B Nazanin" panose="00000400000000000000" pitchFamily="2" charset="-78"/>
              </a:rPr>
              <a:t>	</a:t>
            </a:r>
            <a:endParaRPr lang="en-US" sz="2800" dirty="0">
              <a:cs typeface="B Nazanin" panose="00000400000000000000" pitchFamily="2" charset="-78"/>
            </a:endParaRPr>
          </a:p>
        </p:txBody>
      </p:sp>
    </p:spTree>
    <p:extLst>
      <p:ext uri="{BB962C8B-B14F-4D97-AF65-F5344CB8AC3E}">
        <p14:creationId xmlns:p14="http://schemas.microsoft.com/office/powerpoint/2010/main" val="28424733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AF5C-81DE-6589-AA70-098BC93ECF97}"/>
              </a:ext>
            </a:extLst>
          </p:cNvPr>
          <p:cNvSpPr>
            <a:spLocks noGrp="1"/>
          </p:cNvSpPr>
          <p:nvPr>
            <p:ph type="title"/>
          </p:nvPr>
        </p:nvSpPr>
        <p:spPr>
          <a:xfrm>
            <a:off x="859025" y="120977"/>
            <a:ext cx="9905998" cy="1478570"/>
          </a:xfrm>
        </p:spPr>
        <p:txBody>
          <a:bodyPr>
            <a:normAutofit/>
          </a:bodyPr>
          <a:lstStyle/>
          <a:p>
            <a:pPr algn="r" rtl="1"/>
            <a:r>
              <a:rPr lang="ar-SA" sz="4000" b="1" kern="1800" dirty="0">
                <a:effectLst/>
                <a:ea typeface="Times New Roman" panose="02020603050405020304" pitchFamily="18" charset="0"/>
                <a:cs typeface="B Nazanin" panose="00000400000000000000" pitchFamily="2" charset="-78"/>
              </a:rPr>
              <a:t>ریسک و بازده بازارهای ایران</a:t>
            </a:r>
            <a:endParaRPr lang="en-US" sz="7200" b="1" kern="1800" dirty="0">
              <a:cs typeface="B Nazanin" panose="00000400000000000000" pitchFamily="2" charset="-78"/>
            </a:endParaRPr>
          </a:p>
        </p:txBody>
      </p:sp>
      <p:sp>
        <p:nvSpPr>
          <p:cNvPr id="3" name="Content Placeholder 2">
            <a:extLst>
              <a:ext uri="{FF2B5EF4-FFF2-40B4-BE49-F238E27FC236}">
                <a16:creationId xmlns:a16="http://schemas.microsoft.com/office/drawing/2014/main" id="{8509959A-1315-864A-76F2-18BCF0BD7CF8}"/>
              </a:ext>
            </a:extLst>
          </p:cNvPr>
          <p:cNvSpPr>
            <a:spLocks noGrp="1"/>
          </p:cNvSpPr>
          <p:nvPr>
            <p:ph idx="1"/>
          </p:nvPr>
        </p:nvSpPr>
        <p:spPr>
          <a:xfrm>
            <a:off x="1141413" y="1479176"/>
            <a:ext cx="9905999" cy="4491318"/>
          </a:xfrm>
        </p:spPr>
        <p:txBody>
          <a:bodyPr>
            <a:normAutofit/>
          </a:bodyPr>
          <a:lstStyle/>
          <a:p>
            <a:pPr marL="0" indent="0" algn="r" rtl="1">
              <a:lnSpc>
                <a:spcPct val="107000"/>
              </a:lnSpc>
              <a:spcBef>
                <a:spcPts val="0"/>
              </a:spcBef>
              <a:spcAft>
                <a:spcPts val="800"/>
              </a:spcAft>
              <a:buSzPts val="1000"/>
              <a:buNone/>
              <a:tabLst>
                <a:tab pos="457200" algn="l"/>
              </a:tabLst>
            </a:pPr>
            <a:r>
              <a:rPr lang="ar-SA" sz="4000" b="1" kern="1800" cap="all" dirty="0">
                <a:latin typeface="+mj-lt"/>
                <a:ea typeface="+mj-ea"/>
                <a:cs typeface="B Nazanin" panose="00000400000000000000" pitchFamily="2" charset="-78"/>
              </a:rPr>
              <a:t>	</a:t>
            </a:r>
            <a:r>
              <a:rPr lang="ar-SA" sz="2800" b="1" kern="1800" cap="all" dirty="0">
                <a:latin typeface="+mj-lt"/>
                <a:ea typeface="+mj-ea"/>
                <a:cs typeface="B Nazanin" panose="00000400000000000000" pitchFamily="2" charset="-78"/>
              </a:rPr>
              <a:t>مرتب‌سازی از کم‌ریسک به پرریسک:</a:t>
            </a:r>
          </a:p>
          <a:p>
            <a:pPr marL="0" indent="0" algn="r" rtl="1">
              <a:lnSpc>
                <a:spcPct val="107000"/>
              </a:lnSpc>
              <a:spcBef>
                <a:spcPts val="0"/>
              </a:spcBef>
              <a:spcAft>
                <a:spcPts val="800"/>
              </a:spcAft>
              <a:buSzPts val="1000"/>
              <a:buNone/>
              <a:tabLst>
                <a:tab pos="457200" algn="l"/>
              </a:tabLst>
            </a:pPr>
            <a:r>
              <a:rPr lang="ar-SA" sz="2800" b="1" kern="1800" cap="all" dirty="0">
                <a:latin typeface="+mj-lt"/>
                <a:ea typeface="+mj-ea"/>
                <a:cs typeface="B Nazanin" panose="00000400000000000000" pitchFamily="2" charset="-78"/>
              </a:rPr>
              <a:t>1.	سپرده بانکی</a:t>
            </a:r>
          </a:p>
          <a:p>
            <a:pPr marL="0" indent="0" algn="r" rtl="1">
              <a:lnSpc>
                <a:spcPct val="107000"/>
              </a:lnSpc>
              <a:spcBef>
                <a:spcPts val="0"/>
              </a:spcBef>
              <a:spcAft>
                <a:spcPts val="800"/>
              </a:spcAft>
              <a:buSzPts val="1000"/>
              <a:buNone/>
              <a:tabLst>
                <a:tab pos="457200" algn="l"/>
              </a:tabLst>
            </a:pPr>
            <a:r>
              <a:rPr lang="ar-SA" sz="2800" b="1" kern="1800" cap="all" dirty="0">
                <a:latin typeface="+mj-lt"/>
                <a:ea typeface="+mj-ea"/>
                <a:cs typeface="B Nazanin" panose="00000400000000000000" pitchFamily="2" charset="-78"/>
              </a:rPr>
              <a:t>2.	مسکن</a:t>
            </a:r>
          </a:p>
          <a:p>
            <a:pPr marL="0" indent="0" algn="r" rtl="1">
              <a:lnSpc>
                <a:spcPct val="107000"/>
              </a:lnSpc>
              <a:spcBef>
                <a:spcPts val="0"/>
              </a:spcBef>
              <a:spcAft>
                <a:spcPts val="800"/>
              </a:spcAft>
              <a:buSzPts val="1000"/>
              <a:buNone/>
              <a:tabLst>
                <a:tab pos="457200" algn="l"/>
              </a:tabLst>
            </a:pPr>
            <a:r>
              <a:rPr lang="ar-SA" sz="2800" b="1" kern="1800" cap="all" dirty="0">
                <a:latin typeface="+mj-lt"/>
                <a:ea typeface="+mj-ea"/>
                <a:cs typeface="B Nazanin" panose="00000400000000000000" pitchFamily="2" charset="-78"/>
              </a:rPr>
              <a:t>3.	بورس</a:t>
            </a:r>
          </a:p>
          <a:p>
            <a:pPr marL="0" indent="0" algn="r" rtl="1">
              <a:lnSpc>
                <a:spcPct val="107000"/>
              </a:lnSpc>
              <a:spcBef>
                <a:spcPts val="0"/>
              </a:spcBef>
              <a:spcAft>
                <a:spcPts val="800"/>
              </a:spcAft>
              <a:buSzPts val="1000"/>
              <a:buNone/>
              <a:tabLst>
                <a:tab pos="457200" algn="l"/>
              </a:tabLst>
            </a:pPr>
            <a:r>
              <a:rPr lang="ar-SA" sz="2800" b="1" kern="1800" cap="all" dirty="0">
                <a:latin typeface="+mj-lt"/>
                <a:ea typeface="+mj-ea"/>
                <a:cs typeface="B Nazanin" panose="00000400000000000000" pitchFamily="2" charset="-78"/>
              </a:rPr>
              <a:t>4.	طلا</a:t>
            </a:r>
          </a:p>
          <a:p>
            <a:pPr marL="0" indent="0" algn="r" rtl="1">
              <a:lnSpc>
                <a:spcPct val="107000"/>
              </a:lnSpc>
              <a:spcBef>
                <a:spcPts val="0"/>
              </a:spcBef>
              <a:spcAft>
                <a:spcPts val="800"/>
              </a:spcAft>
              <a:buSzPts val="1000"/>
              <a:buNone/>
              <a:tabLst>
                <a:tab pos="457200" algn="l"/>
              </a:tabLst>
            </a:pPr>
            <a:r>
              <a:rPr lang="ar-SA" sz="2800" b="1" kern="1800" cap="all" dirty="0">
                <a:latin typeface="+mj-lt"/>
                <a:ea typeface="+mj-ea"/>
                <a:cs typeface="B Nazanin" panose="00000400000000000000" pitchFamily="2" charset="-78"/>
              </a:rPr>
              <a:t>5.	ارز</a:t>
            </a:r>
          </a:p>
          <a:p>
            <a:pPr marL="0" indent="0" algn="r" rtl="1">
              <a:lnSpc>
                <a:spcPct val="107000"/>
              </a:lnSpc>
              <a:spcBef>
                <a:spcPts val="0"/>
              </a:spcBef>
              <a:spcAft>
                <a:spcPts val="800"/>
              </a:spcAft>
              <a:buSzPts val="1000"/>
              <a:buNone/>
              <a:tabLst>
                <a:tab pos="457200" algn="l"/>
              </a:tabLst>
            </a:pPr>
            <a:r>
              <a:rPr lang="ar-SA" sz="2800" b="1" kern="1800" cap="all" dirty="0">
                <a:latin typeface="+mj-lt"/>
                <a:ea typeface="+mj-ea"/>
                <a:cs typeface="B Nazanin" panose="00000400000000000000" pitchFamily="2" charset="-78"/>
              </a:rPr>
              <a:t>6.	کریپتو</a:t>
            </a:r>
          </a:p>
          <a:p>
            <a:pPr marL="0" indent="0" algn="r" rtl="1">
              <a:lnSpc>
                <a:spcPct val="107000"/>
              </a:lnSpc>
              <a:spcBef>
                <a:spcPts val="0"/>
              </a:spcBef>
              <a:spcAft>
                <a:spcPts val="800"/>
              </a:spcAft>
              <a:buSzPts val="1000"/>
              <a:buNone/>
              <a:tabLst>
                <a:tab pos="457200" algn="l"/>
              </a:tabLst>
            </a:pPr>
            <a:endParaRPr lang="en-US" dirty="0">
              <a:cs typeface="B Nazanin" panose="00000400000000000000" pitchFamily="2" charset="-78"/>
            </a:endParaRPr>
          </a:p>
        </p:txBody>
      </p:sp>
    </p:spTree>
    <p:extLst>
      <p:ext uri="{BB962C8B-B14F-4D97-AF65-F5344CB8AC3E}">
        <p14:creationId xmlns:p14="http://schemas.microsoft.com/office/powerpoint/2010/main" val="30721743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AF5C-81DE-6589-AA70-098BC93ECF97}"/>
              </a:ext>
            </a:extLst>
          </p:cNvPr>
          <p:cNvSpPr>
            <a:spLocks noGrp="1"/>
          </p:cNvSpPr>
          <p:nvPr>
            <p:ph type="title"/>
          </p:nvPr>
        </p:nvSpPr>
        <p:spPr>
          <a:xfrm>
            <a:off x="859025" y="120977"/>
            <a:ext cx="9905998" cy="1478570"/>
          </a:xfrm>
        </p:spPr>
        <p:txBody>
          <a:bodyPr>
            <a:normAutofit/>
          </a:bodyPr>
          <a:lstStyle/>
          <a:p>
            <a:pPr algn="r" rtl="1"/>
            <a:r>
              <a:rPr lang="ar-SA" sz="4000" b="1" kern="1800" dirty="0">
                <a:effectLst/>
                <a:ea typeface="Times New Roman" panose="02020603050405020304" pitchFamily="18" charset="0"/>
                <a:cs typeface="B Nazanin" panose="00000400000000000000" pitchFamily="2" charset="-78"/>
              </a:rPr>
              <a:t>مقایسه بازده بازارها</a:t>
            </a:r>
            <a:endParaRPr lang="en-US" sz="7200" b="1" kern="1800" dirty="0">
              <a:cs typeface="B Nazanin" panose="00000400000000000000" pitchFamily="2" charset="-78"/>
            </a:endParaRPr>
          </a:p>
        </p:txBody>
      </p:sp>
      <p:sp>
        <p:nvSpPr>
          <p:cNvPr id="3" name="Content Placeholder 2">
            <a:extLst>
              <a:ext uri="{FF2B5EF4-FFF2-40B4-BE49-F238E27FC236}">
                <a16:creationId xmlns:a16="http://schemas.microsoft.com/office/drawing/2014/main" id="{8509959A-1315-864A-76F2-18BCF0BD7CF8}"/>
              </a:ext>
            </a:extLst>
          </p:cNvPr>
          <p:cNvSpPr>
            <a:spLocks noGrp="1"/>
          </p:cNvSpPr>
          <p:nvPr>
            <p:ph idx="1"/>
          </p:nvPr>
        </p:nvSpPr>
        <p:spPr>
          <a:xfrm>
            <a:off x="1141413" y="1479176"/>
            <a:ext cx="9905999" cy="4491318"/>
          </a:xfrm>
        </p:spPr>
        <p:txBody>
          <a:bodyPr>
            <a:normAutofit/>
          </a:bodyPr>
          <a:lstStyle/>
          <a:p>
            <a:pPr marL="0" indent="0" algn="r" rtl="1">
              <a:lnSpc>
                <a:spcPct val="107000"/>
              </a:lnSpc>
              <a:spcBef>
                <a:spcPts val="0"/>
              </a:spcBef>
              <a:spcAft>
                <a:spcPts val="800"/>
              </a:spcAft>
              <a:buSzPts val="1000"/>
              <a:buNone/>
              <a:tabLst>
                <a:tab pos="457200" algn="l"/>
              </a:tabLst>
            </a:pPr>
            <a:r>
              <a:rPr lang="ar-SA" sz="4000" b="1" kern="1800" cap="all" dirty="0">
                <a:latin typeface="+mj-lt"/>
                <a:ea typeface="+mj-ea"/>
                <a:cs typeface="B Nazanin" panose="00000400000000000000" pitchFamily="2" charset="-78"/>
              </a:rPr>
              <a:t>	</a:t>
            </a:r>
            <a:r>
              <a:rPr lang="fa-IR" sz="2800" b="1" kern="1800" cap="all" dirty="0">
                <a:latin typeface="+mj-lt"/>
                <a:ea typeface="+mj-ea"/>
                <a:cs typeface="B Nazanin" panose="00000400000000000000" pitchFamily="2" charset="-78"/>
              </a:rPr>
              <a:t>بازده </a:t>
            </a:r>
            <a:r>
              <a:rPr lang="ar-SA" sz="2800" b="1" kern="1800" cap="all" dirty="0">
                <a:latin typeface="+mj-lt"/>
                <a:ea typeface="+mj-ea"/>
                <a:cs typeface="B Nazanin" panose="00000400000000000000" pitchFamily="2" charset="-78"/>
              </a:rPr>
              <a:t>بالقوه:</a:t>
            </a:r>
          </a:p>
          <a:p>
            <a:pPr marL="0" indent="0" algn="r" rtl="1">
              <a:lnSpc>
                <a:spcPct val="107000"/>
              </a:lnSpc>
              <a:spcBef>
                <a:spcPts val="0"/>
              </a:spcBef>
              <a:spcAft>
                <a:spcPts val="800"/>
              </a:spcAft>
              <a:buSzPts val="1000"/>
              <a:buNone/>
              <a:tabLst>
                <a:tab pos="457200" algn="l"/>
              </a:tabLst>
            </a:pPr>
            <a:r>
              <a:rPr lang="ar-SA" sz="2800" b="1" kern="1800" cap="all" dirty="0">
                <a:latin typeface="+mj-lt"/>
                <a:ea typeface="+mj-ea"/>
                <a:cs typeface="B Nazanin" panose="00000400000000000000" pitchFamily="2" charset="-78"/>
              </a:rPr>
              <a:t>	کریپتو &gt; ارز &gt; بورس &gt; طلا &gt; مسکن &gt; سپرده</a:t>
            </a:r>
          </a:p>
          <a:p>
            <a:pPr marL="0" indent="0" algn="r" rtl="1">
              <a:lnSpc>
                <a:spcPct val="107000"/>
              </a:lnSpc>
              <a:spcBef>
                <a:spcPts val="0"/>
              </a:spcBef>
              <a:spcAft>
                <a:spcPts val="800"/>
              </a:spcAft>
              <a:buSzPts val="1000"/>
              <a:buNone/>
              <a:tabLst>
                <a:tab pos="457200" algn="l"/>
              </a:tabLst>
            </a:pPr>
            <a:endParaRPr lang="ar-SA" sz="2800" b="1" kern="1800" cap="all" dirty="0">
              <a:latin typeface="+mj-lt"/>
              <a:ea typeface="+mj-ea"/>
              <a:cs typeface="B Nazanin" panose="00000400000000000000" pitchFamily="2" charset="-78"/>
            </a:endParaRPr>
          </a:p>
          <a:p>
            <a:pPr marL="0" indent="0" algn="r" rtl="1">
              <a:lnSpc>
                <a:spcPct val="107000"/>
              </a:lnSpc>
              <a:spcBef>
                <a:spcPts val="0"/>
              </a:spcBef>
              <a:spcAft>
                <a:spcPts val="800"/>
              </a:spcAft>
              <a:buSzPts val="1000"/>
              <a:buNone/>
              <a:tabLst>
                <a:tab pos="457200" algn="l"/>
              </a:tabLst>
            </a:pPr>
            <a:endParaRPr lang="en-US" dirty="0">
              <a:cs typeface="B Nazanin" panose="00000400000000000000" pitchFamily="2" charset="-78"/>
            </a:endParaRPr>
          </a:p>
        </p:txBody>
      </p:sp>
    </p:spTree>
    <p:extLst>
      <p:ext uri="{BB962C8B-B14F-4D97-AF65-F5344CB8AC3E}">
        <p14:creationId xmlns:p14="http://schemas.microsoft.com/office/powerpoint/2010/main" val="26378215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AF5C-81DE-6589-AA70-098BC93ECF97}"/>
              </a:ext>
            </a:extLst>
          </p:cNvPr>
          <p:cNvSpPr>
            <a:spLocks noGrp="1"/>
          </p:cNvSpPr>
          <p:nvPr>
            <p:ph type="title"/>
          </p:nvPr>
        </p:nvSpPr>
        <p:spPr>
          <a:xfrm>
            <a:off x="859025" y="120977"/>
            <a:ext cx="9905998" cy="1478570"/>
          </a:xfrm>
        </p:spPr>
        <p:txBody>
          <a:bodyPr>
            <a:normAutofit/>
          </a:bodyPr>
          <a:lstStyle/>
          <a:p>
            <a:pPr algn="r" rtl="1"/>
            <a:r>
              <a:rPr lang="ar-SA" sz="4000" b="1" kern="1800" dirty="0">
                <a:effectLst/>
                <a:ea typeface="Times New Roman" panose="02020603050405020304" pitchFamily="18" charset="0"/>
                <a:cs typeface="B Nazanin" panose="00000400000000000000" pitchFamily="2" charset="-78"/>
              </a:rPr>
              <a:t>ساختار مالی</a:t>
            </a:r>
            <a:endParaRPr lang="en-US" sz="7200" b="1" kern="1800" dirty="0">
              <a:cs typeface="B Nazanin" panose="00000400000000000000" pitchFamily="2" charset="-78"/>
            </a:endParaRPr>
          </a:p>
        </p:txBody>
      </p:sp>
      <p:sp>
        <p:nvSpPr>
          <p:cNvPr id="3" name="Content Placeholder 2">
            <a:extLst>
              <a:ext uri="{FF2B5EF4-FFF2-40B4-BE49-F238E27FC236}">
                <a16:creationId xmlns:a16="http://schemas.microsoft.com/office/drawing/2014/main" id="{8509959A-1315-864A-76F2-18BCF0BD7CF8}"/>
              </a:ext>
            </a:extLst>
          </p:cNvPr>
          <p:cNvSpPr>
            <a:spLocks noGrp="1"/>
          </p:cNvSpPr>
          <p:nvPr>
            <p:ph idx="1"/>
          </p:nvPr>
        </p:nvSpPr>
        <p:spPr>
          <a:xfrm>
            <a:off x="1141413" y="1479176"/>
            <a:ext cx="9905999" cy="2286000"/>
          </a:xfrm>
        </p:spPr>
        <p:txBody>
          <a:bodyPr>
            <a:normAutofit/>
          </a:bodyPr>
          <a:lstStyle/>
          <a:p>
            <a:pPr marL="0" indent="0" algn="r" rtl="1">
              <a:lnSpc>
                <a:spcPct val="107000"/>
              </a:lnSpc>
              <a:spcBef>
                <a:spcPts val="0"/>
              </a:spcBef>
              <a:spcAft>
                <a:spcPts val="800"/>
              </a:spcAft>
              <a:buSzPts val="1000"/>
              <a:buNone/>
              <a:tabLst>
                <a:tab pos="457200" algn="l"/>
              </a:tabLst>
            </a:pPr>
            <a:r>
              <a:rPr lang="ar-SA" sz="4000" b="1" kern="1800" cap="all" dirty="0">
                <a:latin typeface="+mj-lt"/>
                <a:ea typeface="+mj-ea"/>
                <a:cs typeface="B Nazanin" panose="00000400000000000000" pitchFamily="2" charset="-78"/>
              </a:rPr>
              <a:t>	</a:t>
            </a:r>
            <a:r>
              <a:rPr lang="fa-IR" sz="2800" b="1" kern="1800" cap="all" dirty="0">
                <a:latin typeface="+mj-lt"/>
                <a:ea typeface="+mj-ea"/>
                <a:cs typeface="B Nazanin" panose="00000400000000000000" pitchFamily="2" charset="-78"/>
              </a:rPr>
              <a:t>تعریف: ترکیب بدهی و حقوق صاحبان سهام</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هدف: بهینه‌سازی ارزش شرکت</a:t>
            </a:r>
          </a:p>
          <a:p>
            <a:pPr marL="0" indent="0" algn="r" rtl="1">
              <a:lnSpc>
                <a:spcPct val="107000"/>
              </a:lnSpc>
              <a:spcBef>
                <a:spcPts val="0"/>
              </a:spcBef>
              <a:spcAft>
                <a:spcPts val="800"/>
              </a:spcAft>
              <a:buSzPts val="1000"/>
              <a:buNone/>
              <a:tabLst>
                <a:tab pos="457200" algn="l"/>
              </a:tabLst>
            </a:pPr>
            <a:endParaRPr lang="en-US" dirty="0">
              <a:cs typeface="B Nazanin" panose="00000400000000000000" pitchFamily="2" charset="-78"/>
            </a:endParaRPr>
          </a:p>
        </p:txBody>
      </p:sp>
    </p:spTree>
    <p:extLst>
      <p:ext uri="{BB962C8B-B14F-4D97-AF65-F5344CB8AC3E}">
        <p14:creationId xmlns:p14="http://schemas.microsoft.com/office/powerpoint/2010/main" val="35687225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AF5C-81DE-6589-AA70-098BC93ECF97}"/>
              </a:ext>
            </a:extLst>
          </p:cNvPr>
          <p:cNvSpPr>
            <a:spLocks noGrp="1"/>
          </p:cNvSpPr>
          <p:nvPr>
            <p:ph type="title"/>
          </p:nvPr>
        </p:nvSpPr>
        <p:spPr>
          <a:xfrm>
            <a:off x="859025" y="120977"/>
            <a:ext cx="9905998" cy="1478570"/>
          </a:xfrm>
        </p:spPr>
        <p:txBody>
          <a:bodyPr>
            <a:normAutofit/>
          </a:bodyPr>
          <a:lstStyle/>
          <a:p>
            <a:pPr algn="r" rtl="1"/>
            <a:r>
              <a:rPr lang="ar-SA" sz="4000" b="1" kern="1800" dirty="0">
                <a:effectLst/>
                <a:ea typeface="Times New Roman" panose="02020603050405020304" pitchFamily="18" charset="0"/>
                <a:cs typeface="B Nazanin" panose="00000400000000000000" pitchFamily="2" charset="-78"/>
              </a:rPr>
              <a:t>اهمیت ساختار مالی</a:t>
            </a:r>
            <a:endParaRPr lang="en-US" sz="7200" b="1" kern="1800" dirty="0">
              <a:cs typeface="B Nazanin" panose="00000400000000000000" pitchFamily="2" charset="-78"/>
            </a:endParaRPr>
          </a:p>
        </p:txBody>
      </p:sp>
      <p:sp>
        <p:nvSpPr>
          <p:cNvPr id="3" name="Content Placeholder 2">
            <a:extLst>
              <a:ext uri="{FF2B5EF4-FFF2-40B4-BE49-F238E27FC236}">
                <a16:creationId xmlns:a16="http://schemas.microsoft.com/office/drawing/2014/main" id="{8509959A-1315-864A-76F2-18BCF0BD7CF8}"/>
              </a:ext>
            </a:extLst>
          </p:cNvPr>
          <p:cNvSpPr>
            <a:spLocks noGrp="1"/>
          </p:cNvSpPr>
          <p:nvPr>
            <p:ph idx="1"/>
          </p:nvPr>
        </p:nvSpPr>
        <p:spPr>
          <a:xfrm>
            <a:off x="1141413" y="1479176"/>
            <a:ext cx="9905999" cy="4491318"/>
          </a:xfrm>
        </p:spPr>
        <p:txBody>
          <a:bodyPr>
            <a:normAutofit/>
          </a:bodyPr>
          <a:lstStyle/>
          <a:p>
            <a:pPr marL="0" indent="0" algn="r" rtl="1">
              <a:lnSpc>
                <a:spcPct val="107000"/>
              </a:lnSpc>
              <a:spcBef>
                <a:spcPts val="0"/>
              </a:spcBef>
              <a:spcAft>
                <a:spcPts val="800"/>
              </a:spcAft>
              <a:buSzPts val="1000"/>
              <a:buNone/>
              <a:tabLst>
                <a:tab pos="457200" algn="l"/>
              </a:tabLst>
            </a:pPr>
            <a:r>
              <a:rPr lang="ar-SA" sz="4000" b="1" kern="1800" cap="all" dirty="0">
                <a:latin typeface="+mj-lt"/>
                <a:ea typeface="+mj-ea"/>
                <a:cs typeface="B Nazanin" panose="00000400000000000000" pitchFamily="2" charset="-78"/>
              </a:rPr>
              <a:t>	</a:t>
            </a:r>
            <a:r>
              <a:rPr lang="fa-IR" sz="2800" b="1" kern="1800" cap="all" dirty="0">
                <a:latin typeface="+mj-lt"/>
                <a:ea typeface="+mj-ea"/>
                <a:cs typeface="B Nazanin" panose="00000400000000000000" pitchFamily="2" charset="-78"/>
              </a:rPr>
              <a:t>کاهش هزینه سرمایه</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	کاهش ریسک ورشکستگی</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	افزایش ارزش شرکت</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	بهبود نقدینگی</a:t>
            </a:r>
          </a:p>
          <a:p>
            <a:pPr marL="0" indent="0" algn="r" rtl="1">
              <a:lnSpc>
                <a:spcPct val="107000"/>
              </a:lnSpc>
              <a:spcBef>
                <a:spcPts val="0"/>
              </a:spcBef>
              <a:spcAft>
                <a:spcPts val="800"/>
              </a:spcAft>
              <a:buSzPts val="1000"/>
              <a:buNone/>
              <a:tabLst>
                <a:tab pos="457200" algn="l"/>
              </a:tabLst>
            </a:pPr>
            <a:endParaRPr lang="ar-SA" sz="2800" b="1" kern="1800" cap="all" dirty="0">
              <a:latin typeface="+mj-lt"/>
              <a:ea typeface="+mj-ea"/>
              <a:cs typeface="B Nazanin" panose="00000400000000000000" pitchFamily="2" charset="-78"/>
            </a:endParaRPr>
          </a:p>
          <a:p>
            <a:pPr marL="0" indent="0" algn="r" rtl="1">
              <a:lnSpc>
                <a:spcPct val="107000"/>
              </a:lnSpc>
              <a:spcBef>
                <a:spcPts val="0"/>
              </a:spcBef>
              <a:spcAft>
                <a:spcPts val="800"/>
              </a:spcAft>
              <a:buSzPts val="1000"/>
              <a:buNone/>
              <a:tabLst>
                <a:tab pos="457200" algn="l"/>
              </a:tabLst>
            </a:pPr>
            <a:endParaRPr lang="en-US" dirty="0">
              <a:cs typeface="B Nazanin" panose="00000400000000000000" pitchFamily="2" charset="-78"/>
            </a:endParaRPr>
          </a:p>
        </p:txBody>
      </p:sp>
    </p:spTree>
    <p:extLst>
      <p:ext uri="{BB962C8B-B14F-4D97-AF65-F5344CB8AC3E}">
        <p14:creationId xmlns:p14="http://schemas.microsoft.com/office/powerpoint/2010/main" val="5467345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AF5C-81DE-6589-AA70-098BC93ECF97}"/>
              </a:ext>
            </a:extLst>
          </p:cNvPr>
          <p:cNvSpPr>
            <a:spLocks noGrp="1"/>
          </p:cNvSpPr>
          <p:nvPr>
            <p:ph type="title"/>
          </p:nvPr>
        </p:nvSpPr>
        <p:spPr>
          <a:xfrm>
            <a:off x="859025" y="120977"/>
            <a:ext cx="9905998" cy="1478570"/>
          </a:xfrm>
        </p:spPr>
        <p:txBody>
          <a:bodyPr>
            <a:normAutofit/>
          </a:bodyPr>
          <a:lstStyle/>
          <a:p>
            <a:pPr algn="r" rtl="1"/>
            <a:r>
              <a:rPr lang="ar-SA" sz="4000" b="1" kern="1800" dirty="0">
                <a:effectLst/>
                <a:ea typeface="Times New Roman" panose="02020603050405020304" pitchFamily="18" charset="0"/>
                <a:cs typeface="B Nazanin" panose="00000400000000000000" pitchFamily="2" charset="-78"/>
              </a:rPr>
              <a:t>انواع ساختار مالی</a:t>
            </a:r>
            <a:endParaRPr lang="en-US" sz="7200" b="1" kern="1800" dirty="0">
              <a:cs typeface="B Nazanin" panose="00000400000000000000" pitchFamily="2" charset="-78"/>
            </a:endParaRPr>
          </a:p>
        </p:txBody>
      </p:sp>
      <p:sp>
        <p:nvSpPr>
          <p:cNvPr id="3" name="Content Placeholder 2">
            <a:extLst>
              <a:ext uri="{FF2B5EF4-FFF2-40B4-BE49-F238E27FC236}">
                <a16:creationId xmlns:a16="http://schemas.microsoft.com/office/drawing/2014/main" id="{8509959A-1315-864A-76F2-18BCF0BD7CF8}"/>
              </a:ext>
            </a:extLst>
          </p:cNvPr>
          <p:cNvSpPr>
            <a:spLocks noGrp="1"/>
          </p:cNvSpPr>
          <p:nvPr>
            <p:ph idx="1"/>
          </p:nvPr>
        </p:nvSpPr>
        <p:spPr>
          <a:xfrm>
            <a:off x="1141413" y="1479176"/>
            <a:ext cx="9905999" cy="4491318"/>
          </a:xfrm>
        </p:spPr>
        <p:txBody>
          <a:bodyPr>
            <a:normAutofit/>
          </a:bodyPr>
          <a:lstStyle/>
          <a:p>
            <a:pPr marL="0" indent="0" algn="r" rtl="1">
              <a:lnSpc>
                <a:spcPct val="107000"/>
              </a:lnSpc>
              <a:spcBef>
                <a:spcPts val="0"/>
              </a:spcBef>
              <a:spcAft>
                <a:spcPts val="800"/>
              </a:spcAft>
              <a:buSzPts val="1000"/>
              <a:buNone/>
              <a:tabLst>
                <a:tab pos="457200" algn="l"/>
              </a:tabLst>
            </a:pPr>
            <a:r>
              <a:rPr lang="ar-SA" sz="4000" b="1" kern="1800" cap="all" dirty="0">
                <a:latin typeface="+mj-lt"/>
                <a:ea typeface="+mj-ea"/>
                <a:cs typeface="B Nazanin" panose="00000400000000000000" pitchFamily="2" charset="-78"/>
              </a:rPr>
              <a:t>	</a:t>
            </a:r>
            <a:r>
              <a:rPr lang="fa-IR" sz="2800" b="1" kern="1800" cap="all" dirty="0">
                <a:latin typeface="+mj-lt"/>
                <a:ea typeface="+mj-ea"/>
                <a:cs typeface="B Nazanin" panose="00000400000000000000" pitchFamily="2" charset="-78"/>
              </a:rPr>
              <a:t>ساختار محافظه‌کارانه</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	ساختار جسورانه</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	ساختار متعادل</a:t>
            </a:r>
          </a:p>
          <a:p>
            <a:pPr marL="0" indent="0" algn="r" rtl="1">
              <a:lnSpc>
                <a:spcPct val="107000"/>
              </a:lnSpc>
              <a:spcBef>
                <a:spcPts val="0"/>
              </a:spcBef>
              <a:spcAft>
                <a:spcPts val="800"/>
              </a:spcAft>
              <a:buSzPts val="1000"/>
              <a:buNone/>
              <a:tabLst>
                <a:tab pos="457200" algn="l"/>
              </a:tabLst>
            </a:pPr>
            <a:endParaRPr lang="en-US" dirty="0">
              <a:cs typeface="B Nazanin" panose="00000400000000000000" pitchFamily="2" charset="-78"/>
            </a:endParaRPr>
          </a:p>
        </p:txBody>
      </p:sp>
    </p:spTree>
    <p:extLst>
      <p:ext uri="{BB962C8B-B14F-4D97-AF65-F5344CB8AC3E}">
        <p14:creationId xmlns:p14="http://schemas.microsoft.com/office/powerpoint/2010/main" val="20301535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AF5C-81DE-6589-AA70-098BC93ECF97}"/>
              </a:ext>
            </a:extLst>
          </p:cNvPr>
          <p:cNvSpPr>
            <a:spLocks noGrp="1"/>
          </p:cNvSpPr>
          <p:nvPr>
            <p:ph type="title"/>
          </p:nvPr>
        </p:nvSpPr>
        <p:spPr>
          <a:xfrm>
            <a:off x="859025" y="120977"/>
            <a:ext cx="9905998" cy="1478570"/>
          </a:xfrm>
        </p:spPr>
        <p:txBody>
          <a:bodyPr>
            <a:normAutofit/>
          </a:bodyPr>
          <a:lstStyle/>
          <a:p>
            <a:pPr algn="r" rtl="1"/>
            <a:r>
              <a:rPr lang="ar-SA" sz="4000" b="1" kern="1800" dirty="0">
                <a:effectLst/>
                <a:ea typeface="Times New Roman" panose="02020603050405020304" pitchFamily="18" charset="0"/>
                <a:cs typeface="B Nazanin" panose="00000400000000000000" pitchFamily="2" charset="-78"/>
              </a:rPr>
              <a:t>اهرم مالی</a:t>
            </a:r>
            <a:endParaRPr lang="en-US" sz="7200" b="1" kern="1800" dirty="0">
              <a:cs typeface="B Nazanin" panose="00000400000000000000" pitchFamily="2" charset="-78"/>
            </a:endParaRPr>
          </a:p>
        </p:txBody>
      </p:sp>
      <p:sp>
        <p:nvSpPr>
          <p:cNvPr id="3" name="Content Placeholder 2">
            <a:extLst>
              <a:ext uri="{FF2B5EF4-FFF2-40B4-BE49-F238E27FC236}">
                <a16:creationId xmlns:a16="http://schemas.microsoft.com/office/drawing/2014/main" id="{8509959A-1315-864A-76F2-18BCF0BD7CF8}"/>
              </a:ext>
            </a:extLst>
          </p:cNvPr>
          <p:cNvSpPr>
            <a:spLocks noGrp="1"/>
          </p:cNvSpPr>
          <p:nvPr>
            <p:ph idx="1"/>
          </p:nvPr>
        </p:nvSpPr>
        <p:spPr>
          <a:xfrm>
            <a:off x="1141413" y="1479176"/>
            <a:ext cx="9905999" cy="4491318"/>
          </a:xfrm>
        </p:spPr>
        <p:txBody>
          <a:bodyPr>
            <a:normAutofit/>
          </a:bodyPr>
          <a:lstStyle/>
          <a:p>
            <a:pPr marL="0" indent="0" algn="r" rtl="1">
              <a:lnSpc>
                <a:spcPct val="107000"/>
              </a:lnSpc>
              <a:spcBef>
                <a:spcPts val="0"/>
              </a:spcBef>
              <a:spcAft>
                <a:spcPts val="800"/>
              </a:spcAft>
              <a:buSzPts val="1000"/>
              <a:buNone/>
              <a:tabLst>
                <a:tab pos="457200" algn="l"/>
              </a:tabLst>
            </a:pPr>
            <a:r>
              <a:rPr lang="ar-SA" sz="4000" b="1" kern="1800" cap="all" dirty="0">
                <a:latin typeface="+mj-lt"/>
                <a:ea typeface="+mj-ea"/>
                <a:cs typeface="B Nazanin" panose="00000400000000000000" pitchFamily="2" charset="-78"/>
              </a:rPr>
              <a:t>	</a:t>
            </a:r>
            <a:r>
              <a:rPr lang="fa-IR" sz="2800" b="1" kern="1800" cap="all" dirty="0">
                <a:latin typeface="+mj-lt"/>
                <a:ea typeface="+mj-ea"/>
                <a:cs typeface="B Nazanin" panose="00000400000000000000" pitchFamily="2" charset="-78"/>
              </a:rPr>
              <a:t>اهرم = میزان استفاده از بدهی</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مزایا: افزایش بازده</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معایب: افزایش ریسک مالی</a:t>
            </a:r>
          </a:p>
          <a:p>
            <a:pPr marL="0" indent="0" algn="r" rtl="1">
              <a:lnSpc>
                <a:spcPct val="107000"/>
              </a:lnSpc>
              <a:spcBef>
                <a:spcPts val="0"/>
              </a:spcBef>
              <a:spcAft>
                <a:spcPts val="800"/>
              </a:spcAft>
              <a:buSzPts val="1000"/>
              <a:buNone/>
              <a:tabLst>
                <a:tab pos="457200" algn="l"/>
              </a:tabLst>
            </a:pPr>
            <a:endParaRPr lang="fa-IR" dirty="0">
              <a:cs typeface="B Nazanin" panose="00000400000000000000" pitchFamily="2" charset="-78"/>
            </a:endParaRPr>
          </a:p>
          <a:p>
            <a:pPr marL="0" indent="0" algn="r" rtl="1">
              <a:lnSpc>
                <a:spcPct val="107000"/>
              </a:lnSpc>
              <a:spcBef>
                <a:spcPts val="0"/>
              </a:spcBef>
              <a:spcAft>
                <a:spcPts val="800"/>
              </a:spcAft>
              <a:buSzPts val="1000"/>
              <a:buNone/>
              <a:tabLst>
                <a:tab pos="457200" algn="l"/>
              </a:tabLst>
            </a:pPr>
            <a:r>
              <a:rPr lang="fa-IR" dirty="0">
                <a:cs typeface="B Nazanin" panose="00000400000000000000" pitchFamily="2" charset="-78"/>
              </a:rPr>
              <a:t>***اهرم به نوعی روش تکثیر نمودن سود یا زیان می‌باشد.</a:t>
            </a:r>
            <a:endParaRPr lang="en-US" dirty="0">
              <a:cs typeface="B Nazanin" panose="00000400000000000000" pitchFamily="2" charset="-78"/>
            </a:endParaRPr>
          </a:p>
        </p:txBody>
      </p:sp>
    </p:spTree>
    <p:extLst>
      <p:ext uri="{BB962C8B-B14F-4D97-AF65-F5344CB8AC3E}">
        <p14:creationId xmlns:p14="http://schemas.microsoft.com/office/powerpoint/2010/main" val="12597167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AF5C-81DE-6589-AA70-098BC93ECF97}"/>
              </a:ext>
            </a:extLst>
          </p:cNvPr>
          <p:cNvSpPr>
            <a:spLocks noGrp="1"/>
          </p:cNvSpPr>
          <p:nvPr>
            <p:ph type="title"/>
          </p:nvPr>
        </p:nvSpPr>
        <p:spPr>
          <a:xfrm>
            <a:off x="1141414" y="0"/>
            <a:ext cx="9905998" cy="1021323"/>
          </a:xfrm>
        </p:spPr>
        <p:txBody>
          <a:bodyPr>
            <a:normAutofit/>
          </a:bodyPr>
          <a:lstStyle/>
          <a:p>
            <a:pPr algn="r" rtl="1"/>
            <a:r>
              <a:rPr lang="ar-SA" sz="4000" b="1" kern="1800" dirty="0">
                <a:effectLst/>
                <a:ea typeface="Times New Roman" panose="02020603050405020304" pitchFamily="18" charset="0"/>
                <a:cs typeface="B Nazanin" panose="00000400000000000000" pitchFamily="2" charset="-78"/>
              </a:rPr>
              <a:t>هزینه سرمایه </a:t>
            </a:r>
            <a:r>
              <a:rPr lang="en-US" sz="4000" b="1" kern="1800" dirty="0">
                <a:effectLst/>
                <a:ea typeface="Times New Roman" panose="02020603050405020304" pitchFamily="18" charset="0"/>
                <a:cs typeface="B Nazanin" panose="00000400000000000000" pitchFamily="2" charset="-78"/>
              </a:rPr>
              <a:t>WACC)</a:t>
            </a:r>
            <a:r>
              <a:rPr lang="fa-IR" sz="4000" b="1" kern="1800" dirty="0">
                <a:ea typeface="Times New Roman" panose="02020603050405020304" pitchFamily="18" charset="0"/>
                <a:cs typeface="B Nazanin" panose="00000400000000000000" pitchFamily="2" charset="-78"/>
              </a:rPr>
              <a:t>)</a:t>
            </a:r>
            <a:endParaRPr lang="en-US" sz="7200" b="1" kern="1800" dirty="0">
              <a:cs typeface="B Nazanin" panose="00000400000000000000" pitchFamily="2" charset="-78"/>
            </a:endParaRPr>
          </a:p>
        </p:txBody>
      </p:sp>
      <p:sp>
        <p:nvSpPr>
          <p:cNvPr id="3" name="Content Placeholder 2">
            <a:extLst>
              <a:ext uri="{FF2B5EF4-FFF2-40B4-BE49-F238E27FC236}">
                <a16:creationId xmlns:a16="http://schemas.microsoft.com/office/drawing/2014/main" id="{8509959A-1315-864A-76F2-18BCF0BD7CF8}"/>
              </a:ext>
            </a:extLst>
          </p:cNvPr>
          <p:cNvSpPr>
            <a:spLocks noGrp="1"/>
          </p:cNvSpPr>
          <p:nvPr>
            <p:ph idx="1"/>
          </p:nvPr>
        </p:nvSpPr>
        <p:spPr>
          <a:xfrm>
            <a:off x="1141413" y="820271"/>
            <a:ext cx="9905999" cy="5822576"/>
          </a:xfrm>
        </p:spPr>
        <p:txBody>
          <a:bodyPr>
            <a:normAutofit lnSpcReduction="10000"/>
          </a:bodyPr>
          <a:lstStyle/>
          <a:p>
            <a:pPr marL="0" indent="0" algn="just" rtl="1">
              <a:lnSpc>
                <a:spcPct val="107000"/>
              </a:lnSpc>
              <a:spcBef>
                <a:spcPts val="0"/>
              </a:spcBef>
              <a:spcAft>
                <a:spcPts val="800"/>
              </a:spcAft>
              <a:buSzPts val="1000"/>
              <a:buNone/>
              <a:tabLst>
                <a:tab pos="457200" algn="l"/>
              </a:tabLst>
            </a:pPr>
            <a:r>
              <a:rPr lang="en-US" sz="2800" b="0" i="0" dirty="0">
                <a:effectLst/>
                <a:latin typeface="iranyekan"/>
                <a:cs typeface="B Nazanin" panose="00000400000000000000" pitchFamily="2" charset="-78"/>
              </a:rPr>
              <a:t> WACC  </a:t>
            </a:r>
            <a:r>
              <a:rPr lang="fa-IR" sz="2800" b="0" i="0" dirty="0">
                <a:effectLst/>
                <a:latin typeface="iranyekan"/>
                <a:cs typeface="B Nazanin" panose="00000400000000000000" pitchFamily="2" charset="-78"/>
              </a:rPr>
              <a:t>نشان می‌دهد که یک شرکت برای تأمین مالی دارایی‌ها و پروژه‌های خود، به طور میانگین چه هزینه‌ای را متحمل می‌شود. این نرخ به عنوان نرخ تنزیل</a:t>
            </a:r>
            <a:r>
              <a:rPr lang="en-US" sz="2800" b="0" i="0" dirty="0">
                <a:effectLst/>
                <a:latin typeface="iranyekan"/>
                <a:cs typeface="B Nazanin" panose="00000400000000000000" pitchFamily="2" charset="-78"/>
              </a:rPr>
              <a:t>(Discount Rate) </a:t>
            </a:r>
            <a:r>
              <a:rPr lang="fa-IR" sz="2800" b="0" i="0" dirty="0">
                <a:effectLst/>
                <a:latin typeface="iranyekan"/>
                <a:cs typeface="B Nazanin" panose="00000400000000000000" pitchFamily="2" charset="-78"/>
              </a:rPr>
              <a:t>برای محاسبات ارزش فعلی پروژه‌ها نیز استفاده می‌شود و نقش مهمی در تصمیم‌گیری‌های مالی دارد.</a:t>
            </a:r>
            <a:endParaRPr lang="en-US" sz="2800" b="0" i="0" dirty="0">
              <a:effectLst/>
              <a:latin typeface="iranyekan"/>
              <a:cs typeface="B Nazanin" panose="00000400000000000000" pitchFamily="2" charset="-78"/>
            </a:endParaRPr>
          </a:p>
          <a:p>
            <a:pPr lvl="1" algn="r" rtl="1" fontAlgn="base"/>
            <a:r>
              <a:rPr lang="en-US" sz="2400" dirty="0">
                <a:latin typeface="iranyekan"/>
                <a:cs typeface="B Nazanin" panose="00000400000000000000" pitchFamily="2" charset="-78"/>
              </a:rPr>
              <a:t>E </a:t>
            </a:r>
            <a:r>
              <a:rPr lang="fa-IR" sz="2400" dirty="0">
                <a:latin typeface="iranyekan"/>
                <a:cs typeface="B Nazanin" panose="00000400000000000000" pitchFamily="2" charset="-78"/>
              </a:rPr>
              <a:t>ارزش بازار حقوق صاحبان سهام (</a:t>
            </a:r>
            <a:r>
              <a:rPr lang="en-US" sz="2400" dirty="0">
                <a:latin typeface="iranyekan"/>
                <a:cs typeface="B Nazanin" panose="00000400000000000000" pitchFamily="2" charset="-78"/>
              </a:rPr>
              <a:t>Equity</a:t>
            </a:r>
            <a:r>
              <a:rPr lang="fa-IR" sz="2400" dirty="0">
                <a:latin typeface="iranyekan"/>
                <a:cs typeface="B Nazanin" panose="00000400000000000000" pitchFamily="2" charset="-78"/>
              </a:rPr>
              <a:t>)</a:t>
            </a:r>
            <a:endParaRPr lang="en-US" sz="2400" dirty="0">
              <a:latin typeface="iranyekan"/>
              <a:cs typeface="B Nazanin" panose="00000400000000000000" pitchFamily="2" charset="-78"/>
            </a:endParaRPr>
          </a:p>
          <a:p>
            <a:pPr lvl="1" algn="r" rtl="1" fontAlgn="base"/>
            <a:r>
              <a:rPr lang="en-US" sz="2400" dirty="0">
                <a:latin typeface="iranyekan"/>
                <a:cs typeface="B Nazanin" panose="00000400000000000000" pitchFamily="2" charset="-78"/>
              </a:rPr>
              <a:t>D </a:t>
            </a:r>
            <a:r>
              <a:rPr lang="fa-IR" sz="2400" dirty="0">
                <a:latin typeface="iranyekan"/>
                <a:cs typeface="B Nazanin" panose="00000400000000000000" pitchFamily="2" charset="-78"/>
              </a:rPr>
              <a:t>ارزش بازار بدهی⁠ها (</a:t>
            </a:r>
            <a:r>
              <a:rPr lang="en-US" sz="2400" dirty="0">
                <a:latin typeface="iranyekan"/>
                <a:cs typeface="B Nazanin" panose="00000400000000000000" pitchFamily="2" charset="-78"/>
              </a:rPr>
              <a:t>Debt</a:t>
            </a:r>
            <a:r>
              <a:rPr lang="fa-IR" sz="2400" dirty="0">
                <a:latin typeface="iranyekan"/>
                <a:cs typeface="B Nazanin" panose="00000400000000000000" pitchFamily="2" charset="-78"/>
              </a:rPr>
              <a:t>)</a:t>
            </a:r>
            <a:endParaRPr lang="en-US" sz="2400" dirty="0">
              <a:latin typeface="iranyekan"/>
              <a:cs typeface="B Nazanin" panose="00000400000000000000" pitchFamily="2" charset="-78"/>
            </a:endParaRPr>
          </a:p>
          <a:p>
            <a:pPr lvl="1" algn="r" rtl="1" fontAlgn="base"/>
            <a:r>
              <a:rPr lang="en-US" sz="2400" dirty="0">
                <a:latin typeface="iranyekan"/>
                <a:cs typeface="B Nazanin" panose="00000400000000000000" pitchFamily="2" charset="-78"/>
              </a:rPr>
              <a:t>V=E+D </a:t>
            </a:r>
            <a:r>
              <a:rPr lang="fa-IR" sz="2400" dirty="0">
                <a:latin typeface="iranyekan"/>
                <a:cs typeface="B Nazanin" panose="00000400000000000000" pitchFamily="2" charset="-78"/>
              </a:rPr>
              <a:t>مجموع ارزش بازار سرمایه (کل تأمین مالی)</a:t>
            </a:r>
          </a:p>
          <a:p>
            <a:pPr lvl="1" algn="r" rtl="1" fontAlgn="base"/>
            <a:r>
              <a:rPr lang="en-US" sz="2400" dirty="0" err="1">
                <a:latin typeface="iranyekan"/>
                <a:cs typeface="B Nazanin" panose="00000400000000000000" pitchFamily="2" charset="-78"/>
              </a:rPr>
              <a:t>rE</a:t>
            </a:r>
            <a:r>
              <a:rPr lang="en-US" sz="2400" dirty="0">
                <a:latin typeface="iranyekan"/>
                <a:cs typeface="B Nazanin" panose="00000400000000000000" pitchFamily="2" charset="-78"/>
              </a:rPr>
              <a:t> </a:t>
            </a:r>
            <a:r>
              <a:rPr lang="fa-IR" sz="2400" dirty="0">
                <a:latin typeface="iranyekan"/>
                <a:cs typeface="B Nazanin" panose="00000400000000000000" pitchFamily="2" charset="-78"/>
              </a:rPr>
              <a:t>هزینه حقوق صاحبان سهام (</a:t>
            </a:r>
            <a:r>
              <a:rPr lang="en-US" sz="2400" dirty="0">
                <a:latin typeface="iranyekan"/>
                <a:cs typeface="B Nazanin" panose="00000400000000000000" pitchFamily="2" charset="-78"/>
              </a:rPr>
              <a:t>Cost of Equity</a:t>
            </a:r>
            <a:r>
              <a:rPr lang="fa-IR" sz="2400" dirty="0">
                <a:latin typeface="iranyekan"/>
                <a:cs typeface="B Nazanin" panose="00000400000000000000" pitchFamily="2" charset="-78"/>
              </a:rPr>
              <a:t>)</a:t>
            </a:r>
            <a:endParaRPr lang="en-US" sz="2400" dirty="0">
              <a:latin typeface="iranyekan"/>
              <a:cs typeface="B Nazanin" panose="00000400000000000000" pitchFamily="2" charset="-78"/>
            </a:endParaRPr>
          </a:p>
          <a:p>
            <a:pPr lvl="1" algn="r" rtl="1" fontAlgn="base"/>
            <a:r>
              <a:rPr lang="en-US" sz="2400" dirty="0" err="1">
                <a:latin typeface="iranyekan"/>
                <a:cs typeface="B Nazanin" panose="00000400000000000000" pitchFamily="2" charset="-78"/>
              </a:rPr>
              <a:t>rD</a:t>
            </a:r>
            <a:r>
              <a:rPr lang="fa-IR" sz="2400" dirty="0">
                <a:latin typeface="iranyekan"/>
                <a:cs typeface="B Nazanin" panose="00000400000000000000" pitchFamily="2" charset="-78"/>
              </a:rPr>
              <a:t>هزینه بدهی (</a:t>
            </a:r>
            <a:r>
              <a:rPr lang="en-US" sz="2400" dirty="0">
                <a:latin typeface="iranyekan"/>
                <a:cs typeface="B Nazanin" panose="00000400000000000000" pitchFamily="2" charset="-78"/>
              </a:rPr>
              <a:t>Cost of Debt</a:t>
            </a:r>
            <a:r>
              <a:rPr lang="fa-IR" sz="2400" dirty="0">
                <a:latin typeface="iranyekan"/>
                <a:cs typeface="B Nazanin" panose="00000400000000000000" pitchFamily="2" charset="-78"/>
              </a:rPr>
              <a:t>)</a:t>
            </a:r>
            <a:endParaRPr lang="en-US" sz="2400" dirty="0">
              <a:latin typeface="iranyekan"/>
              <a:cs typeface="B Nazanin" panose="00000400000000000000" pitchFamily="2" charset="-78"/>
            </a:endParaRPr>
          </a:p>
          <a:p>
            <a:pPr lvl="1" algn="r" rtl="1" fontAlgn="base"/>
            <a:r>
              <a:rPr lang="en-US" sz="2400" dirty="0">
                <a:latin typeface="iranyekan"/>
                <a:cs typeface="B Nazanin" panose="00000400000000000000" pitchFamily="2" charset="-78"/>
              </a:rPr>
              <a:t>Tc</a:t>
            </a:r>
            <a:r>
              <a:rPr lang="fa-IR" sz="2400" dirty="0">
                <a:latin typeface="iranyekan"/>
                <a:cs typeface="B Nazanin" panose="00000400000000000000" pitchFamily="2" charset="-78"/>
              </a:rPr>
              <a:t>نرخ مالیات شرکت (</a:t>
            </a:r>
            <a:r>
              <a:rPr lang="en-US" sz="2400" dirty="0">
                <a:latin typeface="iranyekan"/>
                <a:cs typeface="B Nazanin" panose="00000400000000000000" pitchFamily="2" charset="-78"/>
              </a:rPr>
              <a:t>Corporate Tax Rate</a:t>
            </a:r>
            <a:r>
              <a:rPr lang="fa-IR" sz="2400" dirty="0">
                <a:latin typeface="iranyekan"/>
                <a:cs typeface="B Nazanin" panose="00000400000000000000" pitchFamily="2" charset="-78"/>
              </a:rPr>
              <a:t>)</a:t>
            </a:r>
            <a:endParaRPr lang="en-US" sz="2400" dirty="0">
              <a:latin typeface="iranyekan"/>
              <a:cs typeface="B Nazanin" panose="00000400000000000000" pitchFamily="2" charset="-78"/>
            </a:endParaRPr>
          </a:p>
          <a:p>
            <a:pPr lvl="1" algn="just" rtl="1" fontAlgn="base"/>
            <a:r>
              <a:rPr lang="fa-IR" sz="2400" dirty="0">
                <a:latin typeface="iranyekan"/>
                <a:cs typeface="B Nazanin" panose="00000400000000000000" pitchFamily="2" charset="-78"/>
              </a:rPr>
              <a:t>نکته مهم این است که هزینه بدهی پس از کسر مالیات لحاظ می‌شود زیرا بهره بدهی معمولاً قابل کسر از مالیات است.</a:t>
            </a:r>
          </a:p>
          <a:p>
            <a:pPr marL="0" indent="0" algn="just" rtl="1">
              <a:lnSpc>
                <a:spcPct val="107000"/>
              </a:lnSpc>
              <a:spcBef>
                <a:spcPts val="0"/>
              </a:spcBef>
              <a:spcAft>
                <a:spcPts val="800"/>
              </a:spcAft>
              <a:buSzPts val="1000"/>
              <a:buNone/>
              <a:tabLst>
                <a:tab pos="457200" algn="l"/>
              </a:tabLst>
            </a:pPr>
            <a:endParaRPr lang="en-US" sz="3600" dirty="0">
              <a:cs typeface="B Nazanin" panose="00000400000000000000" pitchFamily="2" charset="-78"/>
            </a:endParaRPr>
          </a:p>
        </p:txBody>
      </p:sp>
      <p:pic>
        <p:nvPicPr>
          <p:cNvPr id="6" name="Picture 5">
            <a:extLst>
              <a:ext uri="{FF2B5EF4-FFF2-40B4-BE49-F238E27FC236}">
                <a16:creationId xmlns:a16="http://schemas.microsoft.com/office/drawing/2014/main" id="{01A16F0E-85E8-7FF7-2165-39023A5A20F4}"/>
              </a:ext>
            </a:extLst>
          </p:cNvPr>
          <p:cNvPicPr>
            <a:picLocks noChangeAspect="1"/>
          </p:cNvPicPr>
          <p:nvPr/>
        </p:nvPicPr>
        <p:blipFill>
          <a:blip r:embed="rId2"/>
          <a:stretch>
            <a:fillRect/>
          </a:stretch>
        </p:blipFill>
        <p:spPr>
          <a:xfrm>
            <a:off x="1737705" y="2757394"/>
            <a:ext cx="3923508" cy="604606"/>
          </a:xfrm>
          <a:prstGeom prst="rect">
            <a:avLst/>
          </a:prstGeom>
        </p:spPr>
      </p:pic>
    </p:spTree>
    <p:extLst>
      <p:ext uri="{BB962C8B-B14F-4D97-AF65-F5344CB8AC3E}">
        <p14:creationId xmlns:p14="http://schemas.microsoft.com/office/powerpoint/2010/main" val="25384185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AF5C-81DE-6589-AA70-098BC93ECF97}"/>
              </a:ext>
            </a:extLst>
          </p:cNvPr>
          <p:cNvSpPr>
            <a:spLocks noGrp="1"/>
          </p:cNvSpPr>
          <p:nvPr>
            <p:ph type="title"/>
          </p:nvPr>
        </p:nvSpPr>
        <p:spPr>
          <a:xfrm>
            <a:off x="859025" y="120977"/>
            <a:ext cx="9905998" cy="1478570"/>
          </a:xfrm>
        </p:spPr>
        <p:txBody>
          <a:bodyPr>
            <a:normAutofit/>
          </a:bodyPr>
          <a:lstStyle/>
          <a:p>
            <a:pPr algn="r" rtl="1"/>
            <a:r>
              <a:rPr lang="ar-SA" sz="4000" b="1" kern="1800" dirty="0">
                <a:effectLst/>
                <a:ea typeface="Times New Roman" panose="02020603050405020304" pitchFamily="18" charset="0"/>
                <a:cs typeface="B Nazanin" panose="00000400000000000000" pitchFamily="2" charset="-78"/>
              </a:rPr>
              <a:t>تعیین ساختار مالی بهینه</a:t>
            </a:r>
            <a:endParaRPr lang="en-US" sz="7200" b="1" kern="1800" dirty="0">
              <a:cs typeface="B Nazanin" panose="00000400000000000000" pitchFamily="2" charset="-78"/>
            </a:endParaRPr>
          </a:p>
        </p:txBody>
      </p:sp>
      <p:sp>
        <p:nvSpPr>
          <p:cNvPr id="3" name="Content Placeholder 2">
            <a:extLst>
              <a:ext uri="{FF2B5EF4-FFF2-40B4-BE49-F238E27FC236}">
                <a16:creationId xmlns:a16="http://schemas.microsoft.com/office/drawing/2014/main" id="{8509959A-1315-864A-76F2-18BCF0BD7CF8}"/>
              </a:ext>
            </a:extLst>
          </p:cNvPr>
          <p:cNvSpPr>
            <a:spLocks noGrp="1"/>
          </p:cNvSpPr>
          <p:nvPr>
            <p:ph idx="1"/>
          </p:nvPr>
        </p:nvSpPr>
        <p:spPr>
          <a:xfrm>
            <a:off x="1141413" y="1479176"/>
            <a:ext cx="9905999" cy="4491318"/>
          </a:xfrm>
        </p:spPr>
        <p:txBody>
          <a:bodyPr>
            <a:normAutofit/>
          </a:bodyPr>
          <a:lstStyle/>
          <a:p>
            <a:pPr marL="0" indent="0" algn="r" rtl="1">
              <a:lnSpc>
                <a:spcPct val="107000"/>
              </a:lnSpc>
              <a:spcBef>
                <a:spcPts val="0"/>
              </a:spcBef>
              <a:spcAft>
                <a:spcPts val="800"/>
              </a:spcAft>
              <a:buSzPts val="1000"/>
              <a:buNone/>
              <a:tabLst>
                <a:tab pos="457200" algn="l"/>
              </a:tabLst>
            </a:pPr>
            <a:r>
              <a:rPr lang="ar-SA" sz="4000" b="1" kern="1800" cap="all" dirty="0">
                <a:latin typeface="+mj-lt"/>
                <a:ea typeface="+mj-ea"/>
                <a:cs typeface="B Nazanin" panose="00000400000000000000" pitchFamily="2" charset="-78"/>
              </a:rPr>
              <a:t>	</a:t>
            </a:r>
            <a:r>
              <a:rPr lang="fa-IR" sz="2800" b="1" kern="1800" cap="all" dirty="0">
                <a:latin typeface="+mj-lt"/>
                <a:ea typeface="+mj-ea"/>
                <a:cs typeface="B Nazanin" panose="00000400000000000000" pitchFamily="2" charset="-78"/>
              </a:rPr>
              <a:t>تأثیر عوامل زیر:</a:t>
            </a:r>
          </a:p>
          <a:p>
            <a:pPr marL="0" indent="0" algn="r" rtl="1">
              <a:lnSpc>
                <a:spcPct val="107000"/>
              </a:lnSpc>
              <a:spcBef>
                <a:spcPts val="0"/>
              </a:spcBef>
              <a:spcAft>
                <a:spcPts val="800"/>
              </a:spcAft>
              <a:buSzPts val="1000"/>
              <a:buNone/>
              <a:tabLst>
                <a:tab pos="457200" algn="l"/>
              </a:tabLst>
            </a:pPr>
            <a:r>
              <a:rPr lang="fa-IR" b="1" kern="1800" cap="all" dirty="0">
                <a:latin typeface="+mj-lt"/>
                <a:ea typeface="+mj-ea"/>
                <a:cs typeface="B Nazanin" panose="00000400000000000000" pitchFamily="2" charset="-78"/>
              </a:rPr>
              <a:t>ریسک صنعت</a:t>
            </a:r>
          </a:p>
          <a:p>
            <a:pPr marL="0" indent="0" algn="r" rtl="1">
              <a:lnSpc>
                <a:spcPct val="107000"/>
              </a:lnSpc>
              <a:spcBef>
                <a:spcPts val="0"/>
              </a:spcBef>
              <a:spcAft>
                <a:spcPts val="800"/>
              </a:spcAft>
              <a:buSzPts val="1000"/>
              <a:buNone/>
              <a:tabLst>
                <a:tab pos="457200" algn="l"/>
              </a:tabLst>
            </a:pPr>
            <a:r>
              <a:rPr lang="fa-IR" b="1" kern="1800" cap="all" dirty="0">
                <a:latin typeface="+mj-lt"/>
                <a:ea typeface="+mj-ea"/>
                <a:cs typeface="B Nazanin" panose="00000400000000000000" pitchFamily="2" charset="-78"/>
              </a:rPr>
              <a:t>نرخ ارز</a:t>
            </a:r>
          </a:p>
          <a:p>
            <a:pPr marL="0" indent="0" algn="r" rtl="1">
              <a:lnSpc>
                <a:spcPct val="107000"/>
              </a:lnSpc>
              <a:spcBef>
                <a:spcPts val="0"/>
              </a:spcBef>
              <a:spcAft>
                <a:spcPts val="800"/>
              </a:spcAft>
              <a:buSzPts val="1000"/>
              <a:buNone/>
              <a:tabLst>
                <a:tab pos="457200" algn="l"/>
              </a:tabLst>
            </a:pPr>
            <a:r>
              <a:rPr lang="fa-IR" b="1" kern="1800" cap="all" dirty="0">
                <a:latin typeface="+mj-lt"/>
                <a:ea typeface="+mj-ea"/>
                <a:cs typeface="B Nazanin" panose="00000400000000000000" pitchFamily="2" charset="-78"/>
              </a:rPr>
              <a:t>تورم</a:t>
            </a:r>
          </a:p>
          <a:p>
            <a:pPr marL="0" indent="0" algn="r" rtl="1">
              <a:lnSpc>
                <a:spcPct val="107000"/>
              </a:lnSpc>
              <a:spcBef>
                <a:spcPts val="0"/>
              </a:spcBef>
              <a:spcAft>
                <a:spcPts val="800"/>
              </a:spcAft>
              <a:buSzPts val="1000"/>
              <a:buNone/>
              <a:tabLst>
                <a:tab pos="457200" algn="l"/>
              </a:tabLst>
            </a:pPr>
            <a:r>
              <a:rPr lang="fa-IR" b="1" kern="1800" cap="all" dirty="0">
                <a:latin typeface="+mj-lt"/>
                <a:ea typeface="+mj-ea"/>
                <a:cs typeface="B Nazanin" panose="00000400000000000000" pitchFamily="2" charset="-78"/>
              </a:rPr>
              <a:t>	نقدینگی شرکت</a:t>
            </a:r>
          </a:p>
          <a:p>
            <a:pPr marL="0" indent="0" algn="r" rtl="1">
              <a:lnSpc>
                <a:spcPct val="107000"/>
              </a:lnSpc>
              <a:spcBef>
                <a:spcPts val="0"/>
              </a:spcBef>
              <a:spcAft>
                <a:spcPts val="800"/>
              </a:spcAft>
              <a:buSzPts val="1000"/>
              <a:buNone/>
              <a:tabLst>
                <a:tab pos="457200" algn="l"/>
              </a:tabLst>
            </a:pPr>
            <a:r>
              <a:rPr lang="fa-IR" b="1" kern="1800" cap="all" dirty="0">
                <a:latin typeface="+mj-lt"/>
                <a:ea typeface="+mj-ea"/>
                <a:cs typeface="B Nazanin" panose="00000400000000000000" pitchFamily="2" charset="-78"/>
              </a:rPr>
              <a:t>	استراتژی مدیریت</a:t>
            </a:r>
          </a:p>
          <a:p>
            <a:pPr marL="0" indent="0" algn="r" rtl="1">
              <a:lnSpc>
                <a:spcPct val="107000"/>
              </a:lnSpc>
              <a:spcBef>
                <a:spcPts val="0"/>
              </a:spcBef>
              <a:spcAft>
                <a:spcPts val="800"/>
              </a:spcAft>
              <a:buSzPts val="1000"/>
              <a:buNone/>
              <a:tabLst>
                <a:tab pos="457200" algn="l"/>
              </a:tabLst>
            </a:pPr>
            <a:endParaRPr lang="en-US" dirty="0">
              <a:cs typeface="B Nazanin" panose="00000400000000000000" pitchFamily="2" charset="-78"/>
            </a:endParaRPr>
          </a:p>
        </p:txBody>
      </p:sp>
    </p:spTree>
    <p:extLst>
      <p:ext uri="{BB962C8B-B14F-4D97-AF65-F5344CB8AC3E}">
        <p14:creationId xmlns:p14="http://schemas.microsoft.com/office/powerpoint/2010/main" val="24796152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AF5C-81DE-6589-AA70-098BC93ECF97}"/>
              </a:ext>
            </a:extLst>
          </p:cNvPr>
          <p:cNvSpPr>
            <a:spLocks noGrp="1"/>
          </p:cNvSpPr>
          <p:nvPr>
            <p:ph type="title"/>
          </p:nvPr>
        </p:nvSpPr>
        <p:spPr>
          <a:xfrm>
            <a:off x="859025" y="120977"/>
            <a:ext cx="9905998" cy="1478570"/>
          </a:xfrm>
        </p:spPr>
        <p:txBody>
          <a:bodyPr>
            <a:normAutofit/>
          </a:bodyPr>
          <a:lstStyle/>
          <a:p>
            <a:pPr algn="r" rtl="1"/>
            <a:r>
              <a:rPr lang="ar-SA" sz="4000" b="1" kern="1800" dirty="0">
                <a:effectLst/>
                <a:ea typeface="Times New Roman" panose="02020603050405020304" pitchFamily="18" charset="0"/>
                <a:cs typeface="B Nazanin" panose="00000400000000000000" pitchFamily="2" charset="-78"/>
              </a:rPr>
              <a:t>ساختار مالی در شرکت‌های ایرانی</a:t>
            </a:r>
            <a:endParaRPr lang="en-US" sz="7200" b="1" kern="1800" dirty="0">
              <a:cs typeface="B Nazanin" panose="00000400000000000000" pitchFamily="2" charset="-78"/>
            </a:endParaRPr>
          </a:p>
        </p:txBody>
      </p:sp>
      <p:sp>
        <p:nvSpPr>
          <p:cNvPr id="3" name="Content Placeholder 2">
            <a:extLst>
              <a:ext uri="{FF2B5EF4-FFF2-40B4-BE49-F238E27FC236}">
                <a16:creationId xmlns:a16="http://schemas.microsoft.com/office/drawing/2014/main" id="{8509959A-1315-864A-76F2-18BCF0BD7CF8}"/>
              </a:ext>
            </a:extLst>
          </p:cNvPr>
          <p:cNvSpPr>
            <a:spLocks noGrp="1"/>
          </p:cNvSpPr>
          <p:nvPr>
            <p:ph idx="1"/>
          </p:nvPr>
        </p:nvSpPr>
        <p:spPr>
          <a:xfrm>
            <a:off x="1141413" y="1479176"/>
            <a:ext cx="9905999" cy="4491318"/>
          </a:xfrm>
        </p:spPr>
        <p:txBody>
          <a:bodyPr>
            <a:normAutofit/>
          </a:bodyPr>
          <a:lstStyle/>
          <a:p>
            <a:pPr marL="0" indent="0" algn="r" rtl="1">
              <a:lnSpc>
                <a:spcPct val="107000"/>
              </a:lnSpc>
              <a:spcBef>
                <a:spcPts val="0"/>
              </a:spcBef>
              <a:spcAft>
                <a:spcPts val="800"/>
              </a:spcAft>
              <a:buSzPts val="1000"/>
              <a:buNone/>
              <a:tabLst>
                <a:tab pos="457200" algn="l"/>
              </a:tabLst>
            </a:pPr>
            <a:r>
              <a:rPr lang="ar-SA" sz="4000" b="1" kern="1800" cap="all" dirty="0">
                <a:latin typeface="+mj-lt"/>
                <a:ea typeface="+mj-ea"/>
                <a:cs typeface="B Nazanin" panose="00000400000000000000" pitchFamily="2" charset="-78"/>
              </a:rPr>
              <a:t>	</a:t>
            </a:r>
            <a:r>
              <a:rPr lang="fa-IR" sz="2800" b="1" kern="1800" cap="all" dirty="0">
                <a:latin typeface="+mj-lt"/>
                <a:ea typeface="+mj-ea"/>
                <a:cs typeface="B Nazanin" panose="00000400000000000000" pitchFamily="2" charset="-78"/>
              </a:rPr>
              <a:t>وابستگی زیاد به بانک</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بدهی کوتاه‌مدت بالا</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	مشکل در تامین مالی خارجی</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	بازار بدهی کم‌عمق</a:t>
            </a:r>
          </a:p>
          <a:p>
            <a:pPr marL="0" indent="0" algn="r" rtl="1">
              <a:lnSpc>
                <a:spcPct val="107000"/>
              </a:lnSpc>
              <a:spcBef>
                <a:spcPts val="0"/>
              </a:spcBef>
              <a:spcAft>
                <a:spcPts val="800"/>
              </a:spcAft>
              <a:buSzPts val="1000"/>
              <a:buNone/>
              <a:tabLst>
                <a:tab pos="457200" algn="l"/>
              </a:tabLst>
            </a:pPr>
            <a:endParaRPr lang="ar-SA" sz="2800" b="1" kern="1800" cap="all" dirty="0">
              <a:latin typeface="+mj-lt"/>
              <a:ea typeface="+mj-ea"/>
              <a:cs typeface="B Nazanin" panose="00000400000000000000" pitchFamily="2" charset="-78"/>
            </a:endParaRPr>
          </a:p>
          <a:p>
            <a:pPr marL="0" indent="0" algn="r" rtl="1">
              <a:lnSpc>
                <a:spcPct val="107000"/>
              </a:lnSpc>
              <a:spcBef>
                <a:spcPts val="0"/>
              </a:spcBef>
              <a:spcAft>
                <a:spcPts val="800"/>
              </a:spcAft>
              <a:buSzPts val="1000"/>
              <a:buNone/>
              <a:tabLst>
                <a:tab pos="457200" algn="l"/>
              </a:tabLst>
            </a:pPr>
            <a:endParaRPr lang="en-US" dirty="0">
              <a:cs typeface="B Nazanin" panose="00000400000000000000" pitchFamily="2" charset="-78"/>
            </a:endParaRPr>
          </a:p>
        </p:txBody>
      </p:sp>
    </p:spTree>
    <p:extLst>
      <p:ext uri="{BB962C8B-B14F-4D97-AF65-F5344CB8AC3E}">
        <p14:creationId xmlns:p14="http://schemas.microsoft.com/office/powerpoint/2010/main" val="37186861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AF5C-81DE-6589-AA70-098BC93ECF97}"/>
              </a:ext>
            </a:extLst>
          </p:cNvPr>
          <p:cNvSpPr>
            <a:spLocks noGrp="1"/>
          </p:cNvSpPr>
          <p:nvPr>
            <p:ph type="title"/>
          </p:nvPr>
        </p:nvSpPr>
        <p:spPr>
          <a:xfrm>
            <a:off x="859025" y="120977"/>
            <a:ext cx="9905998" cy="1478570"/>
          </a:xfrm>
        </p:spPr>
        <p:txBody>
          <a:bodyPr>
            <a:normAutofit/>
          </a:bodyPr>
          <a:lstStyle/>
          <a:p>
            <a:pPr algn="r" rtl="1"/>
            <a:r>
              <a:rPr lang="ar-SA" sz="4000" b="1" kern="1800" dirty="0">
                <a:effectLst/>
                <a:ea typeface="Times New Roman" panose="02020603050405020304" pitchFamily="18" charset="0"/>
                <a:cs typeface="B Nazanin" panose="00000400000000000000" pitchFamily="2" charset="-78"/>
              </a:rPr>
              <a:t>صنعت فولاد</a:t>
            </a:r>
            <a:endParaRPr lang="en-US" sz="7200" b="1" kern="1800" dirty="0">
              <a:cs typeface="B Nazanin" panose="00000400000000000000" pitchFamily="2" charset="-78"/>
            </a:endParaRPr>
          </a:p>
        </p:txBody>
      </p:sp>
      <p:sp>
        <p:nvSpPr>
          <p:cNvPr id="3" name="Content Placeholder 2">
            <a:extLst>
              <a:ext uri="{FF2B5EF4-FFF2-40B4-BE49-F238E27FC236}">
                <a16:creationId xmlns:a16="http://schemas.microsoft.com/office/drawing/2014/main" id="{8509959A-1315-864A-76F2-18BCF0BD7CF8}"/>
              </a:ext>
            </a:extLst>
          </p:cNvPr>
          <p:cNvSpPr>
            <a:spLocks noGrp="1"/>
          </p:cNvSpPr>
          <p:nvPr>
            <p:ph idx="1"/>
          </p:nvPr>
        </p:nvSpPr>
        <p:spPr>
          <a:xfrm>
            <a:off x="1141413" y="1479176"/>
            <a:ext cx="9905999" cy="4491318"/>
          </a:xfrm>
        </p:spPr>
        <p:txBody>
          <a:bodyPr>
            <a:normAutofit/>
          </a:bodyPr>
          <a:lstStyle/>
          <a:p>
            <a:pPr marL="0" indent="0" algn="r" rtl="1">
              <a:lnSpc>
                <a:spcPct val="107000"/>
              </a:lnSpc>
              <a:spcBef>
                <a:spcPts val="0"/>
              </a:spcBef>
              <a:spcAft>
                <a:spcPts val="800"/>
              </a:spcAft>
              <a:buSzPts val="1000"/>
              <a:buNone/>
              <a:tabLst>
                <a:tab pos="457200" algn="l"/>
              </a:tabLst>
            </a:pPr>
            <a:r>
              <a:rPr lang="ar-SA" sz="4000" b="1" kern="1800" cap="all" dirty="0">
                <a:latin typeface="+mj-lt"/>
                <a:ea typeface="+mj-ea"/>
                <a:cs typeface="B Nazanin" panose="00000400000000000000" pitchFamily="2" charset="-78"/>
              </a:rPr>
              <a:t>	</a:t>
            </a:r>
            <a:r>
              <a:rPr lang="fa-IR" sz="2800" b="1" kern="1800" cap="all" dirty="0">
                <a:latin typeface="+mj-lt"/>
                <a:ea typeface="+mj-ea"/>
                <a:cs typeface="B Nazanin" panose="00000400000000000000" pitchFamily="2" charset="-78"/>
              </a:rPr>
              <a:t>انرژی‌بر</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صادراتی</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	حساس به نرخ ارز</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	ریسک عملیاتی بالا (قطعی گاز/برق)</a:t>
            </a:r>
          </a:p>
          <a:p>
            <a:pPr marL="0" indent="0" algn="r" rtl="1">
              <a:lnSpc>
                <a:spcPct val="107000"/>
              </a:lnSpc>
              <a:spcBef>
                <a:spcPts val="0"/>
              </a:spcBef>
              <a:spcAft>
                <a:spcPts val="800"/>
              </a:spcAft>
              <a:buSzPts val="1000"/>
              <a:buNone/>
              <a:tabLst>
                <a:tab pos="457200" algn="l"/>
              </a:tabLst>
            </a:pPr>
            <a:endParaRPr lang="en-US" dirty="0">
              <a:cs typeface="B Nazanin" panose="00000400000000000000" pitchFamily="2" charset="-78"/>
            </a:endParaRPr>
          </a:p>
        </p:txBody>
      </p:sp>
    </p:spTree>
    <p:extLst>
      <p:ext uri="{BB962C8B-B14F-4D97-AF65-F5344CB8AC3E}">
        <p14:creationId xmlns:p14="http://schemas.microsoft.com/office/powerpoint/2010/main" val="31757584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AF5C-81DE-6589-AA70-098BC93ECF97}"/>
              </a:ext>
            </a:extLst>
          </p:cNvPr>
          <p:cNvSpPr>
            <a:spLocks noGrp="1"/>
          </p:cNvSpPr>
          <p:nvPr>
            <p:ph type="title"/>
          </p:nvPr>
        </p:nvSpPr>
        <p:spPr>
          <a:xfrm>
            <a:off x="859025" y="120977"/>
            <a:ext cx="9905998" cy="1478570"/>
          </a:xfrm>
        </p:spPr>
        <p:txBody>
          <a:bodyPr>
            <a:normAutofit/>
          </a:bodyPr>
          <a:lstStyle/>
          <a:p>
            <a:pPr algn="r" rtl="1"/>
            <a:r>
              <a:rPr lang="ar-SA" sz="4000" b="1" kern="1800" dirty="0">
                <a:effectLst/>
                <a:ea typeface="Times New Roman" panose="02020603050405020304" pitchFamily="18" charset="0"/>
                <a:cs typeface="B Nazanin" panose="00000400000000000000" pitchFamily="2" charset="-78"/>
              </a:rPr>
              <a:t>صنعت پتروشیمی</a:t>
            </a:r>
            <a:endParaRPr lang="en-US" sz="7200" b="1" kern="1800" dirty="0">
              <a:cs typeface="B Nazanin" panose="00000400000000000000" pitchFamily="2" charset="-78"/>
            </a:endParaRPr>
          </a:p>
        </p:txBody>
      </p:sp>
      <p:sp>
        <p:nvSpPr>
          <p:cNvPr id="3" name="Content Placeholder 2">
            <a:extLst>
              <a:ext uri="{FF2B5EF4-FFF2-40B4-BE49-F238E27FC236}">
                <a16:creationId xmlns:a16="http://schemas.microsoft.com/office/drawing/2014/main" id="{8509959A-1315-864A-76F2-18BCF0BD7CF8}"/>
              </a:ext>
            </a:extLst>
          </p:cNvPr>
          <p:cNvSpPr>
            <a:spLocks noGrp="1"/>
          </p:cNvSpPr>
          <p:nvPr>
            <p:ph idx="1"/>
          </p:nvPr>
        </p:nvSpPr>
        <p:spPr>
          <a:xfrm>
            <a:off x="1141413" y="1479176"/>
            <a:ext cx="9905999" cy="4491318"/>
          </a:xfrm>
        </p:spPr>
        <p:txBody>
          <a:bodyPr>
            <a:normAutofit/>
          </a:bodyPr>
          <a:lstStyle/>
          <a:p>
            <a:pPr marL="0" indent="0" algn="r" rtl="1">
              <a:lnSpc>
                <a:spcPct val="107000"/>
              </a:lnSpc>
              <a:spcBef>
                <a:spcPts val="0"/>
              </a:spcBef>
              <a:spcAft>
                <a:spcPts val="800"/>
              </a:spcAft>
              <a:buSzPts val="1000"/>
              <a:buNone/>
              <a:tabLst>
                <a:tab pos="457200" algn="l"/>
              </a:tabLst>
            </a:pPr>
            <a:r>
              <a:rPr lang="ar-SA" sz="4000" b="1" kern="1800" cap="all" dirty="0">
                <a:latin typeface="+mj-lt"/>
                <a:ea typeface="+mj-ea"/>
                <a:cs typeface="B Nazanin" panose="00000400000000000000" pitchFamily="2" charset="-78"/>
              </a:rPr>
              <a:t>	</a:t>
            </a:r>
            <a:r>
              <a:rPr lang="fa-IR" sz="2800" b="1" kern="1800" cap="all" dirty="0">
                <a:latin typeface="+mj-lt"/>
                <a:ea typeface="+mj-ea"/>
                <a:cs typeface="B Nazanin" panose="00000400000000000000" pitchFamily="2" charset="-78"/>
              </a:rPr>
              <a:t>حساس به قیمت نفت</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	تحریم‌پذیر</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سودآوری بالا</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	ریسک ارزی زیاد</a:t>
            </a:r>
          </a:p>
          <a:p>
            <a:pPr marL="0" indent="0" algn="r" rtl="1">
              <a:lnSpc>
                <a:spcPct val="107000"/>
              </a:lnSpc>
              <a:spcBef>
                <a:spcPts val="0"/>
              </a:spcBef>
              <a:spcAft>
                <a:spcPts val="800"/>
              </a:spcAft>
              <a:buSzPts val="1000"/>
              <a:buNone/>
              <a:tabLst>
                <a:tab pos="457200" algn="l"/>
              </a:tabLst>
            </a:pPr>
            <a:endParaRPr lang="en-US" dirty="0">
              <a:cs typeface="B Nazanin" panose="00000400000000000000" pitchFamily="2" charset="-78"/>
            </a:endParaRPr>
          </a:p>
        </p:txBody>
      </p:sp>
    </p:spTree>
    <p:extLst>
      <p:ext uri="{BB962C8B-B14F-4D97-AF65-F5344CB8AC3E}">
        <p14:creationId xmlns:p14="http://schemas.microsoft.com/office/powerpoint/2010/main" val="33806041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AF5C-81DE-6589-AA70-098BC93ECF97}"/>
              </a:ext>
            </a:extLst>
          </p:cNvPr>
          <p:cNvSpPr>
            <a:spLocks noGrp="1"/>
          </p:cNvSpPr>
          <p:nvPr>
            <p:ph type="title"/>
          </p:nvPr>
        </p:nvSpPr>
        <p:spPr>
          <a:xfrm>
            <a:off x="859025" y="120977"/>
            <a:ext cx="9905998" cy="1478570"/>
          </a:xfrm>
        </p:spPr>
        <p:txBody>
          <a:bodyPr>
            <a:normAutofit/>
          </a:bodyPr>
          <a:lstStyle/>
          <a:p>
            <a:pPr algn="r" rtl="1"/>
            <a:r>
              <a:rPr lang="ar-SA" sz="4000" b="1" kern="1800" dirty="0">
                <a:effectLst/>
                <a:ea typeface="Times New Roman" panose="02020603050405020304" pitchFamily="18" charset="0"/>
                <a:cs typeface="B Nazanin" panose="00000400000000000000" pitchFamily="2" charset="-78"/>
              </a:rPr>
              <a:t>صنعت بانکی</a:t>
            </a:r>
            <a:endParaRPr lang="en-US" sz="7200" b="1" kern="1800" dirty="0">
              <a:cs typeface="B Nazanin" panose="00000400000000000000" pitchFamily="2" charset="-78"/>
            </a:endParaRPr>
          </a:p>
        </p:txBody>
      </p:sp>
      <p:sp>
        <p:nvSpPr>
          <p:cNvPr id="3" name="Content Placeholder 2">
            <a:extLst>
              <a:ext uri="{FF2B5EF4-FFF2-40B4-BE49-F238E27FC236}">
                <a16:creationId xmlns:a16="http://schemas.microsoft.com/office/drawing/2014/main" id="{8509959A-1315-864A-76F2-18BCF0BD7CF8}"/>
              </a:ext>
            </a:extLst>
          </p:cNvPr>
          <p:cNvSpPr>
            <a:spLocks noGrp="1"/>
          </p:cNvSpPr>
          <p:nvPr>
            <p:ph idx="1"/>
          </p:nvPr>
        </p:nvSpPr>
        <p:spPr>
          <a:xfrm>
            <a:off x="1141413" y="1479176"/>
            <a:ext cx="9905999" cy="4491318"/>
          </a:xfrm>
        </p:spPr>
        <p:txBody>
          <a:bodyPr>
            <a:normAutofit/>
          </a:bodyPr>
          <a:lstStyle/>
          <a:p>
            <a:pPr marL="0" indent="0" algn="r" rtl="1">
              <a:lnSpc>
                <a:spcPct val="107000"/>
              </a:lnSpc>
              <a:spcBef>
                <a:spcPts val="0"/>
              </a:spcBef>
              <a:spcAft>
                <a:spcPts val="800"/>
              </a:spcAft>
              <a:buSzPts val="1000"/>
              <a:buNone/>
              <a:tabLst>
                <a:tab pos="457200" algn="l"/>
              </a:tabLst>
            </a:pPr>
            <a:r>
              <a:rPr lang="ar-SA" sz="4000" b="1" kern="1800" cap="all" dirty="0">
                <a:latin typeface="+mj-lt"/>
                <a:ea typeface="+mj-ea"/>
                <a:cs typeface="B Nazanin" panose="00000400000000000000" pitchFamily="2" charset="-78"/>
              </a:rPr>
              <a:t>	</a:t>
            </a:r>
            <a:r>
              <a:rPr lang="fa-IR" sz="2800" b="1" kern="1800" cap="all" dirty="0">
                <a:latin typeface="+mj-lt"/>
                <a:ea typeface="+mj-ea"/>
                <a:cs typeface="B Nazanin" panose="00000400000000000000" pitchFamily="2" charset="-78"/>
              </a:rPr>
              <a:t>نظارت شدید</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	دارایی‌های منجمد</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	اهرم زیاد</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	ریسک اعتباری بالا</a:t>
            </a:r>
          </a:p>
          <a:p>
            <a:pPr marL="0" indent="0" algn="r" rtl="1">
              <a:lnSpc>
                <a:spcPct val="107000"/>
              </a:lnSpc>
              <a:spcBef>
                <a:spcPts val="0"/>
              </a:spcBef>
              <a:spcAft>
                <a:spcPts val="800"/>
              </a:spcAft>
              <a:buSzPts val="1000"/>
              <a:buNone/>
              <a:tabLst>
                <a:tab pos="457200" algn="l"/>
              </a:tabLst>
            </a:pPr>
            <a:endParaRPr lang="ar-SA" sz="2800" b="1" kern="1800" cap="all" dirty="0">
              <a:latin typeface="+mj-lt"/>
              <a:ea typeface="+mj-ea"/>
              <a:cs typeface="B Nazanin" panose="00000400000000000000" pitchFamily="2" charset="-78"/>
            </a:endParaRPr>
          </a:p>
          <a:p>
            <a:pPr marL="0" indent="0" algn="r" rtl="1">
              <a:lnSpc>
                <a:spcPct val="107000"/>
              </a:lnSpc>
              <a:spcBef>
                <a:spcPts val="0"/>
              </a:spcBef>
              <a:spcAft>
                <a:spcPts val="800"/>
              </a:spcAft>
              <a:buSzPts val="1000"/>
              <a:buNone/>
              <a:tabLst>
                <a:tab pos="457200" algn="l"/>
              </a:tabLst>
            </a:pPr>
            <a:endParaRPr lang="en-US" dirty="0">
              <a:cs typeface="B Nazanin" panose="00000400000000000000" pitchFamily="2" charset="-78"/>
            </a:endParaRPr>
          </a:p>
        </p:txBody>
      </p:sp>
    </p:spTree>
    <p:extLst>
      <p:ext uri="{BB962C8B-B14F-4D97-AF65-F5344CB8AC3E}">
        <p14:creationId xmlns:p14="http://schemas.microsoft.com/office/powerpoint/2010/main" val="26250577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AF5C-81DE-6589-AA70-098BC93ECF97}"/>
              </a:ext>
            </a:extLst>
          </p:cNvPr>
          <p:cNvSpPr>
            <a:spLocks noGrp="1"/>
          </p:cNvSpPr>
          <p:nvPr>
            <p:ph type="title"/>
          </p:nvPr>
        </p:nvSpPr>
        <p:spPr>
          <a:xfrm>
            <a:off x="859025" y="120977"/>
            <a:ext cx="9905998" cy="1478570"/>
          </a:xfrm>
        </p:spPr>
        <p:txBody>
          <a:bodyPr>
            <a:normAutofit/>
          </a:bodyPr>
          <a:lstStyle/>
          <a:p>
            <a:pPr algn="r" rtl="1"/>
            <a:r>
              <a:rPr lang="ar-SA" sz="4000" b="1" kern="1800" dirty="0">
                <a:effectLst/>
                <a:ea typeface="Times New Roman" panose="02020603050405020304" pitchFamily="18" charset="0"/>
                <a:cs typeface="B Nazanin" panose="00000400000000000000" pitchFamily="2" charset="-78"/>
              </a:rPr>
              <a:t>صنعت خودرویی</a:t>
            </a:r>
            <a:endParaRPr lang="en-US" sz="7200" b="1" kern="1800" dirty="0">
              <a:cs typeface="B Nazanin" panose="00000400000000000000" pitchFamily="2" charset="-78"/>
            </a:endParaRPr>
          </a:p>
        </p:txBody>
      </p:sp>
      <p:sp>
        <p:nvSpPr>
          <p:cNvPr id="3" name="Content Placeholder 2">
            <a:extLst>
              <a:ext uri="{FF2B5EF4-FFF2-40B4-BE49-F238E27FC236}">
                <a16:creationId xmlns:a16="http://schemas.microsoft.com/office/drawing/2014/main" id="{8509959A-1315-864A-76F2-18BCF0BD7CF8}"/>
              </a:ext>
            </a:extLst>
          </p:cNvPr>
          <p:cNvSpPr>
            <a:spLocks noGrp="1"/>
          </p:cNvSpPr>
          <p:nvPr>
            <p:ph idx="1"/>
          </p:nvPr>
        </p:nvSpPr>
        <p:spPr>
          <a:xfrm>
            <a:off x="1141413" y="1479176"/>
            <a:ext cx="9905999" cy="4491318"/>
          </a:xfrm>
        </p:spPr>
        <p:txBody>
          <a:bodyPr>
            <a:normAutofit/>
          </a:bodyPr>
          <a:lstStyle/>
          <a:p>
            <a:pPr marL="0" indent="0" algn="r" rtl="1">
              <a:lnSpc>
                <a:spcPct val="107000"/>
              </a:lnSpc>
              <a:spcBef>
                <a:spcPts val="0"/>
              </a:spcBef>
              <a:spcAft>
                <a:spcPts val="800"/>
              </a:spcAft>
              <a:buSzPts val="1000"/>
              <a:buNone/>
              <a:tabLst>
                <a:tab pos="457200" algn="l"/>
              </a:tabLst>
            </a:pPr>
            <a:r>
              <a:rPr lang="ar-SA" sz="4000" b="1" kern="1800" cap="all" dirty="0">
                <a:latin typeface="+mj-lt"/>
                <a:ea typeface="+mj-ea"/>
                <a:cs typeface="B Nazanin" panose="00000400000000000000" pitchFamily="2" charset="-78"/>
              </a:rPr>
              <a:t>	</a:t>
            </a:r>
            <a:r>
              <a:rPr lang="fa-IR" sz="2800" b="1" kern="1800" cap="all" dirty="0">
                <a:latin typeface="+mj-lt"/>
                <a:ea typeface="+mj-ea"/>
                <a:cs typeface="B Nazanin" panose="00000400000000000000" pitchFamily="2" charset="-78"/>
              </a:rPr>
              <a:t>وابسته به قطعات وارداتی</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	زیان انباشته</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بتای بسیار بالا</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	نوسان شدید قیمت سهام</a:t>
            </a:r>
          </a:p>
          <a:p>
            <a:pPr marL="0" indent="0" algn="r" rtl="1">
              <a:lnSpc>
                <a:spcPct val="107000"/>
              </a:lnSpc>
              <a:spcBef>
                <a:spcPts val="0"/>
              </a:spcBef>
              <a:spcAft>
                <a:spcPts val="800"/>
              </a:spcAft>
              <a:buSzPts val="1000"/>
              <a:buNone/>
              <a:tabLst>
                <a:tab pos="457200" algn="l"/>
              </a:tabLst>
            </a:pPr>
            <a:endParaRPr lang="en-US" dirty="0">
              <a:cs typeface="B Nazanin" panose="00000400000000000000" pitchFamily="2" charset="-78"/>
            </a:endParaRPr>
          </a:p>
        </p:txBody>
      </p:sp>
    </p:spTree>
    <p:extLst>
      <p:ext uri="{BB962C8B-B14F-4D97-AF65-F5344CB8AC3E}">
        <p14:creationId xmlns:p14="http://schemas.microsoft.com/office/powerpoint/2010/main" val="33964360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AF5C-81DE-6589-AA70-098BC93ECF97}"/>
              </a:ext>
            </a:extLst>
          </p:cNvPr>
          <p:cNvSpPr>
            <a:spLocks noGrp="1"/>
          </p:cNvSpPr>
          <p:nvPr>
            <p:ph type="title"/>
          </p:nvPr>
        </p:nvSpPr>
        <p:spPr>
          <a:xfrm>
            <a:off x="859025" y="120977"/>
            <a:ext cx="9905998" cy="1478570"/>
          </a:xfrm>
        </p:spPr>
        <p:txBody>
          <a:bodyPr>
            <a:normAutofit/>
          </a:bodyPr>
          <a:lstStyle/>
          <a:p>
            <a:pPr algn="r" rtl="1"/>
            <a:r>
              <a:rPr lang="ar-SA" sz="4000" b="1" kern="1800" dirty="0">
                <a:effectLst/>
                <a:ea typeface="Times New Roman" panose="02020603050405020304" pitchFamily="18" charset="0"/>
                <a:cs typeface="B Nazanin" panose="00000400000000000000" pitchFamily="2" charset="-78"/>
              </a:rPr>
              <a:t>صنعت دارویی</a:t>
            </a:r>
            <a:endParaRPr lang="en-US" sz="7200" b="1" kern="1800" dirty="0">
              <a:cs typeface="B Nazanin" panose="00000400000000000000" pitchFamily="2" charset="-78"/>
            </a:endParaRPr>
          </a:p>
        </p:txBody>
      </p:sp>
      <p:sp>
        <p:nvSpPr>
          <p:cNvPr id="3" name="Content Placeholder 2">
            <a:extLst>
              <a:ext uri="{FF2B5EF4-FFF2-40B4-BE49-F238E27FC236}">
                <a16:creationId xmlns:a16="http://schemas.microsoft.com/office/drawing/2014/main" id="{8509959A-1315-864A-76F2-18BCF0BD7CF8}"/>
              </a:ext>
            </a:extLst>
          </p:cNvPr>
          <p:cNvSpPr>
            <a:spLocks noGrp="1"/>
          </p:cNvSpPr>
          <p:nvPr>
            <p:ph idx="1"/>
          </p:nvPr>
        </p:nvSpPr>
        <p:spPr>
          <a:xfrm>
            <a:off x="1141413" y="1479176"/>
            <a:ext cx="9905999" cy="4491318"/>
          </a:xfrm>
        </p:spPr>
        <p:txBody>
          <a:bodyPr>
            <a:normAutofit/>
          </a:bodyPr>
          <a:lstStyle/>
          <a:p>
            <a:pPr marL="0" indent="0" algn="r" rtl="1">
              <a:lnSpc>
                <a:spcPct val="107000"/>
              </a:lnSpc>
              <a:spcBef>
                <a:spcPts val="0"/>
              </a:spcBef>
              <a:spcAft>
                <a:spcPts val="800"/>
              </a:spcAft>
              <a:buSzPts val="1000"/>
              <a:buNone/>
              <a:tabLst>
                <a:tab pos="457200" algn="l"/>
              </a:tabLst>
            </a:pPr>
            <a:r>
              <a:rPr lang="ar-SA" sz="4000" b="1" kern="1800" cap="all" dirty="0">
                <a:latin typeface="+mj-lt"/>
                <a:ea typeface="+mj-ea"/>
                <a:cs typeface="B Nazanin" panose="00000400000000000000" pitchFamily="2" charset="-78"/>
              </a:rPr>
              <a:t>	</a:t>
            </a:r>
            <a:r>
              <a:rPr lang="fa-IR" sz="2800" b="1" kern="1800" cap="all" dirty="0">
                <a:latin typeface="+mj-lt"/>
                <a:ea typeface="+mj-ea"/>
                <a:cs typeface="B Nazanin" panose="00000400000000000000" pitchFamily="2" charset="-78"/>
              </a:rPr>
              <a:t>کم‌ریسک</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	تقاضای پایدار</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	بتای پایین</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	حساس به نرخ ارز</a:t>
            </a:r>
          </a:p>
          <a:p>
            <a:pPr marL="0" indent="0" algn="r" rtl="1">
              <a:lnSpc>
                <a:spcPct val="107000"/>
              </a:lnSpc>
              <a:spcBef>
                <a:spcPts val="0"/>
              </a:spcBef>
              <a:spcAft>
                <a:spcPts val="800"/>
              </a:spcAft>
              <a:buSzPts val="1000"/>
              <a:buNone/>
              <a:tabLst>
                <a:tab pos="457200" algn="l"/>
              </a:tabLst>
            </a:pPr>
            <a:endParaRPr lang="en-US" dirty="0">
              <a:cs typeface="B Nazanin" panose="00000400000000000000" pitchFamily="2" charset="-78"/>
            </a:endParaRPr>
          </a:p>
        </p:txBody>
      </p:sp>
    </p:spTree>
    <p:extLst>
      <p:ext uri="{BB962C8B-B14F-4D97-AF65-F5344CB8AC3E}">
        <p14:creationId xmlns:p14="http://schemas.microsoft.com/office/powerpoint/2010/main" val="19488424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AF5C-81DE-6589-AA70-098BC93ECF97}"/>
              </a:ext>
            </a:extLst>
          </p:cNvPr>
          <p:cNvSpPr>
            <a:spLocks noGrp="1"/>
          </p:cNvSpPr>
          <p:nvPr>
            <p:ph type="title"/>
          </p:nvPr>
        </p:nvSpPr>
        <p:spPr>
          <a:xfrm>
            <a:off x="859025" y="120977"/>
            <a:ext cx="9905998" cy="1478570"/>
          </a:xfrm>
        </p:spPr>
        <p:txBody>
          <a:bodyPr>
            <a:normAutofit/>
          </a:bodyPr>
          <a:lstStyle/>
          <a:p>
            <a:pPr algn="r" rtl="1"/>
            <a:r>
              <a:rPr lang="ar-SA" sz="4000" b="1" kern="1800" dirty="0">
                <a:effectLst/>
                <a:ea typeface="Times New Roman" panose="02020603050405020304" pitchFamily="18" charset="0"/>
                <a:cs typeface="B Nazanin" panose="00000400000000000000" pitchFamily="2" charset="-78"/>
              </a:rPr>
              <a:t>ریسک سیاسی و تأثیر آن بر صنایع</a:t>
            </a:r>
            <a:endParaRPr lang="en-US" sz="7200" b="1" kern="1800" dirty="0">
              <a:cs typeface="B Nazanin" panose="00000400000000000000" pitchFamily="2" charset="-78"/>
            </a:endParaRPr>
          </a:p>
        </p:txBody>
      </p:sp>
      <p:sp>
        <p:nvSpPr>
          <p:cNvPr id="3" name="Content Placeholder 2">
            <a:extLst>
              <a:ext uri="{FF2B5EF4-FFF2-40B4-BE49-F238E27FC236}">
                <a16:creationId xmlns:a16="http://schemas.microsoft.com/office/drawing/2014/main" id="{8509959A-1315-864A-76F2-18BCF0BD7CF8}"/>
              </a:ext>
            </a:extLst>
          </p:cNvPr>
          <p:cNvSpPr>
            <a:spLocks noGrp="1"/>
          </p:cNvSpPr>
          <p:nvPr>
            <p:ph idx="1"/>
          </p:nvPr>
        </p:nvSpPr>
        <p:spPr>
          <a:xfrm>
            <a:off x="1141413" y="1479176"/>
            <a:ext cx="9905999" cy="4491318"/>
          </a:xfrm>
        </p:spPr>
        <p:txBody>
          <a:bodyPr>
            <a:normAutofit/>
          </a:bodyPr>
          <a:lstStyle/>
          <a:p>
            <a:pPr marL="0" indent="0" algn="r" rtl="1">
              <a:lnSpc>
                <a:spcPct val="107000"/>
              </a:lnSpc>
              <a:spcBef>
                <a:spcPts val="0"/>
              </a:spcBef>
              <a:spcAft>
                <a:spcPts val="800"/>
              </a:spcAft>
              <a:buSzPts val="1000"/>
              <a:buNone/>
              <a:tabLst>
                <a:tab pos="457200" algn="l"/>
              </a:tabLst>
            </a:pPr>
            <a:r>
              <a:rPr lang="ar-SA" sz="4000" b="1" kern="1800" cap="all" dirty="0">
                <a:latin typeface="+mj-lt"/>
                <a:ea typeface="+mj-ea"/>
                <a:cs typeface="B Nazanin" panose="00000400000000000000" pitchFamily="2" charset="-78"/>
              </a:rPr>
              <a:t>	</a:t>
            </a:r>
            <a:r>
              <a:rPr lang="fa-IR" sz="2800" b="1" kern="1800" cap="all" dirty="0">
                <a:latin typeface="+mj-lt"/>
                <a:ea typeface="+mj-ea"/>
                <a:cs typeface="B Nazanin" panose="00000400000000000000" pitchFamily="2" charset="-78"/>
              </a:rPr>
              <a:t>تحریم‌ها</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	تغییر قوانین</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	نوسان نرخ دلار</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ریسک پیش‌بینی‌ناپذیر سیاست‌های اقتصادی</a:t>
            </a:r>
          </a:p>
          <a:p>
            <a:pPr marL="0" indent="0" algn="r" rtl="1">
              <a:lnSpc>
                <a:spcPct val="107000"/>
              </a:lnSpc>
              <a:spcBef>
                <a:spcPts val="0"/>
              </a:spcBef>
              <a:spcAft>
                <a:spcPts val="800"/>
              </a:spcAft>
              <a:buSzPts val="1000"/>
              <a:buNone/>
              <a:tabLst>
                <a:tab pos="457200" algn="l"/>
              </a:tabLst>
            </a:pPr>
            <a:endParaRPr lang="en-US" dirty="0">
              <a:cs typeface="B Nazanin" panose="00000400000000000000" pitchFamily="2" charset="-78"/>
            </a:endParaRPr>
          </a:p>
        </p:txBody>
      </p:sp>
    </p:spTree>
    <p:extLst>
      <p:ext uri="{BB962C8B-B14F-4D97-AF65-F5344CB8AC3E}">
        <p14:creationId xmlns:p14="http://schemas.microsoft.com/office/powerpoint/2010/main" val="40491100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AF5C-81DE-6589-AA70-098BC93ECF97}"/>
              </a:ext>
            </a:extLst>
          </p:cNvPr>
          <p:cNvSpPr>
            <a:spLocks noGrp="1"/>
          </p:cNvSpPr>
          <p:nvPr>
            <p:ph type="title"/>
          </p:nvPr>
        </p:nvSpPr>
        <p:spPr>
          <a:xfrm>
            <a:off x="859025" y="120977"/>
            <a:ext cx="9905998" cy="1478570"/>
          </a:xfrm>
        </p:spPr>
        <p:txBody>
          <a:bodyPr>
            <a:normAutofit/>
          </a:bodyPr>
          <a:lstStyle/>
          <a:p>
            <a:pPr algn="r" rtl="1"/>
            <a:r>
              <a:rPr lang="ar-SA" sz="4000" b="1" kern="1800" dirty="0">
                <a:effectLst/>
                <a:ea typeface="Times New Roman" panose="02020603050405020304" pitchFamily="18" charset="0"/>
                <a:cs typeface="B Nazanin" panose="00000400000000000000" pitchFamily="2" charset="-78"/>
              </a:rPr>
              <a:t>ابزارهای مدیریت ریسک</a:t>
            </a:r>
            <a:endParaRPr lang="en-US" sz="7200" b="1" kern="1800" dirty="0">
              <a:cs typeface="B Nazanin" panose="00000400000000000000" pitchFamily="2" charset="-78"/>
            </a:endParaRPr>
          </a:p>
        </p:txBody>
      </p:sp>
      <p:sp>
        <p:nvSpPr>
          <p:cNvPr id="3" name="Content Placeholder 2">
            <a:extLst>
              <a:ext uri="{FF2B5EF4-FFF2-40B4-BE49-F238E27FC236}">
                <a16:creationId xmlns:a16="http://schemas.microsoft.com/office/drawing/2014/main" id="{8509959A-1315-864A-76F2-18BCF0BD7CF8}"/>
              </a:ext>
            </a:extLst>
          </p:cNvPr>
          <p:cNvSpPr>
            <a:spLocks noGrp="1"/>
          </p:cNvSpPr>
          <p:nvPr>
            <p:ph idx="1"/>
          </p:nvPr>
        </p:nvSpPr>
        <p:spPr>
          <a:xfrm>
            <a:off x="1141413" y="1479176"/>
            <a:ext cx="9905999" cy="4491318"/>
          </a:xfrm>
        </p:spPr>
        <p:txBody>
          <a:bodyPr>
            <a:normAutofit/>
          </a:bodyPr>
          <a:lstStyle/>
          <a:p>
            <a:pPr marL="0" indent="0" algn="r" rtl="1">
              <a:lnSpc>
                <a:spcPct val="107000"/>
              </a:lnSpc>
              <a:spcBef>
                <a:spcPts val="0"/>
              </a:spcBef>
              <a:spcAft>
                <a:spcPts val="800"/>
              </a:spcAft>
              <a:buSzPts val="1000"/>
              <a:buNone/>
              <a:tabLst>
                <a:tab pos="457200" algn="l"/>
              </a:tabLst>
            </a:pPr>
            <a:r>
              <a:rPr lang="ar-SA" sz="4000" b="1" kern="1800" cap="all" dirty="0">
                <a:latin typeface="+mj-lt"/>
                <a:ea typeface="+mj-ea"/>
                <a:cs typeface="B Nazanin" panose="00000400000000000000" pitchFamily="2" charset="-78"/>
              </a:rPr>
              <a:t>	</a:t>
            </a:r>
            <a:r>
              <a:rPr lang="fa-IR" sz="2800" b="1" kern="1800" cap="all" dirty="0">
                <a:latin typeface="+mj-lt"/>
                <a:ea typeface="+mj-ea"/>
                <a:cs typeface="B Nazanin" panose="00000400000000000000" pitchFamily="2" charset="-78"/>
              </a:rPr>
              <a:t>تنوع‌بخشی</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	ابزارهای مشتقه</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	بیمه</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پوشش ریسک ارزی</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	مدیریت نقدینگی</a:t>
            </a:r>
          </a:p>
          <a:p>
            <a:pPr marL="0" indent="0" algn="r" rtl="1">
              <a:lnSpc>
                <a:spcPct val="107000"/>
              </a:lnSpc>
              <a:spcBef>
                <a:spcPts val="0"/>
              </a:spcBef>
              <a:spcAft>
                <a:spcPts val="800"/>
              </a:spcAft>
              <a:buSzPts val="1000"/>
              <a:buNone/>
              <a:tabLst>
                <a:tab pos="457200" algn="l"/>
              </a:tabLst>
            </a:pPr>
            <a:endParaRPr lang="en-US" dirty="0">
              <a:cs typeface="B Nazanin" panose="00000400000000000000" pitchFamily="2" charset="-78"/>
            </a:endParaRPr>
          </a:p>
        </p:txBody>
      </p:sp>
    </p:spTree>
    <p:extLst>
      <p:ext uri="{BB962C8B-B14F-4D97-AF65-F5344CB8AC3E}">
        <p14:creationId xmlns:p14="http://schemas.microsoft.com/office/powerpoint/2010/main" val="38506856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AF5C-81DE-6589-AA70-098BC93ECF97}"/>
              </a:ext>
            </a:extLst>
          </p:cNvPr>
          <p:cNvSpPr>
            <a:spLocks noGrp="1"/>
          </p:cNvSpPr>
          <p:nvPr>
            <p:ph type="title"/>
          </p:nvPr>
        </p:nvSpPr>
        <p:spPr>
          <a:xfrm>
            <a:off x="859025" y="120977"/>
            <a:ext cx="9905998" cy="1478570"/>
          </a:xfrm>
        </p:spPr>
        <p:txBody>
          <a:bodyPr>
            <a:normAutofit/>
          </a:bodyPr>
          <a:lstStyle/>
          <a:p>
            <a:pPr algn="r" rtl="1"/>
            <a:r>
              <a:rPr lang="ar-SA" sz="4000" b="1" kern="1800" dirty="0">
                <a:effectLst/>
                <a:ea typeface="Times New Roman" panose="02020603050405020304" pitchFamily="18" charset="0"/>
                <a:cs typeface="B Nazanin" panose="00000400000000000000" pitchFamily="2" charset="-78"/>
              </a:rPr>
              <a:t>تحلیل ریسک در شرکت‌ها</a:t>
            </a:r>
            <a:endParaRPr lang="en-US" sz="7200" b="1" kern="1800" dirty="0">
              <a:cs typeface="B Nazanin" panose="00000400000000000000" pitchFamily="2" charset="-78"/>
            </a:endParaRPr>
          </a:p>
        </p:txBody>
      </p:sp>
      <p:sp>
        <p:nvSpPr>
          <p:cNvPr id="3" name="Content Placeholder 2">
            <a:extLst>
              <a:ext uri="{FF2B5EF4-FFF2-40B4-BE49-F238E27FC236}">
                <a16:creationId xmlns:a16="http://schemas.microsoft.com/office/drawing/2014/main" id="{8509959A-1315-864A-76F2-18BCF0BD7CF8}"/>
              </a:ext>
            </a:extLst>
          </p:cNvPr>
          <p:cNvSpPr>
            <a:spLocks noGrp="1"/>
          </p:cNvSpPr>
          <p:nvPr>
            <p:ph idx="1"/>
          </p:nvPr>
        </p:nvSpPr>
        <p:spPr>
          <a:xfrm>
            <a:off x="1141413" y="1479176"/>
            <a:ext cx="9905999" cy="4491318"/>
          </a:xfrm>
        </p:spPr>
        <p:txBody>
          <a:bodyPr>
            <a:normAutofit/>
          </a:bodyPr>
          <a:lstStyle/>
          <a:p>
            <a:pPr marL="0" indent="0" algn="r" rtl="1">
              <a:lnSpc>
                <a:spcPct val="107000"/>
              </a:lnSpc>
              <a:spcBef>
                <a:spcPts val="0"/>
              </a:spcBef>
              <a:spcAft>
                <a:spcPts val="800"/>
              </a:spcAft>
              <a:buSzPts val="1000"/>
              <a:buNone/>
              <a:tabLst>
                <a:tab pos="457200" algn="l"/>
              </a:tabLst>
            </a:pPr>
            <a:r>
              <a:rPr lang="ar-SA" sz="4000" b="1" kern="1800" cap="all" dirty="0">
                <a:latin typeface="+mj-lt"/>
                <a:ea typeface="+mj-ea"/>
                <a:cs typeface="B Nazanin" panose="00000400000000000000" pitchFamily="2" charset="-78"/>
              </a:rPr>
              <a:t>	</a:t>
            </a:r>
            <a:r>
              <a:rPr lang="fa-IR" sz="2800" b="1" kern="1800" cap="all" dirty="0">
                <a:latin typeface="+mj-lt"/>
                <a:ea typeface="+mj-ea"/>
                <a:cs typeface="B Nazanin" panose="00000400000000000000" pitchFamily="2" charset="-78"/>
              </a:rPr>
              <a:t>مدیریت هزینه</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کنترل بدهی</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کاهش هزینه تامین مالی</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	افزایش شفافیت</a:t>
            </a:r>
          </a:p>
          <a:p>
            <a:pPr marL="0" indent="0" algn="r" rtl="1">
              <a:lnSpc>
                <a:spcPct val="107000"/>
              </a:lnSpc>
              <a:spcBef>
                <a:spcPts val="0"/>
              </a:spcBef>
              <a:spcAft>
                <a:spcPts val="800"/>
              </a:spcAft>
              <a:buSzPts val="1000"/>
              <a:buNone/>
              <a:tabLst>
                <a:tab pos="457200" algn="l"/>
              </a:tabLst>
            </a:pPr>
            <a:endParaRPr lang="en-US" dirty="0">
              <a:cs typeface="B Nazanin" panose="00000400000000000000" pitchFamily="2" charset="-78"/>
            </a:endParaRPr>
          </a:p>
        </p:txBody>
      </p:sp>
    </p:spTree>
    <p:extLst>
      <p:ext uri="{BB962C8B-B14F-4D97-AF65-F5344CB8AC3E}">
        <p14:creationId xmlns:p14="http://schemas.microsoft.com/office/powerpoint/2010/main" val="17401484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AF5C-81DE-6589-AA70-098BC93ECF97}"/>
              </a:ext>
            </a:extLst>
          </p:cNvPr>
          <p:cNvSpPr>
            <a:spLocks noGrp="1"/>
          </p:cNvSpPr>
          <p:nvPr>
            <p:ph type="title"/>
          </p:nvPr>
        </p:nvSpPr>
        <p:spPr>
          <a:xfrm>
            <a:off x="859025" y="120977"/>
            <a:ext cx="9905998" cy="1478570"/>
          </a:xfrm>
        </p:spPr>
        <p:txBody>
          <a:bodyPr>
            <a:normAutofit/>
          </a:bodyPr>
          <a:lstStyle/>
          <a:p>
            <a:pPr algn="r" rtl="1"/>
            <a:r>
              <a:rPr lang="ar-SA" sz="4000" b="1" kern="1800" dirty="0">
                <a:effectLst/>
                <a:ea typeface="Times New Roman" panose="02020603050405020304" pitchFamily="18" charset="0"/>
                <a:cs typeface="B Nazanin" panose="00000400000000000000" pitchFamily="2" charset="-78"/>
              </a:rPr>
              <a:t>جمع‌بندی</a:t>
            </a:r>
            <a:endParaRPr lang="en-US" sz="7200" b="1" kern="1800" dirty="0">
              <a:cs typeface="B Nazanin" panose="00000400000000000000" pitchFamily="2" charset="-78"/>
            </a:endParaRPr>
          </a:p>
        </p:txBody>
      </p:sp>
      <p:sp>
        <p:nvSpPr>
          <p:cNvPr id="3" name="Content Placeholder 2">
            <a:extLst>
              <a:ext uri="{FF2B5EF4-FFF2-40B4-BE49-F238E27FC236}">
                <a16:creationId xmlns:a16="http://schemas.microsoft.com/office/drawing/2014/main" id="{8509959A-1315-864A-76F2-18BCF0BD7CF8}"/>
              </a:ext>
            </a:extLst>
          </p:cNvPr>
          <p:cNvSpPr>
            <a:spLocks noGrp="1"/>
          </p:cNvSpPr>
          <p:nvPr>
            <p:ph idx="1"/>
          </p:nvPr>
        </p:nvSpPr>
        <p:spPr>
          <a:xfrm>
            <a:off x="1141413" y="1479176"/>
            <a:ext cx="9905999" cy="4491318"/>
          </a:xfrm>
        </p:spPr>
        <p:txBody>
          <a:bodyPr>
            <a:normAutofit/>
          </a:bodyPr>
          <a:lstStyle/>
          <a:p>
            <a:pPr marL="0" indent="0" algn="r" rtl="1">
              <a:lnSpc>
                <a:spcPct val="107000"/>
              </a:lnSpc>
              <a:spcBef>
                <a:spcPts val="0"/>
              </a:spcBef>
              <a:spcAft>
                <a:spcPts val="800"/>
              </a:spcAft>
              <a:buSzPts val="1000"/>
              <a:buNone/>
              <a:tabLst>
                <a:tab pos="457200" algn="l"/>
              </a:tabLst>
            </a:pPr>
            <a:r>
              <a:rPr lang="ar-SA" sz="4000" b="1" kern="1800" cap="all" dirty="0">
                <a:latin typeface="+mj-lt"/>
                <a:ea typeface="+mj-ea"/>
                <a:cs typeface="B Nazanin" panose="00000400000000000000" pitchFamily="2" charset="-78"/>
              </a:rPr>
              <a:t>	</a:t>
            </a:r>
            <a:r>
              <a:rPr lang="fa-IR" sz="2800" b="1" kern="1800" cap="all" dirty="0">
                <a:latin typeface="+mj-lt"/>
                <a:ea typeface="+mj-ea"/>
                <a:cs typeface="B Nazanin" panose="00000400000000000000" pitchFamily="2" charset="-78"/>
              </a:rPr>
              <a:t>ریسک در ایران بالا اما قابل مدیریت</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بازده بیشتر نیازمند پذیرش ریسک بیشتر است</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	ساختار مالی نقش کلیدی در بقا دارد</a:t>
            </a:r>
          </a:p>
          <a:p>
            <a:pPr marL="0" indent="0" algn="r" rtl="1">
              <a:lnSpc>
                <a:spcPct val="107000"/>
              </a:lnSpc>
              <a:spcBef>
                <a:spcPts val="0"/>
              </a:spcBef>
              <a:spcAft>
                <a:spcPts val="800"/>
              </a:spcAft>
              <a:buSzPts val="1000"/>
              <a:buNone/>
              <a:tabLst>
                <a:tab pos="457200" algn="l"/>
              </a:tabLst>
            </a:pPr>
            <a:endParaRPr lang="en-US" dirty="0">
              <a:cs typeface="B Nazanin" panose="00000400000000000000" pitchFamily="2" charset="-78"/>
            </a:endParaRPr>
          </a:p>
        </p:txBody>
      </p:sp>
    </p:spTree>
    <p:extLst>
      <p:ext uri="{BB962C8B-B14F-4D97-AF65-F5344CB8AC3E}">
        <p14:creationId xmlns:p14="http://schemas.microsoft.com/office/powerpoint/2010/main" val="22427089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AF5C-81DE-6589-AA70-098BC93ECF97}"/>
              </a:ext>
            </a:extLst>
          </p:cNvPr>
          <p:cNvSpPr>
            <a:spLocks noGrp="1"/>
          </p:cNvSpPr>
          <p:nvPr>
            <p:ph type="title"/>
          </p:nvPr>
        </p:nvSpPr>
        <p:spPr>
          <a:xfrm>
            <a:off x="859025" y="120977"/>
            <a:ext cx="9905998" cy="1478570"/>
          </a:xfrm>
        </p:spPr>
        <p:txBody>
          <a:bodyPr>
            <a:normAutofit/>
          </a:bodyPr>
          <a:lstStyle/>
          <a:p>
            <a:pPr algn="r" rtl="1"/>
            <a:r>
              <a:rPr lang="ar-SA" sz="4000" b="1" kern="1800" dirty="0">
                <a:effectLst/>
                <a:ea typeface="Times New Roman" panose="02020603050405020304" pitchFamily="18" charset="0"/>
                <a:cs typeface="B Nazanin" panose="00000400000000000000" pitchFamily="2" charset="-78"/>
              </a:rPr>
              <a:t>پیام‌های کلیدی</a:t>
            </a:r>
            <a:endParaRPr lang="en-US" sz="7200" b="1" kern="1800" dirty="0">
              <a:cs typeface="B Nazanin" panose="00000400000000000000" pitchFamily="2" charset="-78"/>
            </a:endParaRPr>
          </a:p>
        </p:txBody>
      </p:sp>
      <p:sp>
        <p:nvSpPr>
          <p:cNvPr id="3" name="Content Placeholder 2">
            <a:extLst>
              <a:ext uri="{FF2B5EF4-FFF2-40B4-BE49-F238E27FC236}">
                <a16:creationId xmlns:a16="http://schemas.microsoft.com/office/drawing/2014/main" id="{8509959A-1315-864A-76F2-18BCF0BD7CF8}"/>
              </a:ext>
            </a:extLst>
          </p:cNvPr>
          <p:cNvSpPr>
            <a:spLocks noGrp="1"/>
          </p:cNvSpPr>
          <p:nvPr>
            <p:ph idx="1"/>
          </p:nvPr>
        </p:nvSpPr>
        <p:spPr>
          <a:xfrm>
            <a:off x="1141413" y="1479176"/>
            <a:ext cx="9905999" cy="4491318"/>
          </a:xfrm>
        </p:spPr>
        <p:txBody>
          <a:bodyPr>
            <a:normAutofit/>
          </a:bodyPr>
          <a:lstStyle/>
          <a:p>
            <a:pPr marL="0" indent="0" algn="r" rtl="1">
              <a:lnSpc>
                <a:spcPct val="200000"/>
              </a:lnSpc>
              <a:spcBef>
                <a:spcPts val="0"/>
              </a:spcBef>
              <a:spcAft>
                <a:spcPts val="800"/>
              </a:spcAft>
              <a:buSzPts val="1000"/>
              <a:buNone/>
              <a:tabLst>
                <a:tab pos="457200" algn="l"/>
              </a:tabLst>
            </a:pPr>
            <a:r>
              <a:rPr lang="ar-SA" sz="4000" b="1" kern="1800" cap="all" dirty="0">
                <a:latin typeface="+mj-lt"/>
                <a:ea typeface="+mj-ea"/>
                <a:cs typeface="B Nazanin" panose="00000400000000000000" pitchFamily="2" charset="-78"/>
              </a:rPr>
              <a:t>	</a:t>
            </a:r>
            <a:r>
              <a:rPr lang="fa-IR" sz="2800" b="1" kern="1800" cap="all" dirty="0">
                <a:latin typeface="+mj-lt"/>
                <a:ea typeface="+mj-ea"/>
                <a:cs typeface="B Nazanin" panose="00000400000000000000" pitchFamily="2" charset="-78"/>
              </a:rPr>
              <a:t>۱) ریسک را بشناس</a:t>
            </a:r>
          </a:p>
          <a:p>
            <a:pPr marL="0" indent="0" algn="r" rtl="1">
              <a:lnSpc>
                <a:spcPct val="200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۲) بازده را صحیح محاسبه کن</a:t>
            </a:r>
          </a:p>
          <a:p>
            <a:pPr marL="0" indent="0" algn="r" rtl="1">
              <a:lnSpc>
                <a:spcPct val="200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۳) ساختار مالی بهینه انتخاب کن</a:t>
            </a:r>
          </a:p>
          <a:p>
            <a:pPr marL="0" indent="0" algn="r" rtl="1">
              <a:lnSpc>
                <a:spcPct val="107000"/>
              </a:lnSpc>
              <a:spcBef>
                <a:spcPts val="0"/>
              </a:spcBef>
              <a:spcAft>
                <a:spcPts val="800"/>
              </a:spcAft>
              <a:buSzPts val="1000"/>
              <a:buNone/>
              <a:tabLst>
                <a:tab pos="457200" algn="l"/>
              </a:tabLst>
            </a:pPr>
            <a:endParaRPr lang="en-US" dirty="0">
              <a:cs typeface="B Nazanin" panose="00000400000000000000" pitchFamily="2" charset="-78"/>
            </a:endParaRPr>
          </a:p>
        </p:txBody>
      </p:sp>
    </p:spTree>
    <p:extLst>
      <p:ext uri="{BB962C8B-B14F-4D97-AF65-F5344CB8AC3E}">
        <p14:creationId xmlns:p14="http://schemas.microsoft.com/office/powerpoint/2010/main" val="35062943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AF5C-81DE-6589-AA70-098BC93ECF97}"/>
              </a:ext>
            </a:extLst>
          </p:cNvPr>
          <p:cNvSpPr>
            <a:spLocks noGrp="1"/>
          </p:cNvSpPr>
          <p:nvPr>
            <p:ph type="title"/>
          </p:nvPr>
        </p:nvSpPr>
        <p:spPr>
          <a:xfrm>
            <a:off x="859025" y="120977"/>
            <a:ext cx="9905998" cy="1478570"/>
          </a:xfrm>
        </p:spPr>
        <p:txBody>
          <a:bodyPr>
            <a:normAutofit/>
          </a:bodyPr>
          <a:lstStyle/>
          <a:p>
            <a:pPr algn="r" rtl="1"/>
            <a:r>
              <a:rPr lang="ar-SA" sz="4000" b="1" kern="1800" dirty="0">
                <a:effectLst/>
                <a:ea typeface="Times New Roman" panose="02020603050405020304" pitchFamily="18" charset="0"/>
                <a:cs typeface="Arial" panose="020B0604020202020204" pitchFamily="34" charset="0"/>
              </a:rPr>
              <a:t>منابع پیشنهادی</a:t>
            </a:r>
            <a:endParaRPr lang="en-US" sz="7200" b="1" kern="1800" dirty="0">
              <a:cs typeface="B Nazanin" panose="00000400000000000000" pitchFamily="2" charset="-78"/>
            </a:endParaRPr>
          </a:p>
        </p:txBody>
      </p:sp>
      <p:sp>
        <p:nvSpPr>
          <p:cNvPr id="3" name="Content Placeholder 2">
            <a:extLst>
              <a:ext uri="{FF2B5EF4-FFF2-40B4-BE49-F238E27FC236}">
                <a16:creationId xmlns:a16="http://schemas.microsoft.com/office/drawing/2014/main" id="{8509959A-1315-864A-76F2-18BCF0BD7CF8}"/>
              </a:ext>
            </a:extLst>
          </p:cNvPr>
          <p:cNvSpPr>
            <a:spLocks noGrp="1"/>
          </p:cNvSpPr>
          <p:nvPr>
            <p:ph idx="1"/>
          </p:nvPr>
        </p:nvSpPr>
        <p:spPr>
          <a:xfrm>
            <a:off x="1141413" y="1479176"/>
            <a:ext cx="9905999" cy="4491318"/>
          </a:xfrm>
        </p:spPr>
        <p:txBody>
          <a:bodyPr>
            <a:normAutofit/>
          </a:bodyPr>
          <a:lstStyle/>
          <a:p>
            <a:pPr marL="0" indent="0" algn="r" rtl="1">
              <a:lnSpc>
                <a:spcPct val="107000"/>
              </a:lnSpc>
              <a:spcBef>
                <a:spcPts val="0"/>
              </a:spcBef>
              <a:spcAft>
                <a:spcPts val="800"/>
              </a:spcAft>
              <a:buSzPts val="1000"/>
              <a:buNone/>
              <a:tabLst>
                <a:tab pos="457200" algn="l"/>
              </a:tabLst>
            </a:pPr>
            <a:r>
              <a:rPr lang="ar-SA" sz="4000" b="1" kern="1800" cap="all" dirty="0">
                <a:latin typeface="+mj-lt"/>
                <a:ea typeface="+mj-ea"/>
                <a:cs typeface="B Nazanin" panose="00000400000000000000" pitchFamily="2" charset="-78"/>
              </a:rPr>
              <a:t>	</a:t>
            </a:r>
            <a:r>
              <a:rPr lang="fa-IR" sz="2800" b="1" kern="1800" cap="all" dirty="0">
                <a:latin typeface="+mj-lt"/>
                <a:ea typeface="+mj-ea"/>
                <a:cs typeface="B Nazanin" panose="00000400000000000000" pitchFamily="2" charset="-78"/>
              </a:rPr>
              <a:t>کتاب مدیریت مالی (رهنمای رودپشتی)</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مالی کورپوس</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	گزارش‌های سالانه بورس</a:t>
            </a:r>
          </a:p>
          <a:p>
            <a:pPr marL="0" indent="0" algn="r" rtl="1">
              <a:lnSpc>
                <a:spcPct val="107000"/>
              </a:lnSpc>
              <a:spcBef>
                <a:spcPts val="0"/>
              </a:spcBef>
              <a:spcAft>
                <a:spcPts val="800"/>
              </a:spcAft>
              <a:buSzPts val="1000"/>
              <a:buNone/>
              <a:tabLst>
                <a:tab pos="457200" algn="l"/>
              </a:tabLst>
            </a:pPr>
            <a:r>
              <a:rPr lang="fa-IR" sz="2800" b="1" kern="1800" cap="all" dirty="0">
                <a:latin typeface="+mj-lt"/>
                <a:ea typeface="+mj-ea"/>
                <a:cs typeface="B Nazanin" panose="00000400000000000000" pitchFamily="2" charset="-78"/>
              </a:rPr>
              <a:t>	نشریه‌های اقتصادی معتبر</a:t>
            </a:r>
          </a:p>
          <a:p>
            <a:pPr marL="0" indent="0" algn="r" rtl="1">
              <a:lnSpc>
                <a:spcPct val="107000"/>
              </a:lnSpc>
              <a:spcBef>
                <a:spcPts val="0"/>
              </a:spcBef>
              <a:spcAft>
                <a:spcPts val="800"/>
              </a:spcAft>
              <a:buSzPts val="1000"/>
              <a:buNone/>
              <a:tabLst>
                <a:tab pos="457200" algn="l"/>
              </a:tabLst>
            </a:pPr>
            <a:endParaRPr lang="en-US" dirty="0">
              <a:cs typeface="B Nazanin" panose="00000400000000000000" pitchFamily="2" charset="-78"/>
            </a:endParaRPr>
          </a:p>
        </p:txBody>
      </p:sp>
    </p:spTree>
    <p:extLst>
      <p:ext uri="{BB962C8B-B14F-4D97-AF65-F5344CB8AC3E}">
        <p14:creationId xmlns:p14="http://schemas.microsoft.com/office/powerpoint/2010/main" val="20358361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2C55F41-2849-FD56-DA06-E08612CDF476}"/>
              </a:ext>
            </a:extLst>
          </p:cNvPr>
          <p:cNvSpPr>
            <a:spLocks noGrp="1"/>
          </p:cNvSpPr>
          <p:nvPr>
            <p:ph idx="1"/>
          </p:nvPr>
        </p:nvSpPr>
        <p:spPr/>
        <p:txBody>
          <a:bodyPr>
            <a:normAutofit/>
          </a:bodyPr>
          <a:lstStyle/>
          <a:p>
            <a:pPr marL="0" indent="0" algn="ctr">
              <a:buNone/>
            </a:pPr>
            <a:r>
              <a:rPr lang="ar-SA" sz="6000" dirty="0">
                <a:effectLst/>
                <a:ea typeface="Times New Roman" panose="02020603050405020304" pitchFamily="18" charset="0"/>
                <a:cs typeface="B Titr" panose="00000700000000000000" pitchFamily="2" charset="-78"/>
              </a:rPr>
              <a:t>سپاس از توجه شما </a:t>
            </a:r>
            <a:endParaRPr lang="en-US" sz="7200" dirty="0">
              <a:cs typeface="B Titr" panose="00000700000000000000" pitchFamily="2" charset="-78"/>
            </a:endParaRPr>
          </a:p>
        </p:txBody>
      </p:sp>
    </p:spTree>
    <p:extLst>
      <p:ext uri="{BB962C8B-B14F-4D97-AF65-F5344CB8AC3E}">
        <p14:creationId xmlns:p14="http://schemas.microsoft.com/office/powerpoint/2010/main" val="4743209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{58002702-F5AE-4B3D-A4A0-C27D9937C3A5}TF6d5feb1e-e145-43f1-b745-cb4b54c5ee975d365c52-ce22229b0e48</Template>
  <TotalTime>655</TotalTime>
  <Words>866</Words>
  <Application>Microsoft Office PowerPoint</Application>
  <PresentationFormat>Widescreen</PresentationFormat>
  <Paragraphs>202</Paragraphs>
  <Slides>39</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39</vt:i4>
      </vt:variant>
    </vt:vector>
  </HeadingPairs>
  <TitlesOfParts>
    <vt:vector size="50" baseType="lpstr">
      <vt:lpstr>Arial</vt:lpstr>
      <vt:lpstr>B Nazanin</vt:lpstr>
      <vt:lpstr>B Titr</vt:lpstr>
      <vt:lpstr>Calibri</vt:lpstr>
      <vt:lpstr>iranyekan</vt:lpstr>
      <vt:lpstr>Symbol</vt:lpstr>
      <vt:lpstr>Times New Roman</vt:lpstr>
      <vt:lpstr>Trebuchet MS</vt:lpstr>
      <vt:lpstr>Tw Cen MT</vt:lpstr>
      <vt:lpstr>yekanBakh</vt:lpstr>
      <vt:lpstr>Circuit</vt:lpstr>
      <vt:lpstr>PowerPoint Presentation</vt:lpstr>
      <vt:lpstr>فهرست مطالب</vt:lpstr>
      <vt:lpstr>مقدمه</vt:lpstr>
      <vt:lpstr>اهمیت موضوع</vt:lpstr>
      <vt:lpstr>تعریف ریسک</vt:lpstr>
      <vt:lpstr>دسته‌بندی کلی ریسک</vt:lpstr>
      <vt:lpstr>ریسک سیستماتیک</vt:lpstr>
      <vt:lpstr>PowerPoint Presentation</vt:lpstr>
      <vt:lpstr>مثال ریسک سیستماتیک</vt:lpstr>
      <vt:lpstr>ریسک غیرسیستماتیک</vt:lpstr>
      <vt:lpstr>PowerPoint Presentation</vt:lpstr>
      <vt:lpstr>روش های اندازه گیری ریسک</vt:lpstr>
      <vt:lpstr>بازده: به سود یا زیان ناشی از سرمایه گذاری بـــازده گفته می‌شود. بازدهی مثبت، نشانگر سود است و بازدهی منفی زیان را نشان می دهد. برای مقایسه ی بهتر بین سرمایه گذاری های مختلف، بازده اغلب به صورت سالانه و درصدی از سرمایه گذاری اولیه گزارش می شود.</vt:lpstr>
      <vt:lpstr>ارتباط ریسک و بازده</vt:lpstr>
      <vt:lpstr>روش‌های محاسبه بازده</vt:lpstr>
      <vt:lpstr> مدل CAPM</vt:lpstr>
      <vt:lpstr>محدودیت   CAPM  در ایران </vt:lpstr>
      <vt:lpstr>PowerPoint Presentation</vt:lpstr>
      <vt:lpstr>ریسک و بازده بازارهای ایران</vt:lpstr>
      <vt:lpstr>مقایسه بازده بازارها</vt:lpstr>
      <vt:lpstr>ساختار مالی</vt:lpstr>
      <vt:lpstr>اهمیت ساختار مالی</vt:lpstr>
      <vt:lpstr>انواع ساختار مالی</vt:lpstr>
      <vt:lpstr>اهرم مالی</vt:lpstr>
      <vt:lpstr>هزینه سرمایه WACC))</vt:lpstr>
      <vt:lpstr>تعیین ساختار مالی بهینه</vt:lpstr>
      <vt:lpstr>ساختار مالی در شرکت‌های ایرانی</vt:lpstr>
      <vt:lpstr>صنعت فولاد</vt:lpstr>
      <vt:lpstr>صنعت پتروشیمی</vt:lpstr>
      <vt:lpstr>صنعت بانکی</vt:lpstr>
      <vt:lpstr>صنعت خودرویی</vt:lpstr>
      <vt:lpstr>صنعت دارویی</vt:lpstr>
      <vt:lpstr>ریسک سیاسی و تأثیر آن بر صنایع</vt:lpstr>
      <vt:lpstr>ابزارهای مدیریت ریسک</vt:lpstr>
      <vt:lpstr>تحلیل ریسک در شرکت‌ها</vt:lpstr>
      <vt:lpstr>جمع‌بندی</vt:lpstr>
      <vt:lpstr>پیام‌های کلیدی</vt:lpstr>
      <vt:lpstr>منابع پیشنهادی</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فهرست: 1. مقدمه</dc:title>
  <dc:creator>Aminavid</dc:creator>
  <cp:lastModifiedBy>pavion</cp:lastModifiedBy>
  <cp:revision>22</cp:revision>
  <dcterms:created xsi:type="dcterms:W3CDTF">2025-11-20T11:08:18Z</dcterms:created>
  <dcterms:modified xsi:type="dcterms:W3CDTF">2026-07-10T15:12:01Z</dcterms:modified>
</cp:coreProperties>
</file>