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5"/>
  </p:notesMasterIdLst>
  <p:sldIdLst>
    <p:sldId id="258" r:id="rId2"/>
    <p:sldId id="257" r:id="rId3"/>
    <p:sldId id="259" r:id="rId4"/>
    <p:sldId id="260" r:id="rId5"/>
    <p:sldId id="261" r:id="rId6"/>
    <p:sldId id="262" r:id="rId7"/>
    <p:sldId id="263" r:id="rId8"/>
    <p:sldId id="265" r:id="rId9"/>
    <p:sldId id="266" r:id="rId10"/>
    <p:sldId id="264" r:id="rId11"/>
    <p:sldId id="267" r:id="rId12"/>
    <p:sldId id="268" r:id="rId13"/>
    <p:sldId id="269" r:id="rId14"/>
    <p:sldId id="270" r:id="rId15"/>
    <p:sldId id="274" r:id="rId16"/>
    <p:sldId id="276" r:id="rId17"/>
    <p:sldId id="277" r:id="rId18"/>
    <p:sldId id="271" r:id="rId19"/>
    <p:sldId id="272" r:id="rId20"/>
    <p:sldId id="273" r:id="rId21"/>
    <p:sldId id="278" r:id="rId22"/>
    <p:sldId id="291" r:id="rId23"/>
    <p:sldId id="294" r:id="rId24"/>
    <p:sldId id="280" r:id="rId25"/>
    <p:sldId id="281" r:id="rId26"/>
    <p:sldId id="283" r:id="rId27"/>
    <p:sldId id="284" r:id="rId28"/>
    <p:sldId id="285" r:id="rId29"/>
    <p:sldId id="286" r:id="rId30"/>
    <p:sldId id="287" r:id="rId31"/>
    <p:sldId id="288" r:id="rId32"/>
    <p:sldId id="289" r:id="rId33"/>
    <p:sldId id="292"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4663" autoAdjust="0"/>
  </p:normalViewPr>
  <p:slideViewPr>
    <p:cSldViewPr>
      <p:cViewPr varScale="1">
        <p:scale>
          <a:sx n="86" d="100"/>
          <a:sy n="86" d="100"/>
        </p:scale>
        <p:origin x="1146" y="90"/>
      </p:cViewPr>
      <p:guideLst>
        <p:guide orient="horz" pos="2160"/>
        <p:guide pos="2880"/>
      </p:guideLst>
    </p:cSldViewPr>
  </p:slideViewPr>
  <p:outlineViewPr>
    <p:cViewPr>
      <p:scale>
        <a:sx n="33" d="100"/>
        <a:sy n="33" d="100"/>
      </p:scale>
      <p:origin x="0" y="-982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928AB1-B455-4326-B073-1FFDF5FD4892}" type="datetimeFigureOut">
              <a:rPr lang="en-US" smtClean="0"/>
              <a:t>7/10/2026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325E6E-B341-4320-AC97-A9C26E73A064}" type="slidenum">
              <a:rPr lang="en-US" smtClean="0"/>
              <a:t>‹#›</a:t>
            </a:fld>
            <a:endParaRPr lang="en-US"/>
          </a:p>
        </p:txBody>
      </p:sp>
    </p:spTree>
    <p:extLst>
      <p:ext uri="{BB962C8B-B14F-4D97-AF65-F5344CB8AC3E}">
        <p14:creationId xmlns:p14="http://schemas.microsoft.com/office/powerpoint/2010/main" val="3394428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325E6E-B341-4320-AC97-A9C26E73A064}" type="slidenum">
              <a:rPr lang="en-US" smtClean="0"/>
              <a:t>1</a:t>
            </a:fld>
            <a:endParaRPr lang="en-US"/>
          </a:p>
        </p:txBody>
      </p:sp>
    </p:spTree>
    <p:extLst>
      <p:ext uri="{BB962C8B-B14F-4D97-AF65-F5344CB8AC3E}">
        <p14:creationId xmlns:p14="http://schemas.microsoft.com/office/powerpoint/2010/main" val="430554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325E6E-B341-4320-AC97-A9C26E73A064}" type="slidenum">
              <a:rPr lang="en-US" smtClean="0"/>
              <a:t>2</a:t>
            </a:fld>
            <a:endParaRPr lang="en-US"/>
          </a:p>
        </p:txBody>
      </p:sp>
    </p:spTree>
    <p:extLst>
      <p:ext uri="{BB962C8B-B14F-4D97-AF65-F5344CB8AC3E}">
        <p14:creationId xmlns:p14="http://schemas.microsoft.com/office/powerpoint/2010/main" val="1278172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325E6E-B341-4320-AC97-A9C26E73A064}" type="slidenum">
              <a:rPr lang="en-US" smtClean="0"/>
              <a:t>3</a:t>
            </a:fld>
            <a:endParaRPr lang="en-US"/>
          </a:p>
        </p:txBody>
      </p:sp>
    </p:spTree>
    <p:extLst>
      <p:ext uri="{BB962C8B-B14F-4D97-AF65-F5344CB8AC3E}">
        <p14:creationId xmlns:p14="http://schemas.microsoft.com/office/powerpoint/2010/main" val="961309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325E6E-B341-4320-AC97-A9C26E73A064}" type="slidenum">
              <a:rPr lang="en-US" smtClean="0"/>
              <a:t>4</a:t>
            </a:fld>
            <a:endParaRPr lang="en-US"/>
          </a:p>
        </p:txBody>
      </p:sp>
    </p:spTree>
    <p:extLst>
      <p:ext uri="{BB962C8B-B14F-4D97-AF65-F5344CB8AC3E}">
        <p14:creationId xmlns:p14="http://schemas.microsoft.com/office/powerpoint/2010/main" val="552678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325E6E-B341-4320-AC97-A9C26E73A064}" type="slidenum">
              <a:rPr lang="en-US" smtClean="0"/>
              <a:t>5</a:t>
            </a:fld>
            <a:endParaRPr lang="en-US"/>
          </a:p>
        </p:txBody>
      </p:sp>
    </p:spTree>
    <p:extLst>
      <p:ext uri="{BB962C8B-B14F-4D97-AF65-F5344CB8AC3E}">
        <p14:creationId xmlns:p14="http://schemas.microsoft.com/office/powerpoint/2010/main" val="687803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325E6E-B341-4320-AC97-A9C26E73A064}" type="slidenum">
              <a:rPr lang="en-US" smtClean="0"/>
              <a:t>6</a:t>
            </a:fld>
            <a:endParaRPr lang="en-US"/>
          </a:p>
        </p:txBody>
      </p:sp>
    </p:spTree>
    <p:extLst>
      <p:ext uri="{BB962C8B-B14F-4D97-AF65-F5344CB8AC3E}">
        <p14:creationId xmlns:p14="http://schemas.microsoft.com/office/powerpoint/2010/main" val="4357231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325E6E-B341-4320-AC97-A9C26E73A064}" type="slidenum">
              <a:rPr lang="en-US" smtClean="0"/>
              <a:t>7</a:t>
            </a:fld>
            <a:endParaRPr lang="en-US"/>
          </a:p>
        </p:txBody>
      </p:sp>
    </p:spTree>
    <p:extLst>
      <p:ext uri="{BB962C8B-B14F-4D97-AF65-F5344CB8AC3E}">
        <p14:creationId xmlns:p14="http://schemas.microsoft.com/office/powerpoint/2010/main" val="2157215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325E6E-B341-4320-AC97-A9C26E73A064}" type="slidenum">
              <a:rPr lang="en-US" smtClean="0"/>
              <a:t>8</a:t>
            </a:fld>
            <a:endParaRPr lang="en-US"/>
          </a:p>
        </p:txBody>
      </p:sp>
    </p:spTree>
    <p:extLst>
      <p:ext uri="{BB962C8B-B14F-4D97-AF65-F5344CB8AC3E}">
        <p14:creationId xmlns:p14="http://schemas.microsoft.com/office/powerpoint/2010/main" val="1095868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325E6E-B341-4320-AC97-A9C26E73A064}" type="slidenum">
              <a:rPr lang="en-US" smtClean="0"/>
              <a:t>9</a:t>
            </a:fld>
            <a:endParaRPr lang="en-US"/>
          </a:p>
        </p:txBody>
      </p:sp>
    </p:spTree>
    <p:extLst>
      <p:ext uri="{BB962C8B-B14F-4D97-AF65-F5344CB8AC3E}">
        <p14:creationId xmlns:p14="http://schemas.microsoft.com/office/powerpoint/2010/main" val="3374970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A325E6E-B341-4320-AC97-A9C26E73A064}" type="slidenum">
              <a:rPr lang="en-US" smtClean="0"/>
              <a:t>10</a:t>
            </a:fld>
            <a:endParaRPr lang="en-US"/>
          </a:p>
        </p:txBody>
      </p:sp>
    </p:spTree>
    <p:extLst>
      <p:ext uri="{BB962C8B-B14F-4D97-AF65-F5344CB8AC3E}">
        <p14:creationId xmlns:p14="http://schemas.microsoft.com/office/powerpoint/2010/main" val="14148570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72D65FB-794D-436C-B667-D82D4345E974}" type="datetime1">
              <a:rPr lang="en-US" smtClean="0"/>
              <a:t>7/10/2026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C172B93-5EE5-428A-8509-DB59960E908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D7B4EB7-E9E7-48EC-B681-F4477FB3ABE4}" type="datetime1">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153400" y="6324600"/>
            <a:ext cx="365760" cy="365125"/>
          </a:xfrm>
        </p:spPr>
        <p:txBody>
          <a:bodyPr/>
          <a:lstStyle>
            <a:lvl1pPr>
              <a:defRPr>
                <a:cs typeface="B Nazanin" panose="00000400000000000000" pitchFamily="2" charset="-78"/>
              </a:defRPr>
            </a:lvl1pPr>
          </a:lstStyle>
          <a:p>
            <a:fld id="{4C172B93-5EE5-428A-8509-DB59960E9089}" type="slidenum">
              <a:rPr lang="en-US" smtClean="0"/>
              <a:pPr/>
              <a:t>‹#›</a:t>
            </a:fld>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B4DDD-BF5A-120F-33CE-F3FB199AD4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B7D635-0C6C-D568-60C4-FCE33468B946}"/>
              </a:ext>
            </a:extLst>
          </p:cNvPr>
          <p:cNvSpPr>
            <a:spLocks noGrp="1"/>
          </p:cNvSpPr>
          <p:nvPr>
            <p:ph type="dt" sz="half" idx="10"/>
          </p:nvPr>
        </p:nvSpPr>
        <p:spPr/>
        <p:txBody>
          <a:bodyPr/>
          <a:lstStyle/>
          <a:p>
            <a:fld id="{D8AD1642-F230-41E4-80FF-F300BC2FF46E}" type="datetime1">
              <a:rPr lang="en-US" smtClean="0"/>
              <a:t>7/10/2026</a:t>
            </a:fld>
            <a:endParaRPr lang="en-US"/>
          </a:p>
        </p:txBody>
      </p:sp>
      <p:sp>
        <p:nvSpPr>
          <p:cNvPr id="4" name="Footer Placeholder 3">
            <a:extLst>
              <a:ext uri="{FF2B5EF4-FFF2-40B4-BE49-F238E27FC236}">
                <a16:creationId xmlns:a16="http://schemas.microsoft.com/office/drawing/2014/main" id="{4A8D504F-6D40-74FA-3A52-72BD270BC3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30B91B-5F96-9B71-7EB5-286BEC940CEA}"/>
              </a:ext>
            </a:extLst>
          </p:cNvPr>
          <p:cNvSpPr>
            <a:spLocks noGrp="1"/>
          </p:cNvSpPr>
          <p:nvPr>
            <p:ph type="sldNum" sz="quarter" idx="12"/>
          </p:nvPr>
        </p:nvSpPr>
        <p:spPr/>
        <p:txBody>
          <a:bodyPr/>
          <a:lstStyle/>
          <a:p>
            <a:fld id="{4C172B93-5EE5-428A-8509-DB59960E9089}" type="slidenum">
              <a:rPr lang="en-US" smtClean="0"/>
              <a:t>‹#›</a:t>
            </a:fld>
            <a:endParaRPr lang="en-US"/>
          </a:p>
        </p:txBody>
      </p:sp>
    </p:spTree>
    <p:extLst>
      <p:ext uri="{BB962C8B-B14F-4D97-AF65-F5344CB8AC3E}">
        <p14:creationId xmlns:p14="http://schemas.microsoft.com/office/powerpoint/2010/main" val="2420753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76956E19-46FB-4534-AC54-C72AB1551924}" type="datetime1">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72B93-5EE5-428A-8509-DB59960E9089}"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7A7A7CD8-D74D-49B8-B442-1308E543334E}" type="datetime1">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172B93-5EE5-428A-8509-DB59960E9089}"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4CD4141-8BC9-484C-B9B7-06453A6048F5}" type="datetime1">
              <a:rPr lang="en-US" smtClean="0"/>
              <a:t>7/10/2026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172B93-5EE5-428A-8509-DB59960E908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895B9C8-47D6-4817-AEB9-7F61D40072D1}" type="datetime1">
              <a:rPr lang="en-US" smtClean="0"/>
              <a:t>7/10/2026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172B93-5EE5-428A-8509-DB59960E9089}"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970DA9-BF63-48BA-BBD0-8EB7E909F641}" type="datetime1">
              <a:rPr lang="en-US" smtClean="0"/>
              <a:t>7/10/2026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153400" y="6324600"/>
            <a:ext cx="365760" cy="365125"/>
          </a:xfrm>
        </p:spPr>
        <p:txBody>
          <a:bodyPr/>
          <a:lstStyle>
            <a:lvl1pPr>
              <a:defRPr>
                <a:latin typeface="ELS Help 1" pitchFamily="2" charset="0"/>
              </a:defRPr>
            </a:lvl1pPr>
          </a:lstStyle>
          <a:p>
            <a:fld id="{4C172B93-5EE5-428A-8509-DB59960E908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186CF749-C27F-4FDF-B481-1BF1D7F33334}" type="datetime1">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172B93-5EE5-428A-8509-DB59960E908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extLst/>
          </a:lstStyle>
          <a:p>
            <a:fld id="{A61B64D1-A294-407E-8FC6-25D924BB53AD}" type="datetime1">
              <a:rPr lang="en-US" smtClean="0"/>
              <a:t>7/10/2026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C172B93-5EE5-428A-8509-DB59960E9089}"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6EC0FF2-D112-4BA5-9B11-8327FE911B77}" type="datetime1">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72B93-5EE5-428A-8509-DB59960E908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4A0295F-3C1C-4E48-82BB-85ACCFDE6B15}" type="datetime1">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72B93-5EE5-428A-8509-DB59960E9089}"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0529C-6D5F-301C-11EA-84461FB988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E89B3F-6557-6BE3-D04A-84101D18773C}"/>
              </a:ext>
            </a:extLst>
          </p:cNvPr>
          <p:cNvSpPr>
            <a:spLocks noGrp="1"/>
          </p:cNvSpPr>
          <p:nvPr>
            <p:ph type="dt" sz="half" idx="10"/>
          </p:nvPr>
        </p:nvSpPr>
        <p:spPr/>
        <p:txBody>
          <a:bodyPr/>
          <a:lstStyle/>
          <a:p>
            <a:fld id="{3674E5A6-33EB-45BC-B3A7-D0E131B87C1C}" type="datetime1">
              <a:rPr lang="en-US" smtClean="0"/>
              <a:t>7/10/2026</a:t>
            </a:fld>
            <a:endParaRPr lang="en-US"/>
          </a:p>
        </p:txBody>
      </p:sp>
      <p:sp>
        <p:nvSpPr>
          <p:cNvPr id="4" name="Footer Placeholder 3">
            <a:extLst>
              <a:ext uri="{FF2B5EF4-FFF2-40B4-BE49-F238E27FC236}">
                <a16:creationId xmlns:a16="http://schemas.microsoft.com/office/drawing/2014/main" id="{056DB45F-B13D-996A-FC75-4BDDF8D63F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C73D9F-AB66-F19A-9ADB-2BD1BCC20147}"/>
              </a:ext>
            </a:extLst>
          </p:cNvPr>
          <p:cNvSpPr>
            <a:spLocks noGrp="1"/>
          </p:cNvSpPr>
          <p:nvPr>
            <p:ph type="sldNum" sz="quarter" idx="12"/>
          </p:nvPr>
        </p:nvSpPr>
        <p:spPr/>
        <p:txBody>
          <a:bodyPr/>
          <a:lstStyle/>
          <a:p>
            <a:fld id="{4C172B93-5EE5-428A-8509-DB59960E9089}" type="slidenum">
              <a:rPr lang="en-US" smtClean="0"/>
              <a:t>‹#›</a:t>
            </a:fld>
            <a:endParaRPr lang="en-US"/>
          </a:p>
        </p:txBody>
      </p:sp>
    </p:spTree>
    <p:extLst>
      <p:ext uri="{BB962C8B-B14F-4D97-AF65-F5344CB8AC3E}">
        <p14:creationId xmlns:p14="http://schemas.microsoft.com/office/powerpoint/2010/main" val="2737851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CBCD7-D0EA-FAD1-F003-6E5FCA4F21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DA0032-2997-1893-5D54-0FFA77235EFE}"/>
              </a:ext>
            </a:extLst>
          </p:cNvPr>
          <p:cNvSpPr>
            <a:spLocks noGrp="1"/>
          </p:cNvSpPr>
          <p:nvPr>
            <p:ph type="dt" sz="half" idx="10"/>
          </p:nvPr>
        </p:nvSpPr>
        <p:spPr/>
        <p:txBody>
          <a:bodyPr/>
          <a:lstStyle/>
          <a:p>
            <a:fld id="{1EDC1443-0626-4009-8ACB-D11265E159C4}" type="datetime1">
              <a:rPr lang="en-US" smtClean="0"/>
              <a:t>7/10/2026</a:t>
            </a:fld>
            <a:endParaRPr lang="en-US"/>
          </a:p>
        </p:txBody>
      </p:sp>
      <p:sp>
        <p:nvSpPr>
          <p:cNvPr id="4" name="Footer Placeholder 3">
            <a:extLst>
              <a:ext uri="{FF2B5EF4-FFF2-40B4-BE49-F238E27FC236}">
                <a16:creationId xmlns:a16="http://schemas.microsoft.com/office/drawing/2014/main" id="{ACAAC04E-AAB0-AD16-C041-609CFC57B2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CD2505-6621-7D67-237E-0D63B613217A}"/>
              </a:ext>
            </a:extLst>
          </p:cNvPr>
          <p:cNvSpPr>
            <a:spLocks noGrp="1"/>
          </p:cNvSpPr>
          <p:nvPr>
            <p:ph type="sldNum" sz="quarter" idx="12"/>
          </p:nvPr>
        </p:nvSpPr>
        <p:spPr/>
        <p:txBody>
          <a:bodyPr/>
          <a:lstStyle/>
          <a:p>
            <a:fld id="{4C172B93-5EE5-428A-8509-DB59960E9089}" type="slidenum">
              <a:rPr lang="en-US" smtClean="0"/>
              <a:t>‹#›</a:t>
            </a:fld>
            <a:endParaRPr lang="en-US"/>
          </a:p>
        </p:txBody>
      </p:sp>
    </p:spTree>
    <p:extLst>
      <p:ext uri="{BB962C8B-B14F-4D97-AF65-F5344CB8AC3E}">
        <p14:creationId xmlns:p14="http://schemas.microsoft.com/office/powerpoint/2010/main" val="1417748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5EBFA-DF0F-3D96-633C-F89B24C6F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0AC0EA-2B5A-63B0-7BAA-F04C3E1B5E07}"/>
              </a:ext>
            </a:extLst>
          </p:cNvPr>
          <p:cNvSpPr>
            <a:spLocks noGrp="1"/>
          </p:cNvSpPr>
          <p:nvPr>
            <p:ph type="dt" sz="half" idx="10"/>
          </p:nvPr>
        </p:nvSpPr>
        <p:spPr/>
        <p:txBody>
          <a:bodyPr/>
          <a:lstStyle/>
          <a:p>
            <a:fld id="{9CCCFEE4-33BB-4B71-8746-6DBC44E157F3}" type="datetime1">
              <a:rPr lang="en-US" smtClean="0"/>
              <a:t>7/10/2026</a:t>
            </a:fld>
            <a:endParaRPr lang="en-US"/>
          </a:p>
        </p:txBody>
      </p:sp>
      <p:sp>
        <p:nvSpPr>
          <p:cNvPr id="4" name="Footer Placeholder 3">
            <a:extLst>
              <a:ext uri="{FF2B5EF4-FFF2-40B4-BE49-F238E27FC236}">
                <a16:creationId xmlns:a16="http://schemas.microsoft.com/office/drawing/2014/main" id="{38D7D8CB-28D5-30C8-702E-8F78D7A684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E11BB5-6614-8772-559D-F17A659F6915}"/>
              </a:ext>
            </a:extLst>
          </p:cNvPr>
          <p:cNvSpPr>
            <a:spLocks noGrp="1"/>
          </p:cNvSpPr>
          <p:nvPr>
            <p:ph type="sldNum" sz="quarter" idx="12"/>
          </p:nvPr>
        </p:nvSpPr>
        <p:spPr/>
        <p:txBody>
          <a:bodyPr/>
          <a:lstStyle/>
          <a:p>
            <a:fld id="{4C172B93-5EE5-428A-8509-DB59960E9089}" type="slidenum">
              <a:rPr lang="en-US" smtClean="0"/>
              <a:t>‹#›</a:t>
            </a:fld>
            <a:endParaRPr lang="en-US"/>
          </a:p>
        </p:txBody>
      </p:sp>
    </p:spTree>
    <p:extLst>
      <p:ext uri="{BB962C8B-B14F-4D97-AF65-F5344CB8AC3E}">
        <p14:creationId xmlns:p14="http://schemas.microsoft.com/office/powerpoint/2010/main" val="2768497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A55FD-96D4-78E2-EC55-1E2CCF0F68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AF79F7-9D09-FC31-B1C7-8BECD9D1EE0C}"/>
              </a:ext>
            </a:extLst>
          </p:cNvPr>
          <p:cNvSpPr>
            <a:spLocks noGrp="1"/>
          </p:cNvSpPr>
          <p:nvPr>
            <p:ph type="dt" sz="half" idx="10"/>
          </p:nvPr>
        </p:nvSpPr>
        <p:spPr/>
        <p:txBody>
          <a:bodyPr/>
          <a:lstStyle/>
          <a:p>
            <a:fld id="{B1EC6F8A-0667-47C5-9E27-02F6F674CEBA}" type="datetime1">
              <a:rPr lang="en-US" smtClean="0"/>
              <a:t>7/10/2026</a:t>
            </a:fld>
            <a:endParaRPr lang="en-US"/>
          </a:p>
        </p:txBody>
      </p:sp>
      <p:sp>
        <p:nvSpPr>
          <p:cNvPr id="4" name="Footer Placeholder 3">
            <a:extLst>
              <a:ext uri="{FF2B5EF4-FFF2-40B4-BE49-F238E27FC236}">
                <a16:creationId xmlns:a16="http://schemas.microsoft.com/office/drawing/2014/main" id="{70BF5A85-FE2F-E024-537D-6CF7104ADF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FEBE7B-BE80-2DDC-D1E7-59375028FAA0}"/>
              </a:ext>
            </a:extLst>
          </p:cNvPr>
          <p:cNvSpPr>
            <a:spLocks noGrp="1"/>
          </p:cNvSpPr>
          <p:nvPr>
            <p:ph type="sldNum" sz="quarter" idx="12"/>
          </p:nvPr>
        </p:nvSpPr>
        <p:spPr/>
        <p:txBody>
          <a:bodyPr/>
          <a:lstStyle/>
          <a:p>
            <a:fld id="{4C172B93-5EE5-428A-8509-DB59960E9089}" type="slidenum">
              <a:rPr lang="en-US" smtClean="0"/>
              <a:t>‹#›</a:t>
            </a:fld>
            <a:endParaRPr lang="en-US" dirty="0"/>
          </a:p>
        </p:txBody>
      </p:sp>
    </p:spTree>
    <p:extLst>
      <p:ext uri="{BB962C8B-B14F-4D97-AF65-F5344CB8AC3E}">
        <p14:creationId xmlns:p14="http://schemas.microsoft.com/office/powerpoint/2010/main" val="2556987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56C62-A2AE-2B3D-83D0-B544152245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DE58B1-AE62-9B07-BA2A-1E217BE49371}"/>
              </a:ext>
            </a:extLst>
          </p:cNvPr>
          <p:cNvSpPr>
            <a:spLocks noGrp="1"/>
          </p:cNvSpPr>
          <p:nvPr>
            <p:ph type="dt" sz="half" idx="10"/>
          </p:nvPr>
        </p:nvSpPr>
        <p:spPr/>
        <p:txBody>
          <a:bodyPr/>
          <a:lstStyle/>
          <a:p>
            <a:fld id="{F3F2B9E6-6059-4AD8-BC6B-3B190EE996F6}" type="datetime1">
              <a:rPr lang="en-US" smtClean="0"/>
              <a:t>7/10/2026</a:t>
            </a:fld>
            <a:endParaRPr lang="en-US"/>
          </a:p>
        </p:txBody>
      </p:sp>
      <p:sp>
        <p:nvSpPr>
          <p:cNvPr id="4" name="Footer Placeholder 3">
            <a:extLst>
              <a:ext uri="{FF2B5EF4-FFF2-40B4-BE49-F238E27FC236}">
                <a16:creationId xmlns:a16="http://schemas.microsoft.com/office/drawing/2014/main" id="{A3031D84-9627-38AF-DD03-4A52848E3C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91AD1F-531A-8D17-A409-E404C4985719}"/>
              </a:ext>
            </a:extLst>
          </p:cNvPr>
          <p:cNvSpPr>
            <a:spLocks noGrp="1"/>
          </p:cNvSpPr>
          <p:nvPr>
            <p:ph type="sldNum" sz="quarter" idx="12"/>
          </p:nvPr>
        </p:nvSpPr>
        <p:spPr/>
        <p:txBody>
          <a:bodyPr/>
          <a:lstStyle/>
          <a:p>
            <a:fld id="{4C172B93-5EE5-428A-8509-DB59960E9089}" type="slidenum">
              <a:rPr lang="en-US" smtClean="0"/>
              <a:t>‹#›</a:t>
            </a:fld>
            <a:endParaRPr lang="en-US" dirty="0"/>
          </a:p>
        </p:txBody>
      </p:sp>
    </p:spTree>
    <p:extLst>
      <p:ext uri="{BB962C8B-B14F-4D97-AF65-F5344CB8AC3E}">
        <p14:creationId xmlns:p14="http://schemas.microsoft.com/office/powerpoint/2010/main" val="2385323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9">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0" name="Date Placeholder 9"/>
          <p:cNvSpPr>
            <a:spLocks noGrp="1"/>
          </p:cNvSpPr>
          <p:nvPr>
            <p:ph type="dt" sz="half" idx="2"/>
          </p:nvPr>
        </p:nvSpPr>
        <p:spPr>
          <a:xfrm>
            <a:off x="5835167" y="6407625"/>
            <a:ext cx="1920240" cy="365760"/>
          </a:xfrm>
          <a:prstGeom prst="rect">
            <a:avLst/>
          </a:prstGeom>
        </p:spPr>
        <p:txBody>
          <a:bodyPr vert="horz" anchor="b"/>
          <a:lstStyle>
            <a:lvl1pPr algn="l" eaLnBrk="1" latinLnBrk="0" hangingPunct="1">
              <a:defRPr kumimoji="0" sz="1000">
                <a:solidFill>
                  <a:schemeClr val="tx1"/>
                </a:solidFill>
              </a:defRPr>
            </a:lvl1pPr>
            <a:extLst/>
          </a:lstStyle>
          <a:p>
            <a:fld id="{26689FF9-3A44-4315-AB9F-5A9658B41408}" type="datetime1">
              <a:rPr lang="en-US" smtClean="0"/>
              <a:t>7/10/2026</a:t>
            </a:fld>
            <a:endParaRPr lang="en-US"/>
          </a:p>
        </p:txBody>
      </p:sp>
      <p:sp>
        <p:nvSpPr>
          <p:cNvPr id="22" name="Footer Placeholder 21"/>
          <p:cNvSpPr>
            <a:spLocks noGrp="1"/>
          </p:cNvSpPr>
          <p:nvPr>
            <p:ph type="ftr" sz="quarter" idx="3"/>
          </p:nvPr>
        </p:nvSpPr>
        <p:spPr>
          <a:xfrm>
            <a:off x="3443724" y="6407943"/>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7934177" y="6407943"/>
            <a:ext cx="365760" cy="365125"/>
          </a:xfrm>
          <a:prstGeom prst="rect">
            <a:avLst/>
          </a:prstGeom>
        </p:spPr>
        <p:txBody>
          <a:bodyPr vert="horz" anchor="b"/>
          <a:lstStyle>
            <a:lvl1pPr algn="r" eaLnBrk="1" latinLnBrk="0" hangingPunct="1">
              <a:defRPr kumimoji="0" sz="1000" b="0">
                <a:solidFill>
                  <a:schemeClr val="tx1"/>
                </a:solidFill>
                <a:cs typeface="B Nazanin" panose="00000400000000000000" pitchFamily="2" charset="-78"/>
              </a:defRPr>
            </a:lvl1pPr>
            <a:extLst/>
          </a:lstStyle>
          <a:p>
            <a:fld id="{4C172B93-5EE5-428A-8509-DB59960E9089}" type="slidenum">
              <a:rPr lang="en-US" smtClean="0"/>
              <a:pPr/>
              <a:t>‹#›</a:t>
            </a:fld>
            <a:endParaRPr lang="en-US" dirty="0"/>
          </a:p>
        </p:txBody>
      </p:sp>
      <p:sp>
        <p:nvSpPr>
          <p:cNvPr id="2" name="TextBox 1">
            <a:extLst>
              <a:ext uri="{FF2B5EF4-FFF2-40B4-BE49-F238E27FC236}">
                <a16:creationId xmlns:a16="http://schemas.microsoft.com/office/drawing/2014/main" id="{84BCFE49-1381-E363-6B89-127D7DB143F1}"/>
              </a:ext>
            </a:extLst>
          </p:cNvPr>
          <p:cNvSpPr txBox="1"/>
          <p:nvPr userDrawn="1"/>
        </p:nvSpPr>
        <p:spPr>
          <a:xfrm>
            <a:off x="8401366" y="6429473"/>
            <a:ext cx="486722" cy="307777"/>
          </a:xfrm>
          <a:prstGeom prst="rect">
            <a:avLst/>
          </a:prstGeom>
          <a:noFill/>
        </p:spPr>
        <p:txBody>
          <a:bodyPr wrap="square" rtlCol="0">
            <a:spAutoFit/>
          </a:bodyPr>
          <a:lstStyle/>
          <a:p>
            <a:r>
              <a:rPr lang="fa-IR" sz="1400" dirty="0">
                <a:cs typeface="B Nazanin" panose="00000400000000000000" pitchFamily="2" charset="-78"/>
              </a:rPr>
              <a:t>33/</a:t>
            </a:r>
            <a:endParaRPr lang="en-US" dirty="0">
              <a:cs typeface="B Nazanin" panose="00000400000000000000" pitchFamily="2" charset="-78"/>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77"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9699" y="4600576"/>
            <a:ext cx="6096000" cy="1600200"/>
          </a:xfrm>
        </p:spPr>
        <p:txBody>
          <a:bodyPr>
            <a:normAutofit/>
          </a:bodyPr>
          <a:lstStyle/>
          <a:p>
            <a:pPr marL="0" lvl="0" indent="0" algn="ctr">
              <a:spcBef>
                <a:spcPct val="20000"/>
              </a:spcBef>
              <a:buClrTx/>
              <a:buSzTx/>
              <a:buNone/>
            </a:pPr>
            <a:endParaRPr lang="fa-IR" sz="2800" b="1" dirty="0">
              <a:solidFill>
                <a:prstClr val="black"/>
              </a:solidFill>
              <a:latin typeface="Calibri"/>
              <a:cs typeface="B Nazanin" panose="00000400000000000000" pitchFamily="2" charset="-78"/>
            </a:endParaRPr>
          </a:p>
        </p:txBody>
      </p:sp>
      <p:sp>
        <p:nvSpPr>
          <p:cNvPr id="2" name="Title 1"/>
          <p:cNvSpPr>
            <a:spLocks noGrp="1"/>
          </p:cNvSpPr>
          <p:nvPr>
            <p:ph type="title"/>
          </p:nvPr>
        </p:nvSpPr>
        <p:spPr>
          <a:xfrm>
            <a:off x="228600" y="3186111"/>
            <a:ext cx="8229600" cy="1143000"/>
          </a:xfrm>
        </p:spPr>
        <p:txBody>
          <a:bodyPr>
            <a:normAutofit/>
          </a:bodyPr>
          <a:lstStyle/>
          <a:p>
            <a:pPr algn="ctr"/>
            <a:r>
              <a:rPr lang="fa-IR" sz="4400" dirty="0">
                <a:cs typeface="B Nazanin" panose="00000400000000000000" pitchFamily="2" charset="-78"/>
              </a:rPr>
              <a:t>تامین مالی ابزارهای مالی اسلامی </a:t>
            </a:r>
            <a:endParaRPr lang="en-US" sz="4400" dirty="0">
              <a:cs typeface="B Nazanin" panose="00000400000000000000" pitchFamily="2" charset="-78"/>
            </a:endParaRPr>
          </a:p>
        </p:txBody>
      </p:sp>
      <p:sp>
        <p:nvSpPr>
          <p:cNvPr id="6" name="Slide Number Placeholder 5">
            <a:extLst>
              <a:ext uri="{FF2B5EF4-FFF2-40B4-BE49-F238E27FC236}">
                <a16:creationId xmlns:a16="http://schemas.microsoft.com/office/drawing/2014/main" id="{DE5D186C-14D4-77E8-C4DE-BD34AF8FBDD7}"/>
              </a:ext>
            </a:extLst>
          </p:cNvPr>
          <p:cNvSpPr>
            <a:spLocks noGrp="1"/>
          </p:cNvSpPr>
          <p:nvPr>
            <p:ph type="sldNum" sz="quarter" idx="12"/>
          </p:nvPr>
        </p:nvSpPr>
        <p:spPr>
          <a:xfrm>
            <a:off x="8168640" y="6340475"/>
            <a:ext cx="365760" cy="365125"/>
          </a:xfrm>
        </p:spPr>
        <p:txBody>
          <a:bodyPr/>
          <a:lstStyle/>
          <a:p>
            <a:r>
              <a:rPr lang="fa-IR" sz="1200" dirty="0">
                <a:latin typeface="ELS Help 1" pitchFamily="2" charset="0"/>
              </a:rPr>
              <a:t>1</a:t>
            </a:r>
            <a:endParaRPr lang="en-US" sz="1200" dirty="0">
              <a:latin typeface="ELS Help 1" pitchFamily="2" charset="0"/>
            </a:endParaRPr>
          </a:p>
        </p:txBody>
      </p:sp>
    </p:spTree>
    <p:extLst>
      <p:ext uri="{BB962C8B-B14F-4D97-AF65-F5344CB8AC3E}">
        <p14:creationId xmlns:p14="http://schemas.microsoft.com/office/powerpoint/2010/main" val="13545167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588" y="1268760"/>
            <a:ext cx="6554823" cy="4320480"/>
          </a:xfrm>
          <a:prstGeom prst="rect">
            <a:avLst/>
          </a:prstGeom>
        </p:spPr>
      </p:pic>
      <p:sp>
        <p:nvSpPr>
          <p:cNvPr id="4" name="Slide Number Placeholder 3">
            <a:extLst>
              <a:ext uri="{FF2B5EF4-FFF2-40B4-BE49-F238E27FC236}">
                <a16:creationId xmlns:a16="http://schemas.microsoft.com/office/drawing/2014/main" id="{1BE8547A-5E3F-53BD-4CD6-AB6FF5179E16}"/>
              </a:ext>
            </a:extLst>
          </p:cNvPr>
          <p:cNvSpPr>
            <a:spLocks noGrp="1"/>
          </p:cNvSpPr>
          <p:nvPr>
            <p:ph type="sldNum" sz="quarter" idx="12"/>
          </p:nvPr>
        </p:nvSpPr>
        <p:spPr/>
        <p:txBody>
          <a:bodyPr/>
          <a:lstStyle/>
          <a:p>
            <a:r>
              <a:rPr lang="fa-IR" sz="1200" dirty="0"/>
              <a:t>2</a:t>
            </a:r>
            <a:endParaRPr lang="en-US" dirty="0"/>
          </a:p>
        </p:txBody>
      </p:sp>
    </p:spTree>
    <p:extLst>
      <p:ext uri="{BB962C8B-B14F-4D97-AF65-F5344CB8AC3E}">
        <p14:creationId xmlns:p14="http://schemas.microsoft.com/office/powerpoint/2010/main" val="2856614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fa-IR" sz="4800">
                <a:cs typeface="B Nazanin" panose="00000400000000000000" pitchFamily="2" charset="-78"/>
              </a:rPr>
              <a:t>تعریف تامین مالی</a:t>
            </a:r>
            <a:endParaRPr lang="en-US" sz="4800">
              <a:cs typeface="B Nazanin" panose="00000400000000000000" pitchFamily="2" charset="-78"/>
            </a:endParaRPr>
          </a:p>
        </p:txBody>
      </p:sp>
      <p:sp>
        <p:nvSpPr>
          <p:cNvPr id="4" name="Content Placeholder 3"/>
          <p:cNvSpPr>
            <a:spLocks noGrp="1"/>
          </p:cNvSpPr>
          <p:nvPr>
            <p:ph idx="1"/>
          </p:nvPr>
        </p:nvSpPr>
        <p:spPr>
          <a:xfrm>
            <a:off x="457200" y="1427163"/>
            <a:ext cx="8229600" cy="4655344"/>
          </a:xfrm>
        </p:spPr>
        <p:txBody>
          <a:bodyPr>
            <a:normAutofit fontScale="92500"/>
          </a:bodyPr>
          <a:lstStyle/>
          <a:p>
            <a:pPr algn="r" rtl="1">
              <a:lnSpc>
                <a:spcPct val="150000"/>
              </a:lnSpc>
            </a:pPr>
            <a:r>
              <a:rPr lang="fa-IR" sz="3200" dirty="0">
                <a:latin typeface="Arial (Body)"/>
                <a:cs typeface="B Nazanin" panose="00000400000000000000" pitchFamily="2" charset="-78"/>
              </a:rPr>
              <a:t>تامین مالی فرآیند جمع آوری و افزایش منابع مالی برای پوشش هزینه ها و سرمایه گذاری های مختلف است .</a:t>
            </a:r>
          </a:p>
          <a:p>
            <a:pPr algn="r" rtl="1">
              <a:lnSpc>
                <a:spcPct val="150000"/>
              </a:lnSpc>
            </a:pPr>
            <a:r>
              <a:rPr lang="fa-IR" sz="3200" dirty="0">
                <a:latin typeface="Arial (Body)"/>
                <a:cs typeface="B Nazanin" panose="00000400000000000000" pitchFamily="2" charset="-78"/>
              </a:rPr>
              <a:t>این مفهوم به هنر و علم مدیریت وجوه نقد نیز تعبیر می شود و هدف آن ایجاد تعادل میان منابع و مصارف است.</a:t>
            </a:r>
          </a:p>
          <a:p>
            <a:pPr algn="r" rtl="1">
              <a:lnSpc>
                <a:spcPct val="150000"/>
              </a:lnSpc>
            </a:pPr>
            <a:r>
              <a:rPr lang="fa-IR" sz="3200" dirty="0">
                <a:latin typeface="Arial (Body)"/>
                <a:cs typeface="B Nazanin" panose="00000400000000000000" pitchFamily="2" charset="-78"/>
              </a:rPr>
              <a:t>اهداف اصلی تامین مالی شامل سرمایه گذاری سود آور ، کاهش ریسک و تامین نیازهای اقتصادی و اجتماعی بنگاه ها می باشد</a:t>
            </a:r>
            <a:r>
              <a:rPr lang="fa-IR" dirty="0">
                <a:latin typeface="Arial (Body)"/>
                <a:cs typeface="Arial" pitchFamily="34" charset="0"/>
              </a:rPr>
              <a:t> </a:t>
            </a:r>
            <a:endParaRPr lang="en-US" dirty="0">
              <a:latin typeface="Arial (Body)"/>
              <a:cs typeface="Arial" pitchFamily="34" charset="0"/>
            </a:endParaRPr>
          </a:p>
        </p:txBody>
      </p:sp>
      <p:sp>
        <p:nvSpPr>
          <p:cNvPr id="5" name="Slide Number Placeholder 4">
            <a:extLst>
              <a:ext uri="{FF2B5EF4-FFF2-40B4-BE49-F238E27FC236}">
                <a16:creationId xmlns:a16="http://schemas.microsoft.com/office/drawing/2014/main" id="{64FBBC00-6C8E-13D3-D21E-F52098C1E080}"/>
              </a:ext>
            </a:extLst>
          </p:cNvPr>
          <p:cNvSpPr>
            <a:spLocks noGrp="1"/>
          </p:cNvSpPr>
          <p:nvPr>
            <p:ph type="sldNum" sz="quarter" idx="12"/>
          </p:nvPr>
        </p:nvSpPr>
        <p:spPr/>
        <p:txBody>
          <a:bodyPr/>
          <a:lstStyle/>
          <a:p>
            <a:r>
              <a:rPr lang="fa-IR" sz="1200" dirty="0"/>
              <a:t>3</a:t>
            </a:r>
            <a:endParaRPr lang="en-US" sz="1200" dirty="0"/>
          </a:p>
        </p:txBody>
      </p:sp>
    </p:spTree>
    <p:extLst>
      <p:ext uri="{BB962C8B-B14F-4D97-AF65-F5344CB8AC3E}">
        <p14:creationId xmlns:p14="http://schemas.microsoft.com/office/powerpoint/2010/main" val="13750529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28800"/>
            <a:ext cx="8229600" cy="4178491"/>
          </a:xfrm>
        </p:spPr>
        <p:txBody>
          <a:bodyPr>
            <a:normAutofit fontScale="85000" lnSpcReduction="10000"/>
          </a:bodyPr>
          <a:lstStyle/>
          <a:p>
            <a:pPr marL="109728" indent="0" algn="just" rtl="1">
              <a:lnSpc>
                <a:spcPct val="150000"/>
              </a:lnSpc>
              <a:buNone/>
            </a:pPr>
            <a:r>
              <a:rPr lang="fa-IR" sz="3200" dirty="0">
                <a:cs typeface="B Nazanin" panose="00000400000000000000" pitchFamily="2" charset="-78"/>
              </a:rPr>
              <a:t>روش های تامین مالی به </a:t>
            </a:r>
            <a:r>
              <a:rPr lang="fa-IR" sz="3200" b="1" dirty="0">
                <a:cs typeface="B Nazanin" panose="00000400000000000000" pitchFamily="2" charset="-78"/>
              </a:rPr>
              <a:t>سه دسته </a:t>
            </a:r>
            <a:r>
              <a:rPr lang="fa-IR" sz="3200" dirty="0">
                <a:solidFill>
                  <a:prstClr val="black"/>
                </a:solidFill>
                <a:cs typeface="B Nazanin" panose="00000400000000000000" pitchFamily="2" charset="-78"/>
              </a:rPr>
              <a:t>اصلی تقیسم می شوند:</a:t>
            </a:r>
          </a:p>
          <a:p>
            <a:pPr algn="just" rtl="1">
              <a:lnSpc>
                <a:spcPct val="150000"/>
              </a:lnSpc>
            </a:pPr>
            <a:r>
              <a:rPr lang="fa-IR" sz="3200" dirty="0">
                <a:solidFill>
                  <a:prstClr val="black"/>
                </a:solidFill>
                <a:cs typeface="B Nazanin" panose="00000400000000000000" pitchFamily="2" charset="-78"/>
              </a:rPr>
              <a:t> تامین مالی شرکتی (داخلی)</a:t>
            </a:r>
            <a:r>
              <a:rPr lang="fa-IR" sz="3200" dirty="0">
                <a:cs typeface="B Nazanin" panose="00000400000000000000" pitchFamily="2" charset="-78"/>
              </a:rPr>
              <a:t> که از منابع درون سازمانی حاصل می شود</a:t>
            </a:r>
          </a:p>
          <a:p>
            <a:pPr algn="just" rtl="1">
              <a:lnSpc>
                <a:spcPct val="150000"/>
              </a:lnSpc>
            </a:pPr>
            <a:r>
              <a:rPr lang="fa-IR" sz="3200" dirty="0">
                <a:solidFill>
                  <a:prstClr val="black"/>
                </a:solidFill>
                <a:cs typeface="B Nazanin" panose="00000400000000000000" pitchFamily="2" charset="-78"/>
              </a:rPr>
              <a:t>تامین مالی بین المللی (خارجی) که از منابع خارج از کشور تامین می شود</a:t>
            </a:r>
          </a:p>
          <a:p>
            <a:pPr algn="just" rtl="1">
              <a:lnSpc>
                <a:spcPct val="150000"/>
              </a:lnSpc>
            </a:pPr>
            <a:r>
              <a:rPr lang="fa-IR" sz="3200" dirty="0">
                <a:solidFill>
                  <a:prstClr val="black"/>
                </a:solidFill>
                <a:cs typeface="B Nazanin" panose="00000400000000000000" pitchFamily="2" charset="-78"/>
              </a:rPr>
              <a:t>تامین مالی از طریق ابزارهای مالی اسلامی که می تواند داخلی یا خارجی باشد</a:t>
            </a:r>
          </a:p>
        </p:txBody>
      </p:sp>
      <p:sp>
        <p:nvSpPr>
          <p:cNvPr id="3" name="Title 2"/>
          <p:cNvSpPr>
            <a:spLocks noGrp="1"/>
          </p:cNvSpPr>
          <p:nvPr>
            <p:ph type="title"/>
          </p:nvPr>
        </p:nvSpPr>
        <p:spPr/>
        <p:txBody>
          <a:bodyPr>
            <a:normAutofit/>
          </a:bodyPr>
          <a:lstStyle/>
          <a:p>
            <a:pPr algn="ctr"/>
            <a:r>
              <a:rPr lang="fa-IR">
                <a:cs typeface="B Nazanin" panose="00000400000000000000" pitchFamily="2" charset="-78"/>
              </a:rPr>
              <a:t>طبقه بندی روش های تامین مالی</a:t>
            </a: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BE604FDB-088C-E459-9B12-ACBE0175E3D6}"/>
              </a:ext>
            </a:extLst>
          </p:cNvPr>
          <p:cNvSpPr>
            <a:spLocks noGrp="1"/>
          </p:cNvSpPr>
          <p:nvPr>
            <p:ph type="sldNum" sz="quarter" idx="12"/>
          </p:nvPr>
        </p:nvSpPr>
        <p:spPr/>
        <p:txBody>
          <a:bodyPr/>
          <a:lstStyle/>
          <a:p>
            <a:r>
              <a:rPr lang="fa-IR" sz="1200" dirty="0"/>
              <a:t>4</a:t>
            </a:r>
            <a:endParaRPr lang="en-US" dirty="0"/>
          </a:p>
        </p:txBody>
      </p:sp>
    </p:spTree>
    <p:extLst>
      <p:ext uri="{BB962C8B-B14F-4D97-AF65-F5344CB8AC3E}">
        <p14:creationId xmlns:p14="http://schemas.microsoft.com/office/powerpoint/2010/main" val="2576162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9100" y="1295400"/>
            <a:ext cx="8229600" cy="4995672"/>
          </a:xfrm>
        </p:spPr>
        <p:txBody>
          <a:bodyPr>
            <a:normAutofit lnSpcReduction="10000"/>
          </a:bodyPr>
          <a:lstStyle/>
          <a:p>
            <a:pPr marL="109728" indent="0" algn="just" rtl="1">
              <a:lnSpc>
                <a:spcPct val="150000"/>
              </a:lnSpc>
              <a:buNone/>
            </a:pPr>
            <a:r>
              <a:rPr lang="fa-IR" sz="3600">
                <a:cs typeface="B Nazanin" panose="00000400000000000000" pitchFamily="2" charset="-78"/>
              </a:rPr>
              <a:t>تامین مالی شرکتی بر اساس دوره زمانی بازپرداخت به سه نوع تقسیم می شود:</a:t>
            </a:r>
          </a:p>
          <a:p>
            <a:pPr marL="109728" indent="0" algn="just" rtl="1">
              <a:lnSpc>
                <a:spcPct val="150000"/>
              </a:lnSpc>
              <a:buNone/>
            </a:pPr>
            <a:r>
              <a:rPr lang="fa-IR" sz="3600">
                <a:cs typeface="B Nazanin" panose="00000400000000000000" pitchFamily="2" charset="-78"/>
              </a:rPr>
              <a:t>کوتاه مدت (1 تا3 سال)</a:t>
            </a:r>
          </a:p>
          <a:p>
            <a:pPr marL="109728" indent="0" algn="just" rtl="1">
              <a:lnSpc>
                <a:spcPct val="150000"/>
              </a:lnSpc>
              <a:buNone/>
            </a:pPr>
            <a:r>
              <a:rPr lang="fa-IR" sz="3600">
                <a:cs typeface="B Nazanin" panose="00000400000000000000" pitchFamily="2" charset="-78"/>
              </a:rPr>
              <a:t>میان مدت (1 تا 5 سال)</a:t>
            </a:r>
          </a:p>
          <a:p>
            <a:pPr marL="109728" indent="0" algn="just" rtl="1">
              <a:lnSpc>
                <a:spcPct val="150000"/>
              </a:lnSpc>
              <a:buNone/>
            </a:pPr>
            <a:r>
              <a:rPr lang="fa-IR" sz="3600">
                <a:cs typeface="B Nazanin" panose="00000400000000000000" pitchFamily="2" charset="-78"/>
              </a:rPr>
              <a:t>بلند مدت (بیش از 5 سال) </a:t>
            </a:r>
            <a:r>
              <a:rPr lang="fa-IR" sz="3200">
                <a:cs typeface="B Nazanin" panose="00000400000000000000" pitchFamily="2" charset="-78"/>
              </a:rPr>
              <a:t>هرکدام</a:t>
            </a:r>
            <a:r>
              <a:rPr lang="fa-IR" sz="3600">
                <a:cs typeface="B Nazanin" panose="00000400000000000000" pitchFamily="2" charset="-78"/>
              </a:rPr>
              <a:t> از این روش ها بسته به نوع نیاز شرکت،هزینه سرمایه و ریسک انتخاب می شود</a:t>
            </a:r>
            <a:endParaRPr lang="en-US" sz="3600">
              <a:cs typeface="B Nazanin" panose="00000400000000000000" pitchFamily="2" charset="-78"/>
            </a:endParaRPr>
          </a:p>
        </p:txBody>
      </p:sp>
      <p:sp>
        <p:nvSpPr>
          <p:cNvPr id="3" name="Title 2"/>
          <p:cNvSpPr>
            <a:spLocks noGrp="1"/>
          </p:cNvSpPr>
          <p:nvPr>
            <p:ph type="title"/>
          </p:nvPr>
        </p:nvSpPr>
        <p:spPr/>
        <p:txBody>
          <a:bodyPr/>
          <a:lstStyle/>
          <a:p>
            <a:pPr algn="ctr" rtl="1"/>
            <a:r>
              <a:rPr lang="fa-IR">
                <a:cs typeface="B Nazanin" panose="00000400000000000000" pitchFamily="2" charset="-78"/>
              </a:rPr>
              <a:t>انواع تامین مالی شرکتی</a:t>
            </a: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837252B6-FE4A-378C-874A-04161FC2B20A}"/>
              </a:ext>
            </a:extLst>
          </p:cNvPr>
          <p:cNvSpPr>
            <a:spLocks noGrp="1"/>
          </p:cNvSpPr>
          <p:nvPr>
            <p:ph type="sldNum" sz="quarter" idx="12"/>
          </p:nvPr>
        </p:nvSpPr>
        <p:spPr/>
        <p:txBody>
          <a:bodyPr/>
          <a:lstStyle/>
          <a:p>
            <a:r>
              <a:rPr lang="fa-IR" sz="1200" dirty="0"/>
              <a:t>5</a:t>
            </a:r>
            <a:endParaRPr lang="en-US" sz="1200" dirty="0"/>
          </a:p>
        </p:txBody>
      </p:sp>
    </p:spTree>
    <p:extLst>
      <p:ext uri="{BB962C8B-B14F-4D97-AF65-F5344CB8AC3E}">
        <p14:creationId xmlns:p14="http://schemas.microsoft.com/office/powerpoint/2010/main" val="724341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7672" y="1695450"/>
            <a:ext cx="8229600" cy="4102291"/>
          </a:xfrm>
        </p:spPr>
        <p:txBody>
          <a:bodyPr>
            <a:normAutofit/>
          </a:bodyPr>
          <a:lstStyle/>
          <a:p>
            <a:pPr marL="109728" indent="0" algn="r" rtl="1">
              <a:lnSpc>
                <a:spcPct val="150000"/>
              </a:lnSpc>
              <a:buNone/>
            </a:pPr>
            <a:r>
              <a:rPr lang="fa-IR">
                <a:cs typeface="B Nazanin" panose="00000400000000000000" pitchFamily="2" charset="-78"/>
              </a:rPr>
              <a:t>سهام عادی نشان دهنده مالکیت سهامداران در شرکت است و پر ریسک ترین اما پر بازده ترین ابزار مالی محسوب می شود.</a:t>
            </a:r>
          </a:p>
          <a:p>
            <a:pPr marL="109728" indent="0" algn="r" rtl="1">
              <a:lnSpc>
                <a:spcPct val="150000"/>
              </a:lnSpc>
              <a:buNone/>
            </a:pPr>
            <a:r>
              <a:rPr lang="fa-IR">
                <a:cs typeface="B Nazanin" panose="00000400000000000000" pitchFamily="2" charset="-78"/>
              </a:rPr>
              <a:t>مزایای آن شامل عدم الزام قانونی به پرداخت سود، افزایش انعطاف مالی شرکت و جذب وجوه بلند مدت است.</a:t>
            </a:r>
          </a:p>
          <a:p>
            <a:pPr marL="109728" indent="0" algn="r" rtl="1">
              <a:lnSpc>
                <a:spcPct val="150000"/>
              </a:lnSpc>
              <a:buNone/>
            </a:pPr>
            <a:r>
              <a:rPr lang="fa-IR">
                <a:cs typeface="B Nazanin" panose="00000400000000000000" pitchFamily="2" charset="-78"/>
              </a:rPr>
              <a:t>اما از معایب آن می توان به احتمال ازدست دادن کنترل شرکت و هزینه بالای سرمایه اشاره کرد.</a:t>
            </a:r>
            <a:endParaRPr lang="en-US">
              <a:cs typeface="B Nazanin" panose="00000400000000000000" pitchFamily="2" charset="-78"/>
            </a:endParaRPr>
          </a:p>
        </p:txBody>
      </p:sp>
      <p:sp>
        <p:nvSpPr>
          <p:cNvPr id="3" name="Title 2"/>
          <p:cNvSpPr>
            <a:spLocks noGrp="1"/>
          </p:cNvSpPr>
          <p:nvPr>
            <p:ph type="title"/>
          </p:nvPr>
        </p:nvSpPr>
        <p:spPr>
          <a:xfrm>
            <a:off x="457200" y="533400"/>
            <a:ext cx="8229600" cy="1143000"/>
          </a:xfrm>
        </p:spPr>
        <p:txBody>
          <a:bodyPr/>
          <a:lstStyle/>
          <a:p>
            <a:pPr algn="ctr"/>
            <a:r>
              <a:rPr lang="fa-IR">
                <a:cs typeface="B Nazanin" panose="00000400000000000000" pitchFamily="2" charset="-78"/>
              </a:rPr>
              <a:t>منابع تامین مالی بلند مدت –سهامی عادی</a:t>
            </a: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21C7B28C-39F5-195B-926E-F76ACA453A83}"/>
              </a:ext>
            </a:extLst>
          </p:cNvPr>
          <p:cNvSpPr>
            <a:spLocks noGrp="1"/>
          </p:cNvSpPr>
          <p:nvPr>
            <p:ph type="sldNum" sz="quarter" idx="12"/>
          </p:nvPr>
        </p:nvSpPr>
        <p:spPr/>
        <p:txBody>
          <a:bodyPr/>
          <a:lstStyle/>
          <a:p>
            <a:r>
              <a:rPr lang="fa-IR" sz="1200" dirty="0"/>
              <a:t>6</a:t>
            </a:r>
            <a:endParaRPr lang="en-US" sz="1200" dirty="0"/>
          </a:p>
        </p:txBody>
      </p:sp>
    </p:spTree>
    <p:extLst>
      <p:ext uri="{BB962C8B-B14F-4D97-AF65-F5344CB8AC3E}">
        <p14:creationId xmlns:p14="http://schemas.microsoft.com/office/powerpoint/2010/main" val="271962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724400"/>
          </a:xfrm>
        </p:spPr>
        <p:txBody>
          <a:bodyPr>
            <a:normAutofit fontScale="92500" lnSpcReduction="10000"/>
          </a:bodyPr>
          <a:lstStyle/>
          <a:p>
            <a:pPr marL="109728" indent="0" algn="r" rtl="1">
              <a:lnSpc>
                <a:spcPct val="150000"/>
              </a:lnSpc>
              <a:buNone/>
            </a:pPr>
            <a:r>
              <a:rPr lang="fa-IR" sz="3200">
                <a:cs typeface="B Nazanin" panose="00000400000000000000" pitchFamily="2" charset="-78"/>
              </a:rPr>
              <a:t>سهام ممتاز نوعی از سهام است که دارندگان از مزایای خاصی مانند سود ثابت و اولویت در انحلال شرکت برخوردارند.</a:t>
            </a:r>
          </a:p>
          <a:p>
            <a:pPr marL="109728" indent="0" algn="r" rtl="1">
              <a:lnSpc>
                <a:spcPct val="150000"/>
              </a:lnSpc>
              <a:buNone/>
            </a:pPr>
            <a:r>
              <a:rPr lang="fa-IR" sz="3200">
                <a:cs typeface="B Nazanin" panose="00000400000000000000" pitchFamily="2" charset="-78"/>
              </a:rPr>
              <a:t>این سهام نسبت به سهام عادی ریسک کمتری دارد و برای سرمایه گذاران ریسک گریز جذاب است.</a:t>
            </a:r>
          </a:p>
          <a:p>
            <a:pPr marL="109728" indent="0" algn="r" rtl="1">
              <a:lnSpc>
                <a:spcPct val="150000"/>
              </a:lnSpc>
              <a:buNone/>
            </a:pPr>
            <a:r>
              <a:rPr lang="fa-IR" sz="3200">
                <a:cs typeface="B Nazanin" panose="00000400000000000000" pitchFamily="2" charset="-78"/>
              </a:rPr>
              <a:t>با این حال ، سهام ممتاز ممکن است موجب محدود شدن تصمیم گیری مدیریت شود و هزینه سرمایه بیشتری نسبت به اوراق قرضه داشته باشد.</a:t>
            </a:r>
            <a:endParaRPr lang="en-US" sz="3200">
              <a:cs typeface="B Nazanin" panose="00000400000000000000" pitchFamily="2" charset="-78"/>
            </a:endParaRPr>
          </a:p>
        </p:txBody>
      </p:sp>
      <p:sp>
        <p:nvSpPr>
          <p:cNvPr id="3" name="Title 2"/>
          <p:cNvSpPr>
            <a:spLocks noGrp="1"/>
          </p:cNvSpPr>
          <p:nvPr>
            <p:ph type="title"/>
          </p:nvPr>
        </p:nvSpPr>
        <p:spPr/>
        <p:txBody>
          <a:bodyPr/>
          <a:lstStyle/>
          <a:p>
            <a:pPr algn="ctr"/>
            <a:r>
              <a:rPr lang="fa-IR">
                <a:solidFill>
                  <a:srgbClr val="464646"/>
                </a:solidFill>
                <a:cs typeface="B Nazanin" panose="00000400000000000000" pitchFamily="2" charset="-78"/>
              </a:rPr>
              <a:t>منابع تامین مالی بلند مدت _سهامی ممتاز</a:t>
            </a: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D430CD4B-9C87-51D7-2C69-D3D0216C7522}"/>
              </a:ext>
            </a:extLst>
          </p:cNvPr>
          <p:cNvSpPr>
            <a:spLocks noGrp="1"/>
          </p:cNvSpPr>
          <p:nvPr>
            <p:ph type="sldNum" sz="quarter" idx="12"/>
          </p:nvPr>
        </p:nvSpPr>
        <p:spPr/>
        <p:txBody>
          <a:bodyPr/>
          <a:lstStyle/>
          <a:p>
            <a:r>
              <a:rPr lang="fa-IR" sz="1200" dirty="0"/>
              <a:t>7</a:t>
            </a:r>
          </a:p>
        </p:txBody>
      </p:sp>
    </p:spTree>
    <p:extLst>
      <p:ext uri="{BB962C8B-B14F-4D97-AF65-F5344CB8AC3E}">
        <p14:creationId xmlns:p14="http://schemas.microsoft.com/office/powerpoint/2010/main" val="3878022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4000"/>
            <a:ext cx="8534400" cy="4525963"/>
          </a:xfrm>
        </p:spPr>
        <p:txBody>
          <a:bodyPr>
            <a:normAutofit/>
          </a:bodyPr>
          <a:lstStyle/>
          <a:p>
            <a:pPr marL="109728" indent="0" algn="just" rtl="1">
              <a:lnSpc>
                <a:spcPct val="150000"/>
              </a:lnSpc>
              <a:buNone/>
            </a:pPr>
            <a:r>
              <a:rPr lang="fa-IR" sz="3200">
                <a:cs typeface="B Nazanin" panose="00000400000000000000" pitchFamily="2" charset="-78"/>
              </a:rPr>
              <a:t>سود انباشته یا سرمایه گذاری مجدد سود ، منبعی ارزان و درون سازمانی برای تامین مالی است. استفاده از سود انباشته وابستگی شرکت به منابع بیرونی را کاهش داده و رشد پایدار ایجاد می کند.</a:t>
            </a:r>
          </a:p>
          <a:p>
            <a:pPr marL="109728" indent="0" algn="just" rtl="1">
              <a:lnSpc>
                <a:spcPct val="150000"/>
              </a:lnSpc>
              <a:buNone/>
            </a:pPr>
            <a:r>
              <a:rPr lang="fa-IR" sz="3200">
                <a:cs typeface="B Nazanin" panose="00000400000000000000" pitchFamily="2" charset="-78"/>
              </a:rPr>
              <a:t>اما ممکن است باعث سوء استفاده مدیریتی و کاهش کارایی بازار سرمایه شود.</a:t>
            </a:r>
            <a:endParaRPr lang="en-US" sz="3200">
              <a:cs typeface="B Nazanin" panose="00000400000000000000" pitchFamily="2" charset="-78"/>
            </a:endParaRPr>
          </a:p>
        </p:txBody>
      </p:sp>
      <p:sp>
        <p:nvSpPr>
          <p:cNvPr id="3" name="Title 2"/>
          <p:cNvSpPr>
            <a:spLocks noGrp="1"/>
          </p:cNvSpPr>
          <p:nvPr>
            <p:ph type="title"/>
          </p:nvPr>
        </p:nvSpPr>
        <p:spPr/>
        <p:txBody>
          <a:bodyPr/>
          <a:lstStyle/>
          <a:p>
            <a:pPr algn="ctr"/>
            <a:r>
              <a:rPr lang="fa-IR">
                <a:cs typeface="B Nazanin" panose="00000400000000000000" pitchFamily="2" charset="-78"/>
              </a:rPr>
              <a:t>منابع تامین مالی بلند مدت- سود انباشته</a:t>
            </a: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21438022-1FF8-7486-02C4-A39A84890AEB}"/>
              </a:ext>
            </a:extLst>
          </p:cNvPr>
          <p:cNvSpPr>
            <a:spLocks noGrp="1"/>
          </p:cNvSpPr>
          <p:nvPr>
            <p:ph type="sldNum" sz="quarter" idx="12"/>
          </p:nvPr>
        </p:nvSpPr>
        <p:spPr/>
        <p:txBody>
          <a:bodyPr/>
          <a:lstStyle/>
          <a:p>
            <a:r>
              <a:rPr lang="fa-IR" sz="1200" dirty="0"/>
              <a:t>8</a:t>
            </a:r>
            <a:endParaRPr lang="en-US" sz="1200" dirty="0"/>
          </a:p>
        </p:txBody>
      </p:sp>
    </p:spTree>
    <p:extLst>
      <p:ext uri="{BB962C8B-B14F-4D97-AF65-F5344CB8AC3E}">
        <p14:creationId xmlns:p14="http://schemas.microsoft.com/office/powerpoint/2010/main" val="1629330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676400"/>
            <a:ext cx="8229600" cy="4144963"/>
          </a:xfrm>
        </p:spPr>
        <p:txBody>
          <a:bodyPr>
            <a:normAutofit fontScale="92500" lnSpcReduction="10000"/>
          </a:bodyPr>
          <a:lstStyle/>
          <a:p>
            <a:pPr marL="109728" indent="0" algn="r" rtl="1">
              <a:lnSpc>
                <a:spcPct val="150000"/>
              </a:lnSpc>
              <a:buNone/>
            </a:pPr>
            <a:r>
              <a:rPr lang="fa-IR" sz="3200">
                <a:cs typeface="B Nazanin" panose="00000400000000000000" pitchFamily="2" charset="-78"/>
              </a:rPr>
              <a:t>اوراق قرضه اسناد بدهی هستند که شرکت یا دولت برای تامین مالی منتشر می کند</a:t>
            </a:r>
          </a:p>
          <a:p>
            <a:pPr marL="109728" indent="0" algn="r" rtl="1">
              <a:lnSpc>
                <a:spcPct val="150000"/>
              </a:lnSpc>
              <a:buNone/>
            </a:pPr>
            <a:r>
              <a:rPr lang="fa-IR" sz="3200">
                <a:cs typeface="B Nazanin" panose="00000400000000000000" pitchFamily="2" charset="-78"/>
              </a:rPr>
              <a:t>دارندگان اوراق در فواصل زمانی معین بهره ثابت دریافت کرده ودر رسیده ، اصل مبلغ بازپرداخت می شود.</a:t>
            </a:r>
          </a:p>
          <a:p>
            <a:pPr marL="109728" indent="0" algn="r" rtl="1">
              <a:lnSpc>
                <a:spcPct val="150000"/>
              </a:lnSpc>
              <a:buNone/>
            </a:pPr>
            <a:r>
              <a:rPr lang="fa-IR" sz="3200">
                <a:cs typeface="B Nazanin" panose="00000400000000000000" pitchFamily="2" charset="-78"/>
              </a:rPr>
              <a:t>این روش هزینه مالیاتی قابل قبول دارد ولی ریسک مالی شرکت را افزایش می دهد.</a:t>
            </a:r>
          </a:p>
          <a:p>
            <a:pPr marL="109728" indent="0" algn="r" rtl="1">
              <a:lnSpc>
                <a:spcPct val="150000"/>
              </a:lnSpc>
              <a:buNone/>
            </a:pPr>
            <a:endParaRPr lang="en-US" sz="3200">
              <a:cs typeface="B Nazanin" panose="00000400000000000000" pitchFamily="2" charset="-78"/>
            </a:endParaRPr>
          </a:p>
        </p:txBody>
      </p:sp>
      <p:sp>
        <p:nvSpPr>
          <p:cNvPr id="3" name="Title 2"/>
          <p:cNvSpPr>
            <a:spLocks noGrp="1"/>
          </p:cNvSpPr>
          <p:nvPr>
            <p:ph type="title"/>
          </p:nvPr>
        </p:nvSpPr>
        <p:spPr/>
        <p:txBody>
          <a:bodyPr/>
          <a:lstStyle/>
          <a:p>
            <a:pPr algn="ctr" rtl="1"/>
            <a:r>
              <a:rPr lang="fa-IR">
                <a:cs typeface="B Nazanin" panose="00000400000000000000" pitchFamily="2" charset="-78"/>
              </a:rPr>
              <a:t>اوراق قرضه</a:t>
            </a:r>
            <a:r>
              <a:rPr lang="en-US">
                <a:cs typeface="B Nazanin" panose="00000400000000000000" pitchFamily="2" charset="-78"/>
              </a:rPr>
              <a:t>(Bonds)</a:t>
            </a:r>
          </a:p>
        </p:txBody>
      </p:sp>
      <p:sp>
        <p:nvSpPr>
          <p:cNvPr id="5" name="Slide Number Placeholder 4">
            <a:extLst>
              <a:ext uri="{FF2B5EF4-FFF2-40B4-BE49-F238E27FC236}">
                <a16:creationId xmlns:a16="http://schemas.microsoft.com/office/drawing/2014/main" id="{B908C95E-CF41-3EAC-2AFB-67D145A1FFBA}"/>
              </a:ext>
            </a:extLst>
          </p:cNvPr>
          <p:cNvSpPr>
            <a:spLocks noGrp="1"/>
          </p:cNvSpPr>
          <p:nvPr>
            <p:ph type="sldNum" sz="quarter" idx="12"/>
          </p:nvPr>
        </p:nvSpPr>
        <p:spPr/>
        <p:txBody>
          <a:bodyPr/>
          <a:lstStyle/>
          <a:p>
            <a:r>
              <a:rPr lang="fa-IR" sz="1200" dirty="0"/>
              <a:t>9</a:t>
            </a:r>
            <a:endParaRPr lang="en-US" sz="1200" dirty="0"/>
          </a:p>
        </p:txBody>
      </p:sp>
    </p:spTree>
    <p:extLst>
      <p:ext uri="{BB962C8B-B14F-4D97-AF65-F5344CB8AC3E}">
        <p14:creationId xmlns:p14="http://schemas.microsoft.com/office/powerpoint/2010/main" val="2276153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52600"/>
            <a:ext cx="8534400" cy="3873691"/>
          </a:xfrm>
        </p:spPr>
        <p:txBody>
          <a:bodyPr/>
          <a:lstStyle/>
          <a:p>
            <a:pPr marL="109728" indent="0" algn="just" rtl="1">
              <a:lnSpc>
                <a:spcPct val="150000"/>
              </a:lnSpc>
              <a:buNone/>
            </a:pPr>
            <a:r>
              <a:rPr lang="fa-IR">
                <a:solidFill>
                  <a:prstClr val="black"/>
                </a:solidFill>
                <a:cs typeface="B Nazanin" panose="00000400000000000000" pitchFamily="2" charset="-78"/>
              </a:rPr>
              <a:t> </a:t>
            </a:r>
            <a:r>
              <a:rPr lang="fa-IR" sz="3200">
                <a:solidFill>
                  <a:prstClr val="black"/>
                </a:solidFill>
                <a:cs typeface="B Nazanin" panose="00000400000000000000" pitchFamily="2" charset="-78"/>
              </a:rPr>
              <a:t>شرکت ها به دلایل متعددی </a:t>
            </a:r>
            <a:r>
              <a:rPr lang="fa-IR" sz="3200">
                <a:cs typeface="B Nazanin" panose="00000400000000000000" pitchFamily="2" charset="-78"/>
              </a:rPr>
              <a:t>به تامین مالی خارجی گرایش دارند از جمله نیاز به سرمایه های کلان ، نرخ بهره داخلی بالا، کمبود منابع اعتباری دولتی و تمایل به حضور در بازارهای جهانی برای انتقال فناوری و کاهش ریسک</a:t>
            </a:r>
            <a:endParaRPr lang="en-US" sz="3200">
              <a:cs typeface="B Nazanin" panose="00000400000000000000" pitchFamily="2" charset="-78"/>
            </a:endParaRPr>
          </a:p>
        </p:txBody>
      </p:sp>
      <p:sp>
        <p:nvSpPr>
          <p:cNvPr id="3" name="Title 2"/>
          <p:cNvSpPr>
            <a:spLocks noGrp="1"/>
          </p:cNvSpPr>
          <p:nvPr>
            <p:ph type="title"/>
          </p:nvPr>
        </p:nvSpPr>
        <p:spPr>
          <a:xfrm>
            <a:off x="381000" y="609600"/>
            <a:ext cx="8229600" cy="1143000"/>
          </a:xfrm>
        </p:spPr>
        <p:txBody>
          <a:bodyPr/>
          <a:lstStyle/>
          <a:p>
            <a:pPr algn="ctr" rtl="1"/>
            <a:r>
              <a:rPr lang="fa-IR">
                <a:cs typeface="B Nazanin" panose="00000400000000000000" pitchFamily="2" charset="-78"/>
              </a:rPr>
              <a:t>تامین مالی بین المللی – دلایل گرایش </a:t>
            </a: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1041B129-46FE-8095-F420-4993A15CD704}"/>
              </a:ext>
            </a:extLst>
          </p:cNvPr>
          <p:cNvSpPr>
            <a:spLocks noGrp="1"/>
          </p:cNvSpPr>
          <p:nvPr>
            <p:ph type="sldNum" sz="quarter" idx="12"/>
          </p:nvPr>
        </p:nvSpPr>
        <p:spPr/>
        <p:txBody>
          <a:bodyPr/>
          <a:lstStyle/>
          <a:p>
            <a:r>
              <a:rPr lang="fa-IR" sz="1200" dirty="0"/>
              <a:t>10</a:t>
            </a:r>
            <a:endParaRPr lang="en-US" sz="1200" dirty="0"/>
          </a:p>
        </p:txBody>
      </p:sp>
    </p:spTree>
    <p:extLst>
      <p:ext uri="{BB962C8B-B14F-4D97-AF65-F5344CB8AC3E}">
        <p14:creationId xmlns:p14="http://schemas.microsoft.com/office/powerpoint/2010/main" val="1700614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953000"/>
          </a:xfrm>
        </p:spPr>
        <p:txBody>
          <a:bodyPr>
            <a:normAutofit lnSpcReduction="10000"/>
          </a:bodyPr>
          <a:lstStyle/>
          <a:p>
            <a:pPr marL="109728" indent="0" algn="r" rtl="1">
              <a:lnSpc>
                <a:spcPct val="160000"/>
              </a:lnSpc>
              <a:buNone/>
            </a:pPr>
            <a:r>
              <a:rPr lang="fa-IR" sz="2400">
                <a:cs typeface="B Nazanin" panose="00000400000000000000" pitchFamily="2" charset="-78"/>
              </a:rPr>
              <a:t>روش های تامین مالی خارجی شامل دو دسته اصلی است :</a:t>
            </a:r>
          </a:p>
          <a:p>
            <a:pPr algn="r" rtl="1">
              <a:lnSpc>
                <a:spcPct val="160000"/>
              </a:lnSpc>
            </a:pPr>
            <a:r>
              <a:rPr lang="fa-IR" sz="2400" b="1">
                <a:cs typeface="B Nazanin" panose="00000400000000000000" pitchFamily="2" charset="-78"/>
              </a:rPr>
              <a:t>روش های قرضی (اسقراضی) مانند</a:t>
            </a:r>
            <a:r>
              <a:rPr lang="fa-IR" sz="2400">
                <a:cs typeface="B Nazanin" panose="00000400000000000000" pitchFamily="2" charset="-78"/>
              </a:rPr>
              <a:t>:</a:t>
            </a:r>
          </a:p>
          <a:p>
            <a:pPr marL="109728" indent="0" algn="r" rtl="1">
              <a:lnSpc>
                <a:spcPct val="160000"/>
              </a:lnSpc>
              <a:buNone/>
            </a:pPr>
            <a:r>
              <a:rPr lang="fa-IR" sz="2400">
                <a:cs typeface="B Nazanin" panose="00000400000000000000" pitchFamily="2" charset="-78"/>
              </a:rPr>
              <a:t>تامین مالی پروژه ای(فاینانس، ریفاینانس،یوزانس،خطوط اعتباری، وام های بین المللی) </a:t>
            </a:r>
          </a:p>
          <a:p>
            <a:pPr marL="109728" indent="0" algn="r" rtl="1">
              <a:lnSpc>
                <a:spcPct val="160000"/>
              </a:lnSpc>
              <a:buNone/>
            </a:pPr>
            <a:r>
              <a:rPr lang="fa-IR" sz="2400">
                <a:cs typeface="B Nazanin" panose="00000400000000000000" pitchFamily="2" charset="-78"/>
              </a:rPr>
              <a:t>تامین مالی شرکتی</a:t>
            </a:r>
          </a:p>
          <a:p>
            <a:pPr algn="r" rtl="1">
              <a:lnSpc>
                <a:spcPct val="160000"/>
              </a:lnSpc>
            </a:pPr>
            <a:r>
              <a:rPr lang="fa-IR" sz="2400" b="1">
                <a:cs typeface="B Nazanin" panose="00000400000000000000" pitchFamily="2" charset="-78"/>
              </a:rPr>
              <a:t>روش های غیر قرضی مانند</a:t>
            </a:r>
            <a:r>
              <a:rPr lang="fa-IR" sz="2400">
                <a:cs typeface="B Nazanin" panose="00000400000000000000" pitchFamily="2" charset="-78"/>
              </a:rPr>
              <a:t>:</a:t>
            </a:r>
          </a:p>
          <a:p>
            <a:pPr marL="109728" indent="0" algn="r" rtl="1">
              <a:lnSpc>
                <a:spcPct val="160000"/>
              </a:lnSpc>
              <a:buNone/>
            </a:pPr>
            <a:r>
              <a:rPr lang="fa-IR" sz="2400">
                <a:cs typeface="B Nazanin" panose="00000400000000000000" pitchFamily="2" charset="-78"/>
              </a:rPr>
              <a:t>سرمایه گذاری مستقیم</a:t>
            </a:r>
          </a:p>
          <a:p>
            <a:pPr marL="109728" indent="0" algn="r" rtl="1">
              <a:lnSpc>
                <a:spcPct val="160000"/>
              </a:lnSpc>
              <a:buNone/>
            </a:pPr>
            <a:r>
              <a:rPr lang="fa-IR" sz="2400">
                <a:cs typeface="B Nazanin" panose="00000400000000000000" pitchFamily="2" charset="-78"/>
              </a:rPr>
              <a:t>سرمایه گذاری غیر مستقیم خارجی</a:t>
            </a:r>
          </a:p>
          <a:p>
            <a:pPr marL="109728" indent="0" algn="r" rtl="1">
              <a:lnSpc>
                <a:spcPct val="160000"/>
              </a:lnSpc>
              <a:buNone/>
            </a:pPr>
            <a:r>
              <a:rPr lang="fa-IR" sz="2400">
                <a:cs typeface="B Nazanin" panose="00000400000000000000" pitchFamily="2" charset="-78"/>
              </a:rPr>
              <a:t>تجارت متقابل</a:t>
            </a:r>
          </a:p>
        </p:txBody>
      </p:sp>
      <p:sp>
        <p:nvSpPr>
          <p:cNvPr id="3" name="Title 2"/>
          <p:cNvSpPr>
            <a:spLocks noGrp="1"/>
          </p:cNvSpPr>
          <p:nvPr>
            <p:ph type="title"/>
          </p:nvPr>
        </p:nvSpPr>
        <p:spPr/>
        <p:txBody>
          <a:bodyPr/>
          <a:lstStyle/>
          <a:p>
            <a:pPr algn="ctr"/>
            <a:r>
              <a:rPr lang="fa-IR" err="1">
                <a:cs typeface="B Nazanin" panose="00000400000000000000" pitchFamily="2" charset="-78"/>
              </a:rPr>
              <a:t>روش‌های</a:t>
            </a:r>
            <a:r>
              <a:rPr lang="fa-IR">
                <a:cs typeface="B Nazanin" panose="00000400000000000000" pitchFamily="2" charset="-78"/>
              </a:rPr>
              <a:t> تامین مالی خارجی </a:t>
            </a: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7C4BE9BE-CB61-0FA6-4832-F8484C95D070}"/>
              </a:ext>
            </a:extLst>
          </p:cNvPr>
          <p:cNvSpPr>
            <a:spLocks noGrp="1"/>
          </p:cNvSpPr>
          <p:nvPr>
            <p:ph type="sldNum" sz="quarter" idx="12"/>
          </p:nvPr>
        </p:nvSpPr>
        <p:spPr/>
        <p:txBody>
          <a:bodyPr/>
          <a:lstStyle/>
          <a:p>
            <a:r>
              <a:rPr lang="fa-IR" sz="1200" dirty="0"/>
              <a:t>11</a:t>
            </a:r>
            <a:endParaRPr lang="en-US" dirty="0"/>
          </a:p>
        </p:txBody>
      </p:sp>
    </p:spTree>
    <p:extLst>
      <p:ext uri="{BB962C8B-B14F-4D97-AF65-F5344CB8AC3E}">
        <p14:creationId xmlns:p14="http://schemas.microsoft.com/office/powerpoint/2010/main" val="1638445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524000"/>
            <a:ext cx="8382000" cy="4267199"/>
          </a:xfrm>
        </p:spPr>
        <p:txBody>
          <a:bodyPr>
            <a:normAutofit fontScale="92500" lnSpcReduction="10000"/>
          </a:bodyPr>
          <a:lstStyle/>
          <a:p>
            <a:pPr marL="109728" indent="0" algn="just" rtl="1">
              <a:lnSpc>
                <a:spcPct val="150000"/>
              </a:lnSpc>
              <a:buNone/>
            </a:pPr>
            <a:r>
              <a:rPr lang="fa-IR" sz="3200">
                <a:cs typeface="B Nazanin" panose="00000400000000000000" pitchFamily="2" charset="-78"/>
              </a:rPr>
              <a:t>در روش فایناس منابع مالی برای پروژه ها یا خرید تجهیزات از خارج تامین می شود.</a:t>
            </a:r>
          </a:p>
          <a:p>
            <a:pPr marL="109728" indent="0" algn="just" rtl="1">
              <a:lnSpc>
                <a:spcPct val="150000"/>
              </a:lnSpc>
              <a:buNone/>
            </a:pPr>
            <a:r>
              <a:rPr lang="fa-IR" sz="3200">
                <a:cs typeface="B Nazanin" panose="00000400000000000000" pitchFamily="2" charset="-78"/>
              </a:rPr>
              <a:t>باز پرداخت معمولا در اقساط بلند مدت (5 تا 10) سال انجام می شود و بخشی از مبلغ قرارداد نقدی پرداخت می گردد.</a:t>
            </a:r>
          </a:p>
          <a:p>
            <a:pPr marL="109728" indent="0" algn="just" rtl="1">
              <a:lnSpc>
                <a:spcPct val="150000"/>
              </a:lnSpc>
              <a:buNone/>
            </a:pPr>
            <a:r>
              <a:rPr lang="fa-IR" sz="3200">
                <a:cs typeface="B Nazanin" panose="00000400000000000000" pitchFamily="2" charset="-78"/>
              </a:rPr>
              <a:t>این روش برای پروژه های بزرگ مانند نیروگاه ، سد سازی یا کارخانه مناسب است</a:t>
            </a:r>
            <a:r>
              <a:rPr lang="fa-IR" sz="3200"/>
              <a:t>.</a:t>
            </a:r>
            <a:endParaRPr lang="en-US" sz="3200"/>
          </a:p>
        </p:txBody>
      </p:sp>
      <p:sp>
        <p:nvSpPr>
          <p:cNvPr id="3" name="Title 2"/>
          <p:cNvSpPr>
            <a:spLocks noGrp="1"/>
          </p:cNvSpPr>
          <p:nvPr>
            <p:ph type="title"/>
          </p:nvPr>
        </p:nvSpPr>
        <p:spPr/>
        <p:txBody>
          <a:bodyPr/>
          <a:lstStyle/>
          <a:p>
            <a:pPr algn="ctr" rtl="1"/>
            <a:r>
              <a:rPr lang="fa-IR" err="1">
                <a:cs typeface="B Nazanin" panose="00000400000000000000" pitchFamily="2" charset="-78"/>
              </a:rPr>
              <a:t>فاینانس</a:t>
            </a:r>
            <a:r>
              <a:rPr lang="en-US">
                <a:cs typeface="B Nazanin" panose="00000400000000000000" pitchFamily="2" charset="-78"/>
              </a:rPr>
              <a:t>Finance</a:t>
            </a:r>
          </a:p>
        </p:txBody>
      </p:sp>
      <p:sp>
        <p:nvSpPr>
          <p:cNvPr id="5" name="Slide Number Placeholder 4">
            <a:extLst>
              <a:ext uri="{FF2B5EF4-FFF2-40B4-BE49-F238E27FC236}">
                <a16:creationId xmlns:a16="http://schemas.microsoft.com/office/drawing/2014/main" id="{99661F2F-D2FE-5734-B4B5-320F1411F49C}"/>
              </a:ext>
            </a:extLst>
          </p:cNvPr>
          <p:cNvSpPr>
            <a:spLocks noGrp="1"/>
          </p:cNvSpPr>
          <p:nvPr>
            <p:ph type="sldNum" sz="quarter" idx="12"/>
          </p:nvPr>
        </p:nvSpPr>
        <p:spPr/>
        <p:txBody>
          <a:bodyPr/>
          <a:lstStyle/>
          <a:p>
            <a:r>
              <a:rPr lang="fa-IR" sz="1200" dirty="0"/>
              <a:t>12</a:t>
            </a:r>
            <a:endParaRPr lang="en-US" dirty="0"/>
          </a:p>
        </p:txBody>
      </p:sp>
    </p:spTree>
    <p:extLst>
      <p:ext uri="{BB962C8B-B14F-4D97-AF65-F5344CB8AC3E}">
        <p14:creationId xmlns:p14="http://schemas.microsoft.com/office/powerpoint/2010/main" val="2356702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254691"/>
          </a:xfrm>
        </p:spPr>
        <p:txBody>
          <a:bodyPr>
            <a:normAutofit/>
          </a:bodyPr>
          <a:lstStyle/>
          <a:p>
            <a:pPr algn="r" rtl="1">
              <a:lnSpc>
                <a:spcPct val="150000"/>
              </a:lnSpc>
            </a:pPr>
            <a:r>
              <a:rPr lang="fa-IR" sz="3200">
                <a:cs typeface="B Nazanin" panose="00000400000000000000" pitchFamily="2" charset="-78"/>
              </a:rPr>
              <a:t>ریفایناس به معنی دریافت تسهیلات کوتاه مدت خارجی برای پرداخت فوری بهای کالا و خدمات واراداتی است.</a:t>
            </a:r>
          </a:p>
          <a:p>
            <a:pPr marL="109728" indent="0" algn="r" rtl="1">
              <a:lnSpc>
                <a:spcPct val="150000"/>
              </a:lnSpc>
              <a:buNone/>
            </a:pPr>
            <a:r>
              <a:rPr lang="fa-IR" sz="3200">
                <a:cs typeface="B Nazanin" panose="00000400000000000000" pitchFamily="2" charset="-78"/>
              </a:rPr>
              <a:t>این روش معمولا نرخ سود پایین تر از تسهیلات داخلی دارد و برای واردات کاربرد دارد. </a:t>
            </a:r>
            <a:endParaRPr lang="en-US" sz="3200">
              <a:cs typeface="B Nazanin" panose="00000400000000000000" pitchFamily="2" charset="-78"/>
            </a:endParaRPr>
          </a:p>
        </p:txBody>
      </p:sp>
      <p:sp>
        <p:nvSpPr>
          <p:cNvPr id="3" name="Title 2"/>
          <p:cNvSpPr>
            <a:spLocks noGrp="1"/>
          </p:cNvSpPr>
          <p:nvPr>
            <p:ph type="title"/>
          </p:nvPr>
        </p:nvSpPr>
        <p:spPr/>
        <p:txBody>
          <a:bodyPr/>
          <a:lstStyle/>
          <a:p>
            <a:pPr algn="ctr" rtl="1"/>
            <a:r>
              <a:rPr lang="fa-IR" err="1">
                <a:cs typeface="B Nazanin" panose="00000400000000000000" pitchFamily="2" charset="-78"/>
              </a:rPr>
              <a:t>ریفایناس</a:t>
            </a:r>
            <a:r>
              <a:rPr lang="en-US">
                <a:cs typeface="B Nazanin" panose="00000400000000000000" pitchFamily="2" charset="-78"/>
              </a:rPr>
              <a:t>Refinance</a:t>
            </a:r>
          </a:p>
        </p:txBody>
      </p:sp>
      <p:sp>
        <p:nvSpPr>
          <p:cNvPr id="5" name="Slide Number Placeholder 4">
            <a:extLst>
              <a:ext uri="{FF2B5EF4-FFF2-40B4-BE49-F238E27FC236}">
                <a16:creationId xmlns:a16="http://schemas.microsoft.com/office/drawing/2014/main" id="{CEDDDE0B-508C-C916-3984-DF651D2F8769}"/>
              </a:ext>
            </a:extLst>
          </p:cNvPr>
          <p:cNvSpPr>
            <a:spLocks noGrp="1"/>
          </p:cNvSpPr>
          <p:nvPr>
            <p:ph type="sldNum" sz="quarter" idx="12"/>
          </p:nvPr>
        </p:nvSpPr>
        <p:spPr/>
        <p:txBody>
          <a:bodyPr vert="horz" anchor="b"/>
          <a:lstStyle/>
          <a:p>
            <a:r>
              <a:rPr lang="fa-IR" sz="1200" dirty="0"/>
              <a:t>13</a:t>
            </a:r>
            <a:endParaRPr lang="en-US" sz="1200" dirty="0"/>
          </a:p>
        </p:txBody>
      </p:sp>
    </p:spTree>
    <p:extLst>
      <p:ext uri="{BB962C8B-B14F-4D97-AF65-F5344CB8AC3E}">
        <p14:creationId xmlns:p14="http://schemas.microsoft.com/office/powerpoint/2010/main" val="3359057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17672" y="1417638"/>
            <a:ext cx="8229600" cy="4525963"/>
          </a:xfrm>
        </p:spPr>
        <p:txBody>
          <a:bodyPr>
            <a:normAutofit lnSpcReduction="10000"/>
          </a:bodyPr>
          <a:lstStyle/>
          <a:p>
            <a:pPr marL="109728" indent="0" algn="r" rtl="1">
              <a:lnSpc>
                <a:spcPct val="150000"/>
              </a:lnSpc>
              <a:buNone/>
            </a:pPr>
            <a:r>
              <a:rPr lang="fa-IR" sz="3200">
                <a:cs typeface="B Nazanin" panose="00000400000000000000" pitchFamily="2" charset="-78"/>
              </a:rPr>
              <a:t>یوزانس به معنای نسیه تضمین شده در معاملات بین المللی است.</a:t>
            </a:r>
          </a:p>
          <a:p>
            <a:pPr marL="109728" indent="0" algn="r" rtl="1">
              <a:lnSpc>
                <a:spcPct val="150000"/>
              </a:lnSpc>
              <a:buNone/>
            </a:pPr>
            <a:r>
              <a:rPr lang="fa-IR" sz="3200">
                <a:cs typeface="B Nazanin" panose="00000400000000000000" pitchFamily="2" charset="-78"/>
              </a:rPr>
              <a:t>در این فروشنده به خریدار مهلت می دهد تا مباغ کالا را در آینده بپردازد و بهره مشخصی برای این تاخیر لحاظ می شود</a:t>
            </a:r>
          </a:p>
          <a:p>
            <a:pPr marL="109728" indent="0" algn="r" rtl="1">
              <a:lnSpc>
                <a:spcPct val="150000"/>
              </a:lnSpc>
              <a:buNone/>
            </a:pPr>
            <a:r>
              <a:rPr lang="fa-IR" sz="3200">
                <a:cs typeface="B Nazanin" panose="00000400000000000000" pitchFamily="2" charset="-78"/>
              </a:rPr>
              <a:t>یوزانس برای معاملات کوتاه مدت و خرید کالاهای مصرفی مناسب است</a:t>
            </a:r>
          </a:p>
        </p:txBody>
      </p:sp>
      <p:sp>
        <p:nvSpPr>
          <p:cNvPr id="3" name="Title 2"/>
          <p:cNvSpPr>
            <a:spLocks noGrp="1"/>
          </p:cNvSpPr>
          <p:nvPr>
            <p:ph type="title"/>
          </p:nvPr>
        </p:nvSpPr>
        <p:spPr/>
        <p:txBody>
          <a:bodyPr/>
          <a:lstStyle/>
          <a:p>
            <a:pPr algn="ctr" rtl="1"/>
            <a:r>
              <a:rPr lang="fa-IR">
                <a:cs typeface="B Nazanin" panose="00000400000000000000" pitchFamily="2" charset="-78"/>
              </a:rPr>
              <a:t>یوزانس </a:t>
            </a:r>
            <a:r>
              <a:rPr lang="en-US">
                <a:cs typeface="B Nazanin" panose="00000400000000000000" pitchFamily="2" charset="-78"/>
              </a:rPr>
              <a:t>Usance</a:t>
            </a:r>
          </a:p>
        </p:txBody>
      </p:sp>
      <p:sp>
        <p:nvSpPr>
          <p:cNvPr id="5" name="Slide Number Placeholder 4">
            <a:extLst>
              <a:ext uri="{FF2B5EF4-FFF2-40B4-BE49-F238E27FC236}">
                <a16:creationId xmlns:a16="http://schemas.microsoft.com/office/drawing/2014/main" id="{474251C8-54F2-DB11-4C3D-A6AA44B1287E}"/>
              </a:ext>
            </a:extLst>
          </p:cNvPr>
          <p:cNvSpPr>
            <a:spLocks noGrp="1"/>
          </p:cNvSpPr>
          <p:nvPr>
            <p:ph type="sldNum" sz="quarter" idx="12"/>
          </p:nvPr>
        </p:nvSpPr>
        <p:spPr/>
        <p:txBody>
          <a:bodyPr/>
          <a:lstStyle/>
          <a:p>
            <a:r>
              <a:rPr lang="fa-IR" sz="1200" dirty="0"/>
              <a:t>14</a:t>
            </a:r>
            <a:endParaRPr lang="en-US" dirty="0"/>
          </a:p>
        </p:txBody>
      </p:sp>
    </p:spTree>
    <p:extLst>
      <p:ext uri="{BB962C8B-B14F-4D97-AF65-F5344CB8AC3E}">
        <p14:creationId xmlns:p14="http://schemas.microsoft.com/office/powerpoint/2010/main" val="4018907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600200"/>
            <a:ext cx="8305800" cy="4807744"/>
          </a:xfrm>
        </p:spPr>
        <p:txBody>
          <a:bodyPr>
            <a:normAutofit fontScale="92500"/>
          </a:bodyPr>
          <a:lstStyle/>
          <a:p>
            <a:pPr marL="109728" indent="0" algn="just" rtl="1">
              <a:lnSpc>
                <a:spcPct val="150000"/>
              </a:lnSpc>
              <a:buNone/>
            </a:pPr>
            <a:r>
              <a:rPr lang="fa-IR" sz="3200" dirty="0">
                <a:cs typeface="B Nazanin" panose="00000400000000000000" pitchFamily="2" charset="-78"/>
              </a:rPr>
              <a:t>	اعطای تسهیلات به خریداران یا کارفرمایان جهت خرید کالا و خدمات خارجی درچهارچوب قرارداد تامین مالی را اعتبارخریدار می‌نامند. دراین روش، کنسرسیوم از طریق مراجعه به بازار سرمایه ودر ازای دریافت اعتبار خود، اقدام به سرمایه گذاری در پروژه می‌کند و به شرایط اخذ وام از بانک خارجی تن می‌دهد. پس ازآن زمانی که پروژه به بازده مالی برسد وام باز پرداخت می شود. </a:t>
            </a:r>
          </a:p>
        </p:txBody>
      </p:sp>
      <p:sp>
        <p:nvSpPr>
          <p:cNvPr id="3" name="Title 2"/>
          <p:cNvSpPr>
            <a:spLocks noGrp="1"/>
          </p:cNvSpPr>
          <p:nvPr>
            <p:ph type="title"/>
          </p:nvPr>
        </p:nvSpPr>
        <p:spPr/>
        <p:txBody>
          <a:bodyPr/>
          <a:lstStyle/>
          <a:p>
            <a:pPr algn="ctr" rtl="1"/>
            <a:r>
              <a:rPr lang="fa-IR">
                <a:cs typeface="B Nazanin" panose="00000400000000000000" pitchFamily="2" charset="-78"/>
              </a:rPr>
              <a:t>خطوط اعتباری</a:t>
            </a:r>
            <a:r>
              <a:rPr lang="en-US">
                <a:cs typeface="B Nazanin" panose="00000400000000000000" pitchFamily="2" charset="-78"/>
              </a:rPr>
              <a:t>(Buyer’s credit) </a:t>
            </a:r>
          </a:p>
        </p:txBody>
      </p:sp>
      <p:sp>
        <p:nvSpPr>
          <p:cNvPr id="5" name="Slide Number Placeholder 4">
            <a:extLst>
              <a:ext uri="{FF2B5EF4-FFF2-40B4-BE49-F238E27FC236}">
                <a16:creationId xmlns:a16="http://schemas.microsoft.com/office/drawing/2014/main" id="{39A4EBF1-3A55-EF36-69A1-A2B00FF8144C}"/>
              </a:ext>
            </a:extLst>
          </p:cNvPr>
          <p:cNvSpPr>
            <a:spLocks noGrp="1"/>
          </p:cNvSpPr>
          <p:nvPr>
            <p:ph type="sldNum" sz="quarter" idx="12"/>
          </p:nvPr>
        </p:nvSpPr>
        <p:spPr/>
        <p:txBody>
          <a:bodyPr/>
          <a:lstStyle/>
          <a:p>
            <a:r>
              <a:rPr lang="fa-IR" sz="1200" dirty="0"/>
              <a:t>15</a:t>
            </a:r>
            <a:endParaRPr lang="en-US" sz="1200" dirty="0"/>
          </a:p>
        </p:txBody>
      </p:sp>
    </p:spTree>
    <p:extLst>
      <p:ext uri="{BB962C8B-B14F-4D97-AF65-F5344CB8AC3E}">
        <p14:creationId xmlns:p14="http://schemas.microsoft.com/office/powerpoint/2010/main" val="1597668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016691"/>
          </a:xfrm>
        </p:spPr>
        <p:txBody>
          <a:bodyPr>
            <a:normAutofit fontScale="92500" lnSpcReduction="20000"/>
          </a:bodyPr>
          <a:lstStyle/>
          <a:p>
            <a:pPr marL="109728" indent="0" algn="r" rtl="1">
              <a:lnSpc>
                <a:spcPct val="150000"/>
              </a:lnSpc>
              <a:buNone/>
            </a:pPr>
            <a:r>
              <a:rPr lang="fa-IR">
                <a:cs typeface="B Nazanin" panose="00000400000000000000" pitchFamily="2" charset="-78"/>
              </a:rPr>
              <a:t>در این روش، کشور یا موسسه  وام دهنده با شرایط مشخص و کنترل شده به پروژه وام می دهد.</a:t>
            </a:r>
          </a:p>
          <a:p>
            <a:pPr marL="109728" indent="0" algn="r" rtl="1">
              <a:lnSpc>
                <a:spcPct val="150000"/>
              </a:lnSpc>
              <a:buNone/>
            </a:pPr>
            <a:r>
              <a:rPr lang="fa-IR">
                <a:cs typeface="B Nazanin" panose="00000400000000000000" pitchFamily="2" charset="-78"/>
              </a:rPr>
              <a:t>وام دهنده بر نحوه خرج شدن پول در زمان اجرای پروژه نظارت دارد و معمولا قبل از پرداخت وام ، انجام مطالعات امکان سنجی فنی و اقتصادی را الزامی می داند.</a:t>
            </a:r>
          </a:p>
          <a:p>
            <a:pPr marL="109728" indent="0" algn="r" rtl="1">
              <a:lnSpc>
                <a:spcPct val="150000"/>
              </a:lnSpc>
              <a:buNone/>
            </a:pPr>
            <a:r>
              <a:rPr lang="fa-IR">
                <a:cs typeface="B Nazanin" panose="00000400000000000000" pitchFamily="2" charset="-78"/>
              </a:rPr>
              <a:t>وام های بین المللی معمولا دو نوع اند:</a:t>
            </a:r>
          </a:p>
          <a:p>
            <a:pPr marL="109728" indent="0" algn="r" rtl="1">
              <a:lnSpc>
                <a:spcPct val="150000"/>
              </a:lnSpc>
              <a:buNone/>
            </a:pPr>
            <a:r>
              <a:rPr lang="fa-IR">
                <a:cs typeface="B Nazanin" panose="00000400000000000000" pitchFamily="2" charset="-78"/>
              </a:rPr>
              <a:t>وام های بدون شرط مصرف: وام دهنده فقط پول را می دهد و در خرج کردن آن </a:t>
            </a:r>
            <a:r>
              <a:rPr lang="fa-IR" err="1">
                <a:cs typeface="B Nazanin" panose="00000400000000000000" pitchFamily="2" charset="-78"/>
              </a:rPr>
              <a:t>دخالتی</a:t>
            </a:r>
            <a:r>
              <a:rPr lang="fa-IR">
                <a:cs typeface="B Nazanin" panose="00000400000000000000" pitchFamily="2" charset="-78"/>
              </a:rPr>
              <a:t> ندارد.</a:t>
            </a:r>
          </a:p>
          <a:p>
            <a:pPr marL="109728" indent="0" algn="r" rtl="1">
              <a:lnSpc>
                <a:spcPct val="150000"/>
              </a:lnSpc>
              <a:buNone/>
            </a:pPr>
            <a:r>
              <a:rPr lang="fa-IR">
                <a:cs typeface="B Nazanin" panose="00000400000000000000" pitchFamily="2" charset="-78"/>
              </a:rPr>
              <a:t>وام با شرط مصرف: وام دهنده علاوه بر دادن وام ، بر نحوه هزینه شدن آن هم نظارت دارد و از قبل مشخص می کند پول باید در چه بخش هایی خرج شود</a:t>
            </a:r>
            <a:endParaRPr lang="en-US">
              <a:cs typeface="B Nazanin" panose="00000400000000000000" pitchFamily="2" charset="-78"/>
            </a:endParaRPr>
          </a:p>
        </p:txBody>
      </p:sp>
      <p:sp>
        <p:nvSpPr>
          <p:cNvPr id="3" name="Title 2"/>
          <p:cNvSpPr>
            <a:spLocks noGrp="1"/>
          </p:cNvSpPr>
          <p:nvPr>
            <p:ph type="title"/>
          </p:nvPr>
        </p:nvSpPr>
        <p:spPr>
          <a:xfrm>
            <a:off x="417672" y="56356"/>
            <a:ext cx="8229600" cy="1143000"/>
          </a:xfrm>
        </p:spPr>
        <p:txBody>
          <a:bodyPr>
            <a:normAutofit fontScale="90000"/>
          </a:bodyPr>
          <a:lstStyle/>
          <a:p>
            <a:pPr algn="ctr" rtl="1"/>
            <a:r>
              <a:rPr lang="fa-IR" err="1">
                <a:cs typeface="B Nazanin" panose="00000400000000000000" pitchFamily="2" charset="-78"/>
              </a:rPr>
              <a:t>وام‌های</a:t>
            </a:r>
            <a:r>
              <a:rPr lang="fa-IR">
                <a:cs typeface="B Nazanin" panose="00000400000000000000" pitchFamily="2" charset="-78"/>
              </a:rPr>
              <a:t> بین المللی</a:t>
            </a:r>
            <a:r>
              <a:rPr lang="en-US">
                <a:cs typeface="B Nazanin" panose="00000400000000000000" pitchFamily="2" charset="-78"/>
              </a:rPr>
              <a:t>(International Loans)</a:t>
            </a:r>
          </a:p>
        </p:txBody>
      </p:sp>
      <p:sp>
        <p:nvSpPr>
          <p:cNvPr id="5" name="Slide Number Placeholder 4">
            <a:extLst>
              <a:ext uri="{FF2B5EF4-FFF2-40B4-BE49-F238E27FC236}">
                <a16:creationId xmlns:a16="http://schemas.microsoft.com/office/drawing/2014/main" id="{206FD1F9-79BC-4BD9-C712-0ACCAFCC0D3E}"/>
              </a:ext>
            </a:extLst>
          </p:cNvPr>
          <p:cNvSpPr>
            <a:spLocks noGrp="1"/>
          </p:cNvSpPr>
          <p:nvPr>
            <p:ph type="sldNum" sz="quarter" idx="12"/>
          </p:nvPr>
        </p:nvSpPr>
        <p:spPr/>
        <p:txBody>
          <a:bodyPr/>
          <a:lstStyle/>
          <a:p>
            <a:r>
              <a:rPr lang="fa-IR" sz="1200" dirty="0"/>
              <a:t>16</a:t>
            </a:r>
            <a:endParaRPr lang="en-US" dirty="0"/>
          </a:p>
        </p:txBody>
      </p:sp>
    </p:spTree>
    <p:extLst>
      <p:ext uri="{BB962C8B-B14F-4D97-AF65-F5344CB8AC3E}">
        <p14:creationId xmlns:p14="http://schemas.microsoft.com/office/powerpoint/2010/main" val="2320162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1557528"/>
            <a:ext cx="7010400" cy="3395472"/>
          </a:xfrm>
        </p:spPr>
        <p:txBody>
          <a:bodyPr>
            <a:normAutofit/>
          </a:bodyPr>
          <a:lstStyle/>
          <a:p>
            <a:pPr algn="r" rtl="1">
              <a:lnSpc>
                <a:spcPct val="150000"/>
              </a:lnSpc>
            </a:pPr>
            <a:r>
              <a:rPr lang="fa-IR" sz="3200">
                <a:cs typeface="B Nazanin" panose="00000400000000000000" pitchFamily="2" charset="-78"/>
              </a:rPr>
              <a:t>سرمایه گذاری مستقیم خارجی</a:t>
            </a:r>
          </a:p>
          <a:p>
            <a:pPr algn="r" rtl="1">
              <a:lnSpc>
                <a:spcPct val="150000"/>
              </a:lnSpc>
              <a:buClr>
                <a:srgbClr val="2DA2BF"/>
              </a:buClr>
            </a:pPr>
            <a:r>
              <a:rPr lang="fa-IR" sz="3200">
                <a:solidFill>
                  <a:prstClr val="black"/>
                </a:solidFill>
                <a:cs typeface="B Nazanin" panose="00000400000000000000" pitchFamily="2" charset="-78"/>
              </a:rPr>
              <a:t>سرمایه گذاری غیر مستقیم خارجی</a:t>
            </a:r>
            <a:endParaRPr lang="fa-IR" sz="3200">
              <a:cs typeface="B Nazanin" panose="00000400000000000000" pitchFamily="2" charset="-78"/>
            </a:endParaRPr>
          </a:p>
          <a:p>
            <a:pPr algn="r" rtl="1">
              <a:lnSpc>
                <a:spcPct val="150000"/>
              </a:lnSpc>
            </a:pPr>
            <a:r>
              <a:rPr lang="fa-IR" sz="3200">
                <a:cs typeface="B Nazanin" panose="00000400000000000000" pitchFamily="2" charset="-78"/>
              </a:rPr>
              <a:t>تجارت متقابل</a:t>
            </a:r>
          </a:p>
        </p:txBody>
      </p:sp>
      <p:sp>
        <p:nvSpPr>
          <p:cNvPr id="3" name="Title 2"/>
          <p:cNvSpPr>
            <a:spLocks noGrp="1"/>
          </p:cNvSpPr>
          <p:nvPr>
            <p:ph type="title"/>
          </p:nvPr>
        </p:nvSpPr>
        <p:spPr>
          <a:xfrm>
            <a:off x="417672" y="457200"/>
            <a:ext cx="8229600" cy="1282890"/>
          </a:xfrm>
        </p:spPr>
        <p:txBody>
          <a:bodyPr>
            <a:normAutofit fontScale="90000"/>
          </a:bodyPr>
          <a:lstStyle/>
          <a:p>
            <a:pPr algn="ctr" rtl="1">
              <a:lnSpc>
                <a:spcPct val="150000"/>
              </a:lnSpc>
            </a:pPr>
            <a:r>
              <a:rPr lang="fa-IR" sz="4000" err="1">
                <a:cs typeface="B Nazanin" panose="00000400000000000000" pitchFamily="2" charset="-78"/>
              </a:rPr>
              <a:t>روش‌های</a:t>
            </a:r>
            <a:r>
              <a:rPr lang="fa-IR" sz="4000">
                <a:cs typeface="B Nazanin" panose="00000400000000000000" pitchFamily="2" charset="-78"/>
              </a:rPr>
              <a:t> </a:t>
            </a:r>
            <a:r>
              <a:rPr lang="fa-IR" sz="4000" err="1">
                <a:cs typeface="B Nazanin" panose="00000400000000000000" pitchFamily="2" charset="-78"/>
              </a:rPr>
              <a:t>غیرقرضی</a:t>
            </a:r>
            <a:r>
              <a:rPr lang="fa-IR" sz="4000">
                <a:cs typeface="B Nazanin" panose="00000400000000000000" pitchFamily="2" charset="-78"/>
              </a:rPr>
              <a:t> تامین خارجی</a:t>
            </a:r>
            <a:r>
              <a:rPr lang="fa-IR" sz="3200">
                <a:cs typeface="B Nazanin" panose="00000400000000000000" pitchFamily="2" charset="-78"/>
              </a:rPr>
              <a:t/>
            </a:r>
            <a:br>
              <a:rPr lang="fa-IR" sz="3200">
                <a:cs typeface="B Nazanin" panose="00000400000000000000" pitchFamily="2" charset="-78"/>
              </a:rPr>
            </a:br>
            <a:endParaRPr lang="en-US" sz="3200">
              <a:cs typeface="B Nazanin" panose="00000400000000000000" pitchFamily="2" charset="-78"/>
            </a:endParaRPr>
          </a:p>
        </p:txBody>
      </p:sp>
      <p:sp>
        <p:nvSpPr>
          <p:cNvPr id="5" name="Slide Number Placeholder 4">
            <a:extLst>
              <a:ext uri="{FF2B5EF4-FFF2-40B4-BE49-F238E27FC236}">
                <a16:creationId xmlns:a16="http://schemas.microsoft.com/office/drawing/2014/main" id="{21C615CD-DDC8-BDCC-D140-ABDAC7DC52B1}"/>
              </a:ext>
            </a:extLst>
          </p:cNvPr>
          <p:cNvSpPr>
            <a:spLocks noGrp="1"/>
          </p:cNvSpPr>
          <p:nvPr>
            <p:ph type="sldNum" sz="quarter" idx="12"/>
          </p:nvPr>
        </p:nvSpPr>
        <p:spPr/>
        <p:txBody>
          <a:bodyPr/>
          <a:lstStyle/>
          <a:p>
            <a:r>
              <a:rPr lang="fa-IR" sz="1200" dirty="0"/>
              <a:t>17</a:t>
            </a:r>
            <a:endParaRPr lang="en-US" dirty="0"/>
          </a:p>
        </p:txBody>
      </p:sp>
    </p:spTree>
    <p:extLst>
      <p:ext uri="{BB962C8B-B14F-4D97-AF65-F5344CB8AC3E}">
        <p14:creationId xmlns:p14="http://schemas.microsoft.com/office/powerpoint/2010/main" val="1578257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525963"/>
          </a:xfrm>
        </p:spPr>
        <p:txBody>
          <a:bodyPr anchor="ctr"/>
          <a:lstStyle/>
          <a:p>
            <a:pPr marL="109728" lvl="0" indent="0" algn="r" rtl="1">
              <a:lnSpc>
                <a:spcPct val="150000"/>
              </a:lnSpc>
              <a:buClr>
                <a:srgbClr val="2DA2BF"/>
              </a:buClr>
              <a:buNone/>
            </a:pPr>
            <a:r>
              <a:rPr lang="fa-IR" sz="3200">
                <a:cs typeface="B Nazanin" panose="00000400000000000000" pitchFamily="2" charset="-78"/>
              </a:rPr>
              <a:t>سرمایه گذار خارجی با خرید سهام یا مشارکت در پروژه ها در کشور  میزبان حضور فعال دارد.</a:t>
            </a:r>
          </a:p>
          <a:p>
            <a:pPr marL="109728" lvl="0" indent="0" algn="r" rtl="1">
              <a:lnSpc>
                <a:spcPct val="150000"/>
              </a:lnSpc>
              <a:buClr>
                <a:srgbClr val="2DA2BF"/>
              </a:buClr>
              <a:buNone/>
            </a:pPr>
            <a:r>
              <a:rPr lang="fa-IR" sz="3200">
                <a:cs typeface="B Nazanin" panose="00000400000000000000" pitchFamily="2" charset="-78"/>
              </a:rPr>
              <a:t>این نوع سرمایه گذاری منجر به انتقال دانش فنی، اشتغال زایی و رشد اقتصادی می شود.</a:t>
            </a:r>
          </a:p>
          <a:p>
            <a:pPr marL="109728" lvl="0" indent="0" algn="r" rtl="1">
              <a:lnSpc>
                <a:spcPct val="150000"/>
              </a:lnSpc>
              <a:buClr>
                <a:srgbClr val="2DA2BF"/>
              </a:buClr>
              <a:buNone/>
            </a:pPr>
            <a:r>
              <a:rPr lang="fa-IR" sz="3200">
                <a:cs typeface="B Nazanin" panose="00000400000000000000" pitchFamily="2" charset="-78"/>
              </a:rPr>
              <a:t>سرمایه گذار در سود و زیان پروژه شریک است.</a:t>
            </a:r>
            <a:endParaRPr lang="en-US" sz="3200">
              <a:cs typeface="B Nazanin" panose="00000400000000000000" pitchFamily="2" charset="-78"/>
            </a:endParaRPr>
          </a:p>
        </p:txBody>
      </p:sp>
      <p:sp>
        <p:nvSpPr>
          <p:cNvPr id="3" name="Title 2"/>
          <p:cNvSpPr>
            <a:spLocks noGrp="1"/>
          </p:cNvSpPr>
          <p:nvPr>
            <p:ph type="title"/>
          </p:nvPr>
        </p:nvSpPr>
        <p:spPr>
          <a:xfrm>
            <a:off x="457200" y="457200"/>
            <a:ext cx="8229600" cy="1371600"/>
          </a:xfrm>
        </p:spPr>
        <p:txBody>
          <a:bodyPr>
            <a:normAutofit fontScale="90000"/>
          </a:bodyPr>
          <a:lstStyle/>
          <a:p>
            <a:pPr algn="ctr" rtl="1">
              <a:lnSpc>
                <a:spcPct val="150000"/>
              </a:lnSpc>
            </a:pPr>
            <a:r>
              <a:rPr lang="fa-IR" err="1">
                <a:cs typeface="B Nazanin" panose="00000400000000000000" pitchFamily="2" charset="-78"/>
              </a:rPr>
              <a:t>سرمایه‌گذاری</a:t>
            </a:r>
            <a:r>
              <a:rPr lang="fa-IR">
                <a:cs typeface="B Nazanin" panose="00000400000000000000" pitchFamily="2" charset="-78"/>
              </a:rPr>
              <a:t> مستقیم خارجی</a:t>
            </a:r>
            <a:br>
              <a:rPr lang="fa-IR">
                <a:cs typeface="B Nazanin" panose="00000400000000000000" pitchFamily="2" charset="-78"/>
              </a:rPr>
            </a:br>
            <a:r>
              <a:rPr lang="en-US">
                <a:cs typeface="B Nazanin" panose="00000400000000000000" pitchFamily="2" charset="-78"/>
              </a:rPr>
              <a:t>Foreign Direct Investment</a:t>
            </a:r>
          </a:p>
        </p:txBody>
      </p:sp>
      <p:sp>
        <p:nvSpPr>
          <p:cNvPr id="5" name="Slide Number Placeholder 4">
            <a:extLst>
              <a:ext uri="{FF2B5EF4-FFF2-40B4-BE49-F238E27FC236}">
                <a16:creationId xmlns:a16="http://schemas.microsoft.com/office/drawing/2014/main" id="{95FF66EA-6E9C-D307-8D8D-DAC70ACCC571}"/>
              </a:ext>
            </a:extLst>
          </p:cNvPr>
          <p:cNvSpPr>
            <a:spLocks noGrp="1"/>
          </p:cNvSpPr>
          <p:nvPr>
            <p:ph type="sldNum" sz="quarter" idx="12"/>
          </p:nvPr>
        </p:nvSpPr>
        <p:spPr/>
        <p:txBody>
          <a:bodyPr/>
          <a:lstStyle/>
          <a:p>
            <a:r>
              <a:rPr lang="fa-IR" sz="1200" dirty="0"/>
              <a:t>18</a:t>
            </a:r>
            <a:endParaRPr lang="en-US" dirty="0"/>
          </a:p>
        </p:txBody>
      </p:sp>
    </p:spTree>
    <p:extLst>
      <p:ext uri="{BB962C8B-B14F-4D97-AF65-F5344CB8AC3E}">
        <p14:creationId xmlns:p14="http://schemas.microsoft.com/office/powerpoint/2010/main" val="363578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449763"/>
          </a:xfrm>
        </p:spPr>
        <p:txBody>
          <a:bodyPr/>
          <a:lstStyle/>
          <a:p>
            <a:pPr marL="109728" indent="0" algn="just" rtl="1">
              <a:lnSpc>
                <a:spcPct val="150000"/>
              </a:lnSpc>
              <a:buNone/>
            </a:pPr>
            <a:r>
              <a:rPr lang="fa-IR" sz="3200" dirty="0">
                <a:cs typeface="B Nazanin" panose="00000400000000000000" pitchFamily="2" charset="-78"/>
              </a:rPr>
              <a:t>به حالتی گفته می شود که سرمایه گذار خارجی در دارایی های مالی یک کشور دیگر سرمایه گذاری می کند، بدون اینکه کنترل مدیریتی بر شرکت ها یا پروژه ها داشته باشد و فقط از سود یا زیان پروژه بر اساس سهم الشرکه داده شده ، سود دریافت می کند.</a:t>
            </a:r>
          </a:p>
        </p:txBody>
      </p:sp>
      <p:sp>
        <p:nvSpPr>
          <p:cNvPr id="3" name="Title 2"/>
          <p:cNvSpPr>
            <a:spLocks noGrp="1"/>
          </p:cNvSpPr>
          <p:nvPr>
            <p:ph type="title"/>
          </p:nvPr>
        </p:nvSpPr>
        <p:spPr>
          <a:xfrm>
            <a:off x="457200" y="274638"/>
            <a:ext cx="8229600" cy="1401762"/>
          </a:xfrm>
        </p:spPr>
        <p:txBody>
          <a:bodyPr>
            <a:normAutofit fontScale="90000"/>
          </a:bodyPr>
          <a:lstStyle/>
          <a:p>
            <a:pPr algn="ctr" rtl="1">
              <a:lnSpc>
                <a:spcPct val="150000"/>
              </a:lnSpc>
            </a:pPr>
            <a:r>
              <a:rPr lang="fa-IR">
                <a:cs typeface="B Nazanin" panose="00000400000000000000" pitchFamily="2" charset="-78"/>
              </a:rPr>
              <a:t>سرمایه گذاری غیرمستقیم خارجی</a:t>
            </a:r>
            <a:br>
              <a:rPr lang="fa-IR">
                <a:cs typeface="B Nazanin" panose="00000400000000000000" pitchFamily="2" charset="-78"/>
              </a:rPr>
            </a:br>
            <a:r>
              <a:rPr lang="en-US">
                <a:cs typeface="B Nazanin" panose="00000400000000000000" pitchFamily="2" charset="-78"/>
              </a:rPr>
              <a:t>Foreign Indirect Investment</a:t>
            </a:r>
          </a:p>
        </p:txBody>
      </p:sp>
      <p:sp>
        <p:nvSpPr>
          <p:cNvPr id="5" name="Slide Number Placeholder 4">
            <a:extLst>
              <a:ext uri="{FF2B5EF4-FFF2-40B4-BE49-F238E27FC236}">
                <a16:creationId xmlns:a16="http://schemas.microsoft.com/office/drawing/2014/main" id="{709C1511-C7BC-07C0-91AC-FD654AEA3AA3}"/>
              </a:ext>
            </a:extLst>
          </p:cNvPr>
          <p:cNvSpPr>
            <a:spLocks noGrp="1"/>
          </p:cNvSpPr>
          <p:nvPr>
            <p:ph type="sldNum" sz="quarter" idx="12"/>
          </p:nvPr>
        </p:nvSpPr>
        <p:spPr/>
        <p:txBody>
          <a:bodyPr/>
          <a:lstStyle/>
          <a:p>
            <a:r>
              <a:rPr lang="fa-IR" sz="1200" dirty="0"/>
              <a:t>19</a:t>
            </a:r>
            <a:endParaRPr lang="en-US" sz="1200" dirty="0"/>
          </a:p>
        </p:txBody>
      </p:sp>
    </p:spTree>
    <p:extLst>
      <p:ext uri="{BB962C8B-B14F-4D97-AF65-F5344CB8AC3E}">
        <p14:creationId xmlns:p14="http://schemas.microsoft.com/office/powerpoint/2010/main" val="3972572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lvl="0" indent="0" algn="ctr" rtl="1">
              <a:buClr>
                <a:srgbClr val="2DA2BF"/>
              </a:buClr>
              <a:buNone/>
            </a:pPr>
            <a:r>
              <a:rPr lang="en-US" sz="2400" b="1" dirty="0">
                <a:solidFill>
                  <a:prstClr val="black"/>
                </a:solidFill>
                <a:cs typeface="B Nazanin" panose="00000400000000000000" pitchFamily="2" charset="-78"/>
              </a:rPr>
              <a:t>B.O.T</a:t>
            </a:r>
            <a:r>
              <a:rPr lang="fa-IR" sz="2400" b="1" dirty="0">
                <a:cs typeface="B Nazanin" panose="00000400000000000000" pitchFamily="2" charset="-78"/>
              </a:rPr>
              <a:t> قرارداد ساخت،بهره برداری و واگذاری</a:t>
            </a:r>
          </a:p>
          <a:p>
            <a:pPr marL="109728" lvl="0" indent="0" algn="ctr" rtl="1">
              <a:buClr>
                <a:srgbClr val="2DA2BF"/>
              </a:buClr>
              <a:buNone/>
            </a:pPr>
            <a:r>
              <a:rPr lang="fa-IR" sz="2400" dirty="0">
                <a:cs typeface="B Nazanin" panose="00000400000000000000" pitchFamily="2" charset="-78"/>
              </a:rPr>
              <a:t>پیمانکار پروژه را می سازد مدتی از آن بهره برداری می کند و سپس آن را به کارفرما واگذار می‌کند</a:t>
            </a:r>
            <a:endParaRPr lang="fa-IR" sz="2400" dirty="0">
              <a:solidFill>
                <a:prstClr val="black"/>
              </a:solidFill>
              <a:cs typeface="B Nazanin" panose="00000400000000000000" pitchFamily="2" charset="-78"/>
            </a:endParaRPr>
          </a:p>
          <a:p>
            <a:pPr marL="109728" indent="0" algn="ctr" rtl="1">
              <a:buNone/>
            </a:pPr>
            <a:r>
              <a:rPr lang="en-US" sz="2400" b="1" dirty="0">
                <a:cs typeface="B Nazanin" panose="00000400000000000000" pitchFamily="2" charset="-78"/>
              </a:rPr>
              <a:t> </a:t>
            </a:r>
            <a:r>
              <a:rPr lang="en-US" sz="2400" b="1" dirty="0">
                <a:solidFill>
                  <a:prstClr val="black"/>
                </a:solidFill>
                <a:cs typeface="B Nazanin" panose="00000400000000000000" pitchFamily="2" charset="-78"/>
              </a:rPr>
              <a:t>B.O.O</a:t>
            </a:r>
            <a:r>
              <a:rPr lang="fa-IR" sz="2400" b="1" dirty="0">
                <a:cs typeface="B Nazanin" panose="00000400000000000000" pitchFamily="2" charset="-78"/>
              </a:rPr>
              <a:t>قرارداد ساخت ، تملک و بهره برداری</a:t>
            </a:r>
          </a:p>
          <a:p>
            <a:pPr marL="109728" lvl="0" indent="0" algn="ctr" rtl="1">
              <a:buClr>
                <a:srgbClr val="2DA2BF"/>
              </a:buClr>
              <a:buNone/>
            </a:pPr>
            <a:r>
              <a:rPr lang="fa-IR" sz="2400" dirty="0">
                <a:cs typeface="B Nazanin" panose="00000400000000000000" pitchFamily="2" charset="-78"/>
              </a:rPr>
              <a:t>پیمانکار پروژه را می سازد ، مالک آن می ماند و بدون واگذاری به دولت ، ازآن بهره برداری می کند</a:t>
            </a:r>
            <a:endParaRPr lang="fa-IR" sz="2400" dirty="0">
              <a:solidFill>
                <a:prstClr val="black"/>
              </a:solidFill>
              <a:cs typeface="B Nazanin" panose="00000400000000000000" pitchFamily="2" charset="-78"/>
            </a:endParaRPr>
          </a:p>
          <a:p>
            <a:pPr marL="109728" lvl="0" indent="0" algn="ctr" rtl="1">
              <a:buClr>
                <a:srgbClr val="2DA2BF"/>
              </a:buClr>
              <a:buNone/>
            </a:pPr>
            <a:r>
              <a:rPr lang="en-US" sz="2400" b="1" dirty="0">
                <a:solidFill>
                  <a:prstClr val="black"/>
                </a:solidFill>
                <a:cs typeface="B Nazanin" panose="00000400000000000000" pitchFamily="2" charset="-78"/>
              </a:rPr>
              <a:t>B.O.O.S</a:t>
            </a:r>
            <a:r>
              <a:rPr lang="fa-IR" sz="2400" b="1" dirty="0">
                <a:solidFill>
                  <a:prstClr val="black"/>
                </a:solidFill>
                <a:cs typeface="B Nazanin" panose="00000400000000000000" pitchFamily="2" charset="-78"/>
              </a:rPr>
              <a:t> قرارداد ساخت،تملک،بهره برداری و فروش</a:t>
            </a:r>
          </a:p>
          <a:p>
            <a:pPr marL="109728" lvl="0" indent="0" algn="ctr" rtl="1">
              <a:buClr>
                <a:srgbClr val="2DA2BF"/>
              </a:buClr>
              <a:buNone/>
            </a:pPr>
            <a:r>
              <a:rPr lang="fa-IR" sz="2400" dirty="0">
                <a:solidFill>
                  <a:prstClr val="black"/>
                </a:solidFill>
                <a:cs typeface="B Nazanin" panose="00000400000000000000" pitchFamily="2" charset="-78"/>
              </a:rPr>
              <a:t>بخش خصوصی پروژه را می سازد ، بهره برداری می کند و در پایان آن را به صورت فروش به دولت منتقل می کند </a:t>
            </a:r>
          </a:p>
          <a:p>
            <a:pPr marL="109728" indent="0" algn="ctr" rtl="1">
              <a:buClr>
                <a:srgbClr val="2DA2BF"/>
              </a:buClr>
              <a:buNone/>
            </a:pPr>
            <a:r>
              <a:rPr lang="en-US" sz="2400" dirty="0">
                <a:solidFill>
                  <a:prstClr val="black"/>
                </a:solidFill>
                <a:cs typeface="B Nazanin" panose="00000400000000000000" pitchFamily="2" charset="-78"/>
              </a:rPr>
              <a:t> </a:t>
            </a:r>
            <a:r>
              <a:rPr lang="en-US" sz="2400" b="1" dirty="0">
                <a:solidFill>
                  <a:prstClr val="black"/>
                </a:solidFill>
                <a:cs typeface="B Nazanin" panose="00000400000000000000" pitchFamily="2" charset="-78"/>
              </a:rPr>
              <a:t>B.O.O.T</a:t>
            </a:r>
            <a:r>
              <a:rPr lang="fa-IR" sz="2400" b="1" dirty="0">
                <a:solidFill>
                  <a:prstClr val="black"/>
                </a:solidFill>
                <a:cs typeface="B Nazanin" panose="00000400000000000000" pitchFamily="2" charset="-78"/>
              </a:rPr>
              <a:t>قرارداد ساخت،تملک،بهره برداری و انتقال</a:t>
            </a:r>
            <a:r>
              <a:rPr lang="en-US" sz="2400" b="1" dirty="0">
                <a:solidFill>
                  <a:prstClr val="black"/>
                </a:solidFill>
                <a:cs typeface="B Nazanin" panose="00000400000000000000" pitchFamily="2" charset="-78"/>
              </a:rPr>
              <a:t> </a:t>
            </a:r>
            <a:endParaRPr lang="fa-IR" sz="2400" b="1" dirty="0">
              <a:solidFill>
                <a:prstClr val="black"/>
              </a:solidFill>
              <a:cs typeface="B Nazanin" panose="00000400000000000000" pitchFamily="2" charset="-78"/>
            </a:endParaRPr>
          </a:p>
          <a:p>
            <a:pPr marL="109728" indent="0" algn="ctr" rtl="1">
              <a:buClr>
                <a:srgbClr val="2DA2BF"/>
              </a:buClr>
              <a:buNone/>
            </a:pPr>
            <a:r>
              <a:rPr lang="fa-IR" sz="2400" dirty="0">
                <a:solidFill>
                  <a:prstClr val="black"/>
                </a:solidFill>
                <a:cs typeface="B Nazanin" panose="00000400000000000000" pitchFamily="2" charset="-78"/>
              </a:rPr>
              <a:t>پیمانکار پروژه را می سازد، برای مدتی مالک و بهره بردار آن است و در پایان دوره مالکیت را به دولت منتقل می کند</a:t>
            </a:r>
          </a:p>
          <a:p>
            <a:pPr marL="109728" indent="0" algn="ctr" rtl="1">
              <a:buNone/>
            </a:pPr>
            <a:endParaRPr lang="fa-IR" sz="2400" dirty="0">
              <a:solidFill>
                <a:prstClr val="black"/>
              </a:solidFill>
              <a:cs typeface="B Nazanin" panose="00000400000000000000" pitchFamily="2" charset="-78"/>
            </a:endParaRPr>
          </a:p>
        </p:txBody>
      </p:sp>
      <p:sp>
        <p:nvSpPr>
          <p:cNvPr id="3" name="Title 2"/>
          <p:cNvSpPr>
            <a:spLocks noGrp="1"/>
          </p:cNvSpPr>
          <p:nvPr>
            <p:ph type="title"/>
          </p:nvPr>
        </p:nvSpPr>
        <p:spPr/>
        <p:txBody>
          <a:bodyPr/>
          <a:lstStyle/>
          <a:p>
            <a:pPr algn="ctr" rtl="1"/>
            <a:r>
              <a:rPr lang="fa-IR">
                <a:cs typeface="B Nazanin" panose="00000400000000000000" pitchFamily="2" charset="-78"/>
              </a:rPr>
              <a:t>چند نمونه از قراردادهای سرمایه گذاری</a:t>
            </a: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91C92291-9DD8-1BE6-F002-24624EFABCED}"/>
              </a:ext>
            </a:extLst>
          </p:cNvPr>
          <p:cNvSpPr>
            <a:spLocks noGrp="1"/>
          </p:cNvSpPr>
          <p:nvPr>
            <p:ph type="sldNum" sz="quarter" idx="12"/>
          </p:nvPr>
        </p:nvSpPr>
        <p:spPr/>
        <p:txBody>
          <a:bodyPr/>
          <a:lstStyle/>
          <a:p>
            <a:r>
              <a:rPr lang="fa-IR" sz="1200" dirty="0"/>
              <a:t>20</a:t>
            </a:r>
            <a:endParaRPr lang="en-US" dirty="0"/>
          </a:p>
        </p:txBody>
      </p:sp>
    </p:spTree>
    <p:extLst>
      <p:ext uri="{BB962C8B-B14F-4D97-AF65-F5344CB8AC3E}">
        <p14:creationId xmlns:p14="http://schemas.microsoft.com/office/powerpoint/2010/main" val="1247923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143000"/>
            <a:ext cx="8229600" cy="4995672"/>
          </a:xfrm>
        </p:spPr>
        <p:txBody>
          <a:bodyPr>
            <a:normAutofit fontScale="92500" lnSpcReduction="20000"/>
          </a:bodyPr>
          <a:lstStyle/>
          <a:p>
            <a:pPr marL="109728" indent="0" algn="r" rtl="1">
              <a:lnSpc>
                <a:spcPct val="150000"/>
              </a:lnSpc>
              <a:buNone/>
            </a:pPr>
            <a:r>
              <a:rPr lang="fa-IR" sz="2000" dirty="0">
                <a:cs typeface="B Nazanin" panose="00000400000000000000" pitchFamily="2" charset="-78"/>
              </a:rPr>
              <a:t>یعنی سرمایه گذاری یا خرید کالا و خدمات خارجی با استفاده منابع مالی یا غیر مالی خود، پروژه و پرداخت به شکل مجصولات یا خدمات تولیدی همان پروژه یا طرح داخلی </a:t>
            </a:r>
          </a:p>
          <a:p>
            <a:pPr marL="109728" indent="0" algn="r" rtl="1">
              <a:lnSpc>
                <a:spcPct val="150000"/>
              </a:lnSpc>
              <a:buNone/>
            </a:pPr>
            <a:r>
              <a:rPr lang="fa-IR" sz="2000" dirty="0">
                <a:cs typeface="B Nazanin" panose="00000400000000000000" pitchFamily="2" charset="-78"/>
              </a:rPr>
              <a:t>انواع اصلی آن:</a:t>
            </a:r>
          </a:p>
          <a:p>
            <a:pPr marL="109728" indent="0" algn="r" rtl="1">
              <a:lnSpc>
                <a:spcPct val="150000"/>
              </a:lnSpc>
              <a:buNone/>
            </a:pPr>
            <a:r>
              <a:rPr lang="fa-IR" sz="2000" b="1" dirty="0">
                <a:cs typeface="B Nazanin" panose="00000400000000000000" pitchFamily="2" charset="-78"/>
              </a:rPr>
              <a:t>معاملات تهاتر(</a:t>
            </a:r>
            <a:r>
              <a:rPr lang="en-US" sz="2000" b="1" dirty="0">
                <a:cs typeface="B Nazanin" panose="00000400000000000000" pitchFamily="2" charset="-78"/>
              </a:rPr>
              <a:t>Barter</a:t>
            </a:r>
            <a:r>
              <a:rPr lang="fa-IR" sz="2000" b="1" dirty="0">
                <a:cs typeface="B Nazanin" panose="00000400000000000000" pitchFamily="2" charset="-78"/>
              </a:rPr>
              <a:t>)</a:t>
            </a:r>
            <a:r>
              <a:rPr lang="fa-IR" sz="2000" dirty="0">
                <a:cs typeface="B Nazanin" panose="00000400000000000000" pitchFamily="2" charset="-78"/>
              </a:rPr>
              <a:t>: تبادل مستقیم کالا یا خدمات بین دو طرف بدون استفاده از پول ، معمولا در شرایط بحران یا تحریم</a:t>
            </a:r>
          </a:p>
          <a:p>
            <a:pPr marL="109728" indent="0" algn="r" rtl="1">
              <a:lnSpc>
                <a:spcPct val="150000"/>
              </a:lnSpc>
              <a:buNone/>
            </a:pPr>
            <a:r>
              <a:rPr lang="fa-IR" sz="2000" b="1" dirty="0">
                <a:cs typeface="B Nazanin" panose="00000400000000000000" pitchFamily="2" charset="-78"/>
              </a:rPr>
              <a:t>خرید متقابل(</a:t>
            </a:r>
            <a:r>
              <a:rPr lang="en-US" sz="2000" b="1" dirty="0">
                <a:cs typeface="B Nazanin" panose="00000400000000000000" pitchFamily="2" charset="-78"/>
              </a:rPr>
              <a:t>Counter purchase</a:t>
            </a:r>
            <a:r>
              <a:rPr lang="fa-IR" sz="2000" b="1" dirty="0">
                <a:cs typeface="B Nazanin" panose="00000400000000000000" pitchFamily="2" charset="-78"/>
              </a:rPr>
              <a:t>)</a:t>
            </a:r>
            <a:r>
              <a:rPr lang="fa-IR" sz="2000" dirty="0">
                <a:cs typeface="B Nazanin" panose="00000400000000000000" pitchFamily="2" charset="-78"/>
              </a:rPr>
              <a:t>: صادر کننده متعهد می شود کالا بفروشد ودر مقابل از کشور خریدار کالا یا خدمات خرید کند</a:t>
            </a:r>
          </a:p>
          <a:p>
            <a:pPr marL="109728" indent="0" algn="r" rtl="1">
              <a:lnSpc>
                <a:spcPct val="150000"/>
              </a:lnSpc>
              <a:buNone/>
            </a:pPr>
            <a:r>
              <a:rPr lang="fa-IR" sz="2000" b="1" dirty="0">
                <a:cs typeface="B Nazanin" panose="00000400000000000000" pitchFamily="2" charset="-78"/>
              </a:rPr>
              <a:t>افست(</a:t>
            </a:r>
            <a:r>
              <a:rPr lang="en-US" sz="2000" b="1" dirty="0">
                <a:cs typeface="B Nazanin" panose="00000400000000000000" pitchFamily="2" charset="-78"/>
              </a:rPr>
              <a:t>Offset</a:t>
            </a:r>
            <a:r>
              <a:rPr lang="fa-IR" sz="2000" b="1" dirty="0">
                <a:cs typeface="B Nazanin" panose="00000400000000000000" pitchFamily="2" charset="-78"/>
              </a:rPr>
              <a:t>): </a:t>
            </a:r>
            <a:r>
              <a:rPr lang="fa-IR" sz="2000" dirty="0">
                <a:cs typeface="B Nazanin" panose="00000400000000000000" pitchFamily="2" charset="-78"/>
              </a:rPr>
              <a:t>صادر کننده تجهیزات ، موظف است قطعات یا محصولات مورد استفاده در تجهیزات را از کشور وارد کننده خریداری یا زمینه خرید آن را فراهم کند. </a:t>
            </a:r>
          </a:p>
          <a:p>
            <a:pPr marL="109728" indent="0" algn="r" rtl="1">
              <a:lnSpc>
                <a:spcPct val="150000"/>
              </a:lnSpc>
              <a:buNone/>
            </a:pPr>
            <a:r>
              <a:rPr lang="fa-IR" sz="2000" b="1" dirty="0">
                <a:cs typeface="B Nazanin" panose="00000400000000000000" pitchFamily="2" charset="-78"/>
              </a:rPr>
              <a:t>بیع متقابل(</a:t>
            </a:r>
            <a:r>
              <a:rPr lang="en-US" sz="2000" b="1" dirty="0">
                <a:cs typeface="B Nazanin" panose="00000400000000000000" pitchFamily="2" charset="-78"/>
              </a:rPr>
              <a:t>Buy Back</a:t>
            </a:r>
            <a:r>
              <a:rPr lang="fa-IR" sz="2000" b="1" dirty="0">
                <a:cs typeface="B Nazanin" panose="00000400000000000000" pitchFamily="2" charset="-78"/>
              </a:rPr>
              <a:t>) </a:t>
            </a:r>
            <a:r>
              <a:rPr lang="fa-IR" sz="2000" dirty="0">
                <a:cs typeface="B Nazanin" panose="00000400000000000000" pitchFamily="2" charset="-78"/>
              </a:rPr>
              <a:t>: یعنی وقت یک کشور یا موسسه خارجی وام یا تجهیزات تولیدی می دهد ، بخشی یا تمام ارزش آن در قالب محصولات تولید شده توسط خریدار دریافت می کند</a:t>
            </a:r>
          </a:p>
          <a:p>
            <a:pPr marL="109728" indent="0" algn="r" rtl="1">
              <a:lnSpc>
                <a:spcPct val="150000"/>
              </a:lnSpc>
              <a:buNone/>
            </a:pPr>
            <a:r>
              <a:rPr lang="fa-IR" sz="2000" b="1" dirty="0">
                <a:cs typeface="B Nazanin" panose="00000400000000000000" pitchFamily="2" charset="-78"/>
              </a:rPr>
              <a:t>جبران بها(</a:t>
            </a:r>
            <a:r>
              <a:rPr lang="en-US" sz="2000" b="1" dirty="0">
                <a:cs typeface="B Nazanin" panose="00000400000000000000" pitchFamily="2" charset="-78"/>
              </a:rPr>
              <a:t>Compensation</a:t>
            </a:r>
            <a:r>
              <a:rPr lang="fa-IR" sz="2000" b="1" dirty="0">
                <a:cs typeface="B Nazanin" panose="00000400000000000000" pitchFamily="2" charset="-78"/>
              </a:rPr>
              <a:t>)</a:t>
            </a:r>
            <a:r>
              <a:rPr lang="fa-IR" sz="2000" dirty="0">
                <a:cs typeface="B Nazanin" panose="00000400000000000000" pitchFamily="2" charset="-78"/>
              </a:rPr>
              <a:t>: ارزش کالاها صادر شده باید توسط صادرات خریدار جبران شود</a:t>
            </a:r>
          </a:p>
          <a:p>
            <a:pPr marL="109728" indent="0" algn="r" rtl="1">
              <a:lnSpc>
                <a:spcPct val="150000"/>
              </a:lnSpc>
              <a:buNone/>
            </a:pPr>
            <a:endParaRPr lang="en-US" sz="2000" dirty="0">
              <a:cs typeface="B Nazanin" panose="00000400000000000000" pitchFamily="2" charset="-78"/>
            </a:endParaRPr>
          </a:p>
        </p:txBody>
      </p:sp>
      <p:sp>
        <p:nvSpPr>
          <p:cNvPr id="3" name="Title 2"/>
          <p:cNvSpPr>
            <a:spLocks noGrp="1"/>
          </p:cNvSpPr>
          <p:nvPr>
            <p:ph type="title"/>
          </p:nvPr>
        </p:nvSpPr>
        <p:spPr>
          <a:xfrm>
            <a:off x="685800" y="0"/>
            <a:ext cx="8229600" cy="1143000"/>
          </a:xfrm>
        </p:spPr>
        <p:txBody>
          <a:bodyPr>
            <a:noAutofit/>
          </a:bodyPr>
          <a:lstStyle/>
          <a:p>
            <a:pPr algn="ctr" rtl="1"/>
            <a:r>
              <a:rPr lang="fa-IR" sz="3600">
                <a:cs typeface="B Nazanin" panose="00000400000000000000" pitchFamily="2" charset="-78"/>
              </a:rPr>
              <a:t>تجارت متقابل</a:t>
            </a:r>
            <a:br>
              <a:rPr lang="fa-IR" sz="3600">
                <a:cs typeface="B Nazanin" panose="00000400000000000000" pitchFamily="2" charset="-78"/>
              </a:rPr>
            </a:br>
            <a:r>
              <a:rPr lang="en-US" sz="3600">
                <a:cs typeface="B Nazanin" panose="00000400000000000000" pitchFamily="2" charset="-78"/>
              </a:rPr>
              <a:t>counter Trade</a:t>
            </a:r>
          </a:p>
        </p:txBody>
      </p:sp>
      <p:sp>
        <p:nvSpPr>
          <p:cNvPr id="5" name="Slide Number Placeholder 4">
            <a:extLst>
              <a:ext uri="{FF2B5EF4-FFF2-40B4-BE49-F238E27FC236}">
                <a16:creationId xmlns:a16="http://schemas.microsoft.com/office/drawing/2014/main" id="{0F26F6A1-113F-BC41-25C7-3EB5EF4BDA8F}"/>
              </a:ext>
            </a:extLst>
          </p:cNvPr>
          <p:cNvSpPr>
            <a:spLocks noGrp="1"/>
          </p:cNvSpPr>
          <p:nvPr>
            <p:ph type="sldNum" sz="quarter" idx="12"/>
          </p:nvPr>
        </p:nvSpPr>
        <p:spPr/>
        <p:txBody>
          <a:bodyPr/>
          <a:lstStyle/>
          <a:p>
            <a:r>
              <a:rPr lang="fa-IR" sz="1200" dirty="0"/>
              <a:t>21</a:t>
            </a:r>
            <a:endParaRPr lang="en-US" dirty="0"/>
          </a:p>
        </p:txBody>
      </p:sp>
    </p:spTree>
    <p:extLst>
      <p:ext uri="{BB962C8B-B14F-4D97-AF65-F5344CB8AC3E}">
        <p14:creationId xmlns:p14="http://schemas.microsoft.com/office/powerpoint/2010/main" val="517734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495800"/>
          </a:xfrm>
        </p:spPr>
        <p:txBody>
          <a:bodyPr>
            <a:normAutofit lnSpcReduction="10000"/>
          </a:bodyPr>
          <a:lstStyle/>
          <a:p>
            <a:pPr marL="109728" indent="0" algn="r" rtl="1">
              <a:lnSpc>
                <a:spcPct val="150000"/>
              </a:lnSpc>
              <a:buNone/>
            </a:pPr>
            <a:r>
              <a:rPr lang="fa-IR" sz="3200">
                <a:cs typeface="B Nazanin" panose="00000400000000000000" pitchFamily="2" charset="-78"/>
              </a:rPr>
              <a:t>صکوک اوراق بهادر اسلامی هستند که به عنوان جایگزین اوراق قرضه ربوی طراحی شده اند.</a:t>
            </a:r>
          </a:p>
          <a:p>
            <a:pPr marL="109728" indent="0" algn="r" rtl="1">
              <a:lnSpc>
                <a:spcPct val="150000"/>
              </a:lnSpc>
              <a:buNone/>
            </a:pPr>
            <a:r>
              <a:rPr lang="fa-IR" sz="3200">
                <a:cs typeface="B Nazanin" panose="00000400000000000000" pitchFamily="2" charset="-78"/>
              </a:rPr>
              <a:t>این اوراق مبتنی بر دارایی واقعی و یکی از عقوداسلامی بوده و در بازارسرمایه قابل معامله اند.</a:t>
            </a:r>
          </a:p>
          <a:p>
            <a:pPr marL="109728" indent="0" algn="r" rtl="1">
              <a:lnSpc>
                <a:spcPct val="150000"/>
              </a:lnSpc>
              <a:buNone/>
            </a:pPr>
            <a:r>
              <a:rPr lang="fa-IR" sz="3200">
                <a:cs typeface="B Nazanin" panose="00000400000000000000" pitchFamily="2" charset="-78"/>
              </a:rPr>
              <a:t>صکوک ابزار کلیدی برای تامین مالی دولت ، شرکت ها و پروژه های زیر بنایی محسوب می شود. </a:t>
            </a:r>
            <a:endParaRPr lang="en-US" sz="3200">
              <a:cs typeface="B Nazanin" panose="00000400000000000000" pitchFamily="2" charset="-78"/>
            </a:endParaRPr>
          </a:p>
        </p:txBody>
      </p:sp>
      <p:sp>
        <p:nvSpPr>
          <p:cNvPr id="3" name="Title 2"/>
          <p:cNvSpPr>
            <a:spLocks noGrp="1"/>
          </p:cNvSpPr>
          <p:nvPr>
            <p:ph type="title"/>
          </p:nvPr>
        </p:nvSpPr>
        <p:spPr/>
        <p:txBody>
          <a:bodyPr/>
          <a:lstStyle/>
          <a:p>
            <a:pPr algn="ctr" rtl="1"/>
            <a:r>
              <a:rPr lang="fa-IR">
                <a:cs typeface="B Nazanin" panose="00000400000000000000" pitchFamily="2" charset="-78"/>
              </a:rPr>
              <a:t>ابزارهای مالی اسلامی (</a:t>
            </a:r>
            <a:r>
              <a:rPr lang="fa-IR" err="1">
                <a:cs typeface="B Nazanin" panose="00000400000000000000" pitchFamily="2" charset="-78"/>
              </a:rPr>
              <a:t>صکوک</a:t>
            </a:r>
            <a:r>
              <a:rPr lang="fa-IR">
                <a:cs typeface="B Nazanin" panose="00000400000000000000" pitchFamily="2" charset="-78"/>
              </a:rPr>
              <a:t>)</a:t>
            </a:r>
            <a:r>
              <a:rPr lang="en-US">
                <a:cs typeface="B Nazanin" panose="00000400000000000000" pitchFamily="2" charset="-78"/>
              </a:rPr>
              <a:t> Sukuk</a:t>
            </a:r>
          </a:p>
        </p:txBody>
      </p:sp>
      <p:sp>
        <p:nvSpPr>
          <p:cNvPr id="5" name="Slide Number Placeholder 4">
            <a:extLst>
              <a:ext uri="{FF2B5EF4-FFF2-40B4-BE49-F238E27FC236}">
                <a16:creationId xmlns:a16="http://schemas.microsoft.com/office/drawing/2014/main" id="{DAF22A08-5911-8F1F-EBFE-EEB06AD4AA4E}"/>
              </a:ext>
            </a:extLst>
          </p:cNvPr>
          <p:cNvSpPr>
            <a:spLocks noGrp="1"/>
          </p:cNvSpPr>
          <p:nvPr>
            <p:ph type="sldNum" sz="quarter" idx="12"/>
          </p:nvPr>
        </p:nvSpPr>
        <p:spPr/>
        <p:txBody>
          <a:bodyPr/>
          <a:lstStyle/>
          <a:p>
            <a:r>
              <a:rPr lang="fa-IR" sz="1200" dirty="0"/>
              <a:t>22</a:t>
            </a:r>
            <a:endParaRPr lang="en-US" dirty="0"/>
          </a:p>
        </p:txBody>
      </p:sp>
    </p:spTree>
    <p:extLst>
      <p:ext uri="{BB962C8B-B14F-4D97-AF65-F5344CB8AC3E}">
        <p14:creationId xmlns:p14="http://schemas.microsoft.com/office/powerpoint/2010/main" val="32636243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190072" cy="5809456"/>
          </a:xfrm>
        </p:spPr>
        <p:txBody>
          <a:bodyPr>
            <a:normAutofit fontScale="40000" lnSpcReduction="20000"/>
          </a:bodyPr>
          <a:lstStyle/>
          <a:p>
            <a:pPr marL="109728" marR="0" lvl="0" indent="0" algn="r" defTabSz="914400" rtl="1" eaLnBrk="1" fontAlgn="auto" latinLnBrk="0" hangingPunct="1">
              <a:lnSpc>
                <a:spcPct val="150000"/>
              </a:lnSpc>
              <a:spcBef>
                <a:spcPts val="400"/>
              </a:spcBef>
              <a:spcAft>
                <a:spcPts val="0"/>
              </a:spcAft>
              <a:buClr>
                <a:srgbClr val="2DA2BF"/>
              </a:buClr>
              <a:buSzPct val="68000"/>
              <a:buNone/>
              <a:tabLst/>
              <a:defRPr/>
            </a:pPr>
            <a:r>
              <a:rPr lang="en-US" sz="1000" dirty="0"/>
              <a:t/>
            </a:r>
            <a:br>
              <a:rPr lang="en-US" sz="1000" dirty="0"/>
            </a:br>
            <a:r>
              <a:rPr lang="fa-IR" sz="3000" b="1" i="0" dirty="0">
                <a:solidFill>
                  <a:srgbClr val="091E42"/>
                </a:solidFill>
                <a:effectLst/>
                <a:latin typeface="Shabnam"/>
                <a:cs typeface="B Nazanin" panose="00000400000000000000" pitchFamily="2" charset="-78"/>
              </a:rPr>
              <a:t>۱. بانی </a:t>
            </a:r>
            <a:r>
              <a:rPr lang="en-US" sz="3000" b="1" i="0" dirty="0">
                <a:solidFill>
                  <a:srgbClr val="091E42"/>
                </a:solidFill>
                <a:effectLst/>
                <a:latin typeface="Shabnam"/>
                <a:cs typeface="B Nazanin" panose="00000400000000000000" pitchFamily="2" charset="-78"/>
              </a:rPr>
              <a:t>(Originator / Obligor)</a:t>
            </a:r>
            <a:r>
              <a:rPr lang="en-US" sz="3000" dirty="0">
                <a:cs typeface="B Nazanin" panose="00000400000000000000" pitchFamily="2" charset="-78"/>
              </a:rPr>
              <a:t/>
            </a:r>
            <a:br>
              <a:rPr lang="en-US" sz="3000" dirty="0">
                <a:cs typeface="B Nazanin" panose="00000400000000000000" pitchFamily="2" charset="-78"/>
              </a:rPr>
            </a:br>
            <a:r>
              <a:rPr lang="fa-IR" sz="3000" b="0" i="0" dirty="0">
                <a:solidFill>
                  <a:srgbClr val="091E42"/>
                </a:solidFill>
                <a:effectLst/>
                <a:latin typeface="Shabnam"/>
                <a:cs typeface="B Nazanin" panose="00000400000000000000" pitchFamily="2" charset="-78"/>
              </a:rPr>
              <a:t>نهاد یا شرکتی که برای تأمین مالی اقدام به انتشار صکو ک می‌ کند </a:t>
            </a:r>
          </a:p>
          <a:p>
            <a:pPr marL="109728" marR="0" lvl="0" indent="0" algn="r" defTabSz="914400" rtl="1" eaLnBrk="1" fontAlgn="auto" latinLnBrk="0" hangingPunct="1">
              <a:lnSpc>
                <a:spcPct val="150000"/>
              </a:lnSpc>
              <a:spcBef>
                <a:spcPts val="400"/>
              </a:spcBef>
              <a:spcAft>
                <a:spcPts val="0"/>
              </a:spcAft>
              <a:buClr>
                <a:srgbClr val="2DA2BF"/>
              </a:buClr>
              <a:buSzPct val="68000"/>
              <a:buNone/>
              <a:tabLst/>
              <a:defRPr/>
            </a:pPr>
            <a:r>
              <a:rPr lang="fa-IR" sz="3000" b="0" i="0" dirty="0">
                <a:solidFill>
                  <a:srgbClr val="091E42"/>
                </a:solidFill>
                <a:effectLst/>
                <a:latin typeface="Shabnam"/>
                <a:cs typeface="B Nazanin" panose="00000400000000000000" pitchFamily="2" charset="-78"/>
              </a:rPr>
              <a:t>ارائه ‌دهنده دارایی یا پروژه به نهاد واسط</a:t>
            </a:r>
            <a:r>
              <a:rPr lang="fa-IR" sz="3000" dirty="0">
                <a:cs typeface="B Nazanin" panose="00000400000000000000" pitchFamily="2" charset="-78"/>
              </a:rPr>
              <a:t/>
            </a:r>
            <a:br>
              <a:rPr lang="fa-IR" sz="3000" dirty="0">
                <a:cs typeface="B Nazanin" panose="00000400000000000000" pitchFamily="2" charset="-78"/>
              </a:rPr>
            </a:br>
            <a:r>
              <a:rPr lang="fa-IR" sz="3000" b="1" i="0" dirty="0">
                <a:solidFill>
                  <a:srgbClr val="091E42"/>
                </a:solidFill>
                <a:effectLst/>
                <a:latin typeface="Shabnam"/>
                <a:cs typeface="B Nazanin" panose="00000400000000000000" pitchFamily="2" charset="-78"/>
              </a:rPr>
              <a:t>۲. نهاد واسط </a:t>
            </a:r>
            <a:r>
              <a:rPr lang="en-US" sz="3000" b="1" i="0" dirty="0">
                <a:solidFill>
                  <a:srgbClr val="091E42"/>
                </a:solidFill>
                <a:effectLst/>
                <a:latin typeface="Shabnam"/>
                <a:cs typeface="B Nazanin" panose="00000400000000000000" pitchFamily="2" charset="-78"/>
              </a:rPr>
              <a:t>(SPV – Special Purpose Vehicle)</a:t>
            </a:r>
            <a:r>
              <a:rPr lang="en-US" sz="3000" dirty="0">
                <a:cs typeface="B Nazanin" panose="00000400000000000000" pitchFamily="2" charset="-78"/>
              </a:rPr>
              <a:t/>
            </a:r>
            <a:br>
              <a:rPr lang="en-US" sz="3000" dirty="0">
                <a:cs typeface="B Nazanin" panose="00000400000000000000" pitchFamily="2" charset="-78"/>
              </a:rPr>
            </a:br>
            <a:r>
              <a:rPr lang="fa-IR" sz="3000" b="0" i="0" dirty="0">
                <a:solidFill>
                  <a:srgbClr val="091E42"/>
                </a:solidFill>
                <a:effectLst/>
                <a:latin typeface="Shabnam"/>
                <a:cs typeface="B Nazanin" panose="00000400000000000000" pitchFamily="2" charset="-78"/>
              </a:rPr>
              <a:t>شخصیت حقوقی مستقل که صکو ک را منتشر می ‌کند </a:t>
            </a:r>
          </a:p>
          <a:p>
            <a:pPr marL="109728" marR="0" lvl="0" indent="0" algn="r" defTabSz="914400" rtl="1" eaLnBrk="1" fontAlgn="auto" latinLnBrk="0" hangingPunct="1">
              <a:lnSpc>
                <a:spcPct val="150000"/>
              </a:lnSpc>
              <a:spcBef>
                <a:spcPts val="400"/>
              </a:spcBef>
              <a:spcAft>
                <a:spcPts val="0"/>
              </a:spcAft>
              <a:buClr>
                <a:srgbClr val="2DA2BF"/>
              </a:buClr>
              <a:buSzPct val="68000"/>
              <a:buNone/>
              <a:tabLst/>
              <a:defRPr/>
            </a:pPr>
            <a:r>
              <a:rPr lang="fa-IR" sz="3000" b="0" i="0" dirty="0">
                <a:solidFill>
                  <a:srgbClr val="091E42"/>
                </a:solidFill>
                <a:effectLst/>
                <a:latin typeface="Shabnam"/>
                <a:cs typeface="B Nazanin" panose="00000400000000000000" pitchFamily="2" charset="-78"/>
              </a:rPr>
              <a:t>مالک حقوقی دارایی در دوره انتشار</a:t>
            </a:r>
          </a:p>
          <a:p>
            <a:pPr marL="109728" marR="0" lvl="0" indent="0" algn="r" defTabSz="914400" rtl="1" eaLnBrk="1" fontAlgn="auto" latinLnBrk="0" hangingPunct="1">
              <a:lnSpc>
                <a:spcPct val="150000"/>
              </a:lnSpc>
              <a:spcBef>
                <a:spcPts val="400"/>
              </a:spcBef>
              <a:spcAft>
                <a:spcPts val="0"/>
              </a:spcAft>
              <a:buClr>
                <a:srgbClr val="2DA2BF"/>
              </a:buClr>
              <a:buSzPct val="68000"/>
              <a:buNone/>
              <a:tabLst/>
              <a:defRPr/>
            </a:pPr>
            <a:r>
              <a:rPr lang="fa-IR" sz="3000" b="0" i="0" dirty="0">
                <a:solidFill>
                  <a:srgbClr val="091E42"/>
                </a:solidFill>
                <a:effectLst/>
                <a:latin typeface="Shabnam"/>
                <a:cs typeface="B Nazanin" panose="00000400000000000000" pitchFamily="2" charset="-78"/>
              </a:rPr>
              <a:t>جداسازی دارایی از بانی برای کاهش ریسک</a:t>
            </a:r>
            <a:r>
              <a:rPr lang="fa-IR" sz="3000" dirty="0">
                <a:cs typeface="B Nazanin" panose="00000400000000000000" pitchFamily="2" charset="-78"/>
              </a:rPr>
              <a:t/>
            </a:r>
            <a:br>
              <a:rPr lang="fa-IR" sz="3000" dirty="0">
                <a:cs typeface="B Nazanin" panose="00000400000000000000" pitchFamily="2" charset="-78"/>
              </a:rPr>
            </a:br>
            <a:r>
              <a:rPr lang="fa-IR" sz="3000" b="1" i="0" dirty="0">
                <a:solidFill>
                  <a:srgbClr val="091E42"/>
                </a:solidFill>
                <a:effectLst/>
                <a:latin typeface="Shabnam"/>
                <a:cs typeface="B Nazanin" panose="00000400000000000000" pitchFamily="2" charset="-78"/>
              </a:rPr>
              <a:t>۳. سرمایه‌گذاران </a:t>
            </a:r>
            <a:r>
              <a:rPr lang="en-US" sz="3000" b="1" i="0" dirty="0">
                <a:solidFill>
                  <a:srgbClr val="091E42"/>
                </a:solidFill>
                <a:effectLst/>
                <a:latin typeface="Shabnam"/>
                <a:cs typeface="B Nazanin" panose="00000400000000000000" pitchFamily="2" charset="-78"/>
              </a:rPr>
              <a:t>(Sukuk Holders)</a:t>
            </a:r>
            <a:r>
              <a:rPr lang="en-US" sz="3000" dirty="0">
                <a:cs typeface="B Nazanin" panose="00000400000000000000" pitchFamily="2" charset="-78"/>
              </a:rPr>
              <a:t/>
            </a:r>
            <a:br>
              <a:rPr lang="en-US" sz="3000" dirty="0">
                <a:cs typeface="B Nazanin" panose="00000400000000000000" pitchFamily="2" charset="-78"/>
              </a:rPr>
            </a:br>
            <a:r>
              <a:rPr lang="fa-IR" sz="3000" b="0" i="0" dirty="0">
                <a:solidFill>
                  <a:srgbClr val="091E42"/>
                </a:solidFill>
                <a:effectLst/>
                <a:latin typeface="Shabnam"/>
                <a:cs typeface="B Nazanin" panose="00000400000000000000" pitchFamily="2" charset="-78"/>
              </a:rPr>
              <a:t>خریداران اوراق و مالکان مشاع دارایی یا منافع آن </a:t>
            </a:r>
          </a:p>
          <a:p>
            <a:pPr marL="109728" marR="0" lvl="0" indent="0" algn="r" defTabSz="914400" rtl="1" eaLnBrk="1" fontAlgn="auto" latinLnBrk="0" hangingPunct="1">
              <a:lnSpc>
                <a:spcPct val="150000"/>
              </a:lnSpc>
              <a:spcBef>
                <a:spcPts val="400"/>
              </a:spcBef>
              <a:spcAft>
                <a:spcPts val="0"/>
              </a:spcAft>
              <a:buClr>
                <a:srgbClr val="2DA2BF"/>
              </a:buClr>
              <a:buSzPct val="68000"/>
              <a:buNone/>
              <a:tabLst/>
              <a:defRPr/>
            </a:pPr>
            <a:r>
              <a:rPr lang="fa-IR" sz="3000" b="0" i="0" dirty="0">
                <a:solidFill>
                  <a:srgbClr val="091E42"/>
                </a:solidFill>
                <a:effectLst/>
                <a:latin typeface="Shabnam"/>
                <a:cs typeface="B Nazanin" panose="00000400000000000000" pitchFamily="2" charset="-78"/>
              </a:rPr>
              <a:t>دریافت‌کنندگان منافع دوره‌ای و اصل سرمایه در سررسید</a:t>
            </a:r>
            <a:r>
              <a:rPr lang="fa-IR" sz="3000" dirty="0">
                <a:cs typeface="B Nazanin" panose="00000400000000000000" pitchFamily="2" charset="-78"/>
              </a:rPr>
              <a:t/>
            </a:r>
            <a:br>
              <a:rPr lang="fa-IR" sz="3000" dirty="0">
                <a:cs typeface="B Nazanin" panose="00000400000000000000" pitchFamily="2" charset="-78"/>
              </a:rPr>
            </a:br>
            <a:r>
              <a:rPr lang="fa-IR" sz="3000" b="1" i="0" dirty="0">
                <a:solidFill>
                  <a:srgbClr val="091E42"/>
                </a:solidFill>
                <a:effectLst/>
                <a:latin typeface="Shabnam"/>
                <a:cs typeface="B Nazanin" panose="00000400000000000000" pitchFamily="2" charset="-78"/>
              </a:rPr>
              <a:t>۴. دارایی مبنا </a:t>
            </a:r>
            <a:r>
              <a:rPr lang="en-US" sz="3000" b="1" i="0" dirty="0">
                <a:solidFill>
                  <a:srgbClr val="091E42"/>
                </a:solidFill>
                <a:effectLst/>
                <a:latin typeface="Shabnam"/>
                <a:cs typeface="B Nazanin" panose="00000400000000000000" pitchFamily="2" charset="-78"/>
              </a:rPr>
              <a:t>(</a:t>
            </a:r>
            <a:r>
              <a:rPr kumimoji="0" lang="en-US" sz="3000" b="1" i="0" u="none" strike="noStrike" kern="1200" cap="none" spc="0" normalizeH="0" baseline="0" noProof="0" dirty="0">
                <a:ln>
                  <a:noFill/>
                </a:ln>
                <a:solidFill>
                  <a:srgbClr val="091E42"/>
                </a:solidFill>
                <a:effectLst/>
                <a:uLnTx/>
                <a:uFillTx/>
                <a:latin typeface="Shabnam"/>
                <a:cs typeface="B Nazanin" panose="00000400000000000000" pitchFamily="2" charset="-78"/>
              </a:rPr>
              <a:t>Underlying Asset)</a:t>
            </a:r>
            <a:r>
              <a:rPr lang="en-US" sz="3000" dirty="0">
                <a:cs typeface="B Nazanin" panose="00000400000000000000" pitchFamily="2" charset="-78"/>
              </a:rPr>
              <a:t/>
            </a:r>
            <a:br>
              <a:rPr lang="en-US" sz="3000" dirty="0">
                <a:cs typeface="B Nazanin" panose="00000400000000000000" pitchFamily="2" charset="-78"/>
              </a:rPr>
            </a:br>
            <a:r>
              <a:rPr lang="fa-IR" sz="3000" b="0" i="0" dirty="0">
                <a:solidFill>
                  <a:srgbClr val="091E42"/>
                </a:solidFill>
                <a:effectLst/>
                <a:latin typeface="Shabnam"/>
                <a:cs typeface="B Nazanin" panose="00000400000000000000" pitchFamily="2" charset="-78"/>
              </a:rPr>
              <a:t>دارایی فیزیکی، مالی یا منافع قابل‌انتقال </a:t>
            </a:r>
          </a:p>
          <a:p>
            <a:pPr marL="109728" marR="0" lvl="0" indent="0" algn="r" defTabSz="914400" rtl="1" eaLnBrk="1" fontAlgn="auto" latinLnBrk="0" hangingPunct="1">
              <a:lnSpc>
                <a:spcPct val="150000"/>
              </a:lnSpc>
              <a:spcBef>
                <a:spcPts val="400"/>
              </a:spcBef>
              <a:spcAft>
                <a:spcPts val="0"/>
              </a:spcAft>
              <a:buClr>
                <a:srgbClr val="2DA2BF"/>
              </a:buClr>
              <a:buSzPct val="68000"/>
              <a:buNone/>
              <a:tabLst/>
              <a:defRPr/>
            </a:pPr>
            <a:r>
              <a:rPr lang="fa-IR" sz="3000" b="0" i="0" dirty="0">
                <a:solidFill>
                  <a:srgbClr val="091E42"/>
                </a:solidFill>
                <a:effectLst/>
                <a:latin typeface="Shabnam"/>
                <a:cs typeface="B Nazanin" panose="00000400000000000000" pitchFamily="2" charset="-78"/>
              </a:rPr>
              <a:t>پشتوانه واقعی اوراق و اساس کاملاً شرعی بودن صکوک</a:t>
            </a:r>
            <a:r>
              <a:rPr lang="fa-IR" sz="3000" dirty="0">
                <a:cs typeface="B Nazanin" panose="00000400000000000000" pitchFamily="2" charset="-78"/>
              </a:rPr>
              <a:t/>
            </a:r>
            <a:br>
              <a:rPr lang="fa-IR" sz="3000" dirty="0">
                <a:cs typeface="B Nazanin" panose="00000400000000000000" pitchFamily="2" charset="-78"/>
              </a:rPr>
            </a:br>
            <a:r>
              <a:rPr lang="fa-IR" sz="3000" b="1" i="0" dirty="0">
                <a:solidFill>
                  <a:srgbClr val="091E42"/>
                </a:solidFill>
                <a:effectLst/>
                <a:latin typeface="Shabnam"/>
                <a:cs typeface="B Nazanin" panose="00000400000000000000" pitchFamily="2" charset="-78"/>
              </a:rPr>
              <a:t>۵. امین / متعهد نظارت </a:t>
            </a:r>
            <a:r>
              <a:rPr lang="en-US" sz="3000" b="1" i="0" dirty="0">
                <a:solidFill>
                  <a:srgbClr val="091E42"/>
                </a:solidFill>
                <a:effectLst/>
                <a:latin typeface="Shabnam"/>
                <a:cs typeface="B Nazanin" panose="00000400000000000000" pitchFamily="2" charset="-78"/>
              </a:rPr>
              <a:t>(Trustee)</a:t>
            </a:r>
            <a:r>
              <a:rPr lang="en-US" sz="3000" dirty="0">
                <a:cs typeface="B Nazanin" panose="00000400000000000000" pitchFamily="2" charset="-78"/>
              </a:rPr>
              <a:t/>
            </a:r>
            <a:br>
              <a:rPr lang="en-US" sz="3000" dirty="0">
                <a:cs typeface="B Nazanin" panose="00000400000000000000" pitchFamily="2" charset="-78"/>
              </a:rPr>
            </a:br>
            <a:r>
              <a:rPr lang="fa-IR" sz="3000" b="0" i="0" dirty="0">
                <a:solidFill>
                  <a:srgbClr val="091E42"/>
                </a:solidFill>
                <a:effectLst/>
                <a:latin typeface="Shabnam"/>
                <a:cs typeface="B Nazanin" panose="00000400000000000000" pitchFamily="2" charset="-78"/>
              </a:rPr>
              <a:t>نماینده قانونی سرمایه‌گذاران </a:t>
            </a:r>
          </a:p>
          <a:p>
            <a:pPr marL="109728" marR="0" lvl="0" indent="0" algn="r" defTabSz="914400" rtl="1" eaLnBrk="1" fontAlgn="auto" latinLnBrk="0" hangingPunct="1">
              <a:lnSpc>
                <a:spcPct val="150000"/>
              </a:lnSpc>
              <a:spcBef>
                <a:spcPts val="400"/>
              </a:spcBef>
              <a:spcAft>
                <a:spcPts val="0"/>
              </a:spcAft>
              <a:buClr>
                <a:srgbClr val="2DA2BF"/>
              </a:buClr>
              <a:buSzPct val="68000"/>
              <a:buNone/>
              <a:tabLst/>
              <a:defRPr/>
            </a:pPr>
            <a:r>
              <a:rPr lang="fa-IR" sz="3000" b="0" i="0" dirty="0">
                <a:solidFill>
                  <a:srgbClr val="091E42"/>
                </a:solidFill>
                <a:effectLst/>
                <a:latin typeface="Shabnam"/>
                <a:cs typeface="B Nazanin" panose="00000400000000000000" pitchFamily="2" charset="-78"/>
              </a:rPr>
              <a:t>ناظر بر حسن اجرای قراردادها و حفظ حقوق دارندگان صکوک</a:t>
            </a:r>
            <a:r>
              <a:rPr lang="fa-IR" sz="3000" dirty="0">
                <a:cs typeface="B Nazanin" panose="00000400000000000000" pitchFamily="2" charset="-78"/>
              </a:rPr>
              <a:t/>
            </a:r>
            <a:br>
              <a:rPr lang="fa-IR" sz="3000" dirty="0">
                <a:cs typeface="B Nazanin" panose="00000400000000000000" pitchFamily="2" charset="-78"/>
              </a:rPr>
            </a:br>
            <a:r>
              <a:rPr lang="fa-IR" sz="3000" b="1" i="0" dirty="0">
                <a:solidFill>
                  <a:srgbClr val="091E42"/>
                </a:solidFill>
                <a:effectLst/>
                <a:latin typeface="Shabnam"/>
                <a:cs typeface="B Nazanin" panose="00000400000000000000" pitchFamily="2" charset="-78"/>
              </a:rPr>
              <a:t>۶. متولی یا مدیر دارایی </a:t>
            </a:r>
            <a:r>
              <a:rPr lang="en-US" sz="3000" b="1" i="0" dirty="0">
                <a:solidFill>
                  <a:srgbClr val="091E42"/>
                </a:solidFill>
                <a:effectLst/>
                <a:latin typeface="Shabnam"/>
                <a:cs typeface="B Nazanin" panose="00000400000000000000" pitchFamily="2" charset="-78"/>
              </a:rPr>
              <a:t>(Servicer / Manager)</a:t>
            </a:r>
            <a:r>
              <a:rPr lang="en-US" sz="3000" dirty="0">
                <a:cs typeface="B Nazanin" panose="00000400000000000000" pitchFamily="2" charset="-78"/>
              </a:rPr>
              <a:t/>
            </a:r>
            <a:br>
              <a:rPr lang="en-US" sz="3000" dirty="0">
                <a:cs typeface="B Nazanin" panose="00000400000000000000" pitchFamily="2" charset="-78"/>
              </a:rPr>
            </a:br>
            <a:r>
              <a:rPr lang="fa-IR" sz="3000" b="0" i="0" dirty="0">
                <a:solidFill>
                  <a:srgbClr val="091E42"/>
                </a:solidFill>
                <a:effectLst/>
                <a:latin typeface="Shabnam"/>
                <a:cs typeface="B Nazanin" panose="00000400000000000000" pitchFamily="2" charset="-78"/>
              </a:rPr>
              <a:t>مسئول اداره دارایی، اجرای عملیات و توزیع منافع </a:t>
            </a:r>
          </a:p>
          <a:p>
            <a:pPr marL="109728" marR="0" lvl="0" indent="0" algn="r" defTabSz="914400" rtl="1" eaLnBrk="1" fontAlgn="auto" latinLnBrk="0" hangingPunct="1">
              <a:lnSpc>
                <a:spcPct val="150000"/>
              </a:lnSpc>
              <a:spcBef>
                <a:spcPts val="400"/>
              </a:spcBef>
              <a:spcAft>
                <a:spcPts val="0"/>
              </a:spcAft>
              <a:buClr>
                <a:srgbClr val="2DA2BF"/>
              </a:buClr>
              <a:buSzPct val="68000"/>
              <a:buNone/>
              <a:tabLst/>
              <a:defRPr/>
            </a:pPr>
            <a:r>
              <a:rPr lang="fa-IR" sz="3000" b="0" i="0" dirty="0">
                <a:solidFill>
                  <a:srgbClr val="091E42"/>
                </a:solidFill>
                <a:effectLst/>
                <a:latin typeface="Shabnam"/>
                <a:cs typeface="B Nazanin" panose="00000400000000000000" pitchFamily="2" charset="-78"/>
              </a:rPr>
              <a:t>در برخی ساختارها خود بانی این نقش را دارد</a:t>
            </a:r>
            <a:r>
              <a:rPr lang="fa-IR" sz="3000" dirty="0">
                <a:cs typeface="B Nazanin" panose="00000400000000000000" pitchFamily="2" charset="-78"/>
              </a:rPr>
              <a:t/>
            </a:r>
            <a:br>
              <a:rPr lang="fa-IR" sz="3000" dirty="0">
                <a:cs typeface="B Nazanin" panose="00000400000000000000" pitchFamily="2" charset="-78"/>
              </a:rPr>
            </a:br>
            <a:r>
              <a:rPr lang="fa-IR" sz="3000" b="1" i="0" dirty="0">
                <a:solidFill>
                  <a:srgbClr val="091E42"/>
                </a:solidFill>
                <a:effectLst/>
                <a:latin typeface="Shabnam"/>
                <a:cs typeface="B Nazanin" panose="00000400000000000000" pitchFamily="2" charset="-78"/>
              </a:rPr>
              <a:t>۷. ضامن </a:t>
            </a:r>
            <a:r>
              <a:rPr lang="en-US" sz="3000" b="1" i="0" dirty="0">
                <a:solidFill>
                  <a:srgbClr val="091E42"/>
                </a:solidFill>
                <a:effectLst/>
                <a:latin typeface="Shabnam"/>
                <a:cs typeface="B Nazanin" panose="00000400000000000000" pitchFamily="2" charset="-78"/>
              </a:rPr>
              <a:t>(Guarantor)</a:t>
            </a:r>
            <a:r>
              <a:rPr lang="fa-IR" sz="3000" b="1" i="0" dirty="0">
                <a:solidFill>
                  <a:srgbClr val="091E42"/>
                </a:solidFill>
                <a:effectLst/>
                <a:latin typeface="Shabnam"/>
                <a:cs typeface="B Nazanin" panose="00000400000000000000" pitchFamily="2" charset="-78"/>
              </a:rPr>
              <a:t> در صورت وجود</a:t>
            </a:r>
            <a:r>
              <a:rPr lang="fa-IR" sz="3000" dirty="0">
                <a:cs typeface="B Nazanin" panose="00000400000000000000" pitchFamily="2" charset="-78"/>
              </a:rPr>
              <a:t/>
            </a:r>
            <a:br>
              <a:rPr lang="fa-IR" sz="3000" dirty="0">
                <a:cs typeface="B Nazanin" panose="00000400000000000000" pitchFamily="2" charset="-78"/>
              </a:rPr>
            </a:br>
            <a:r>
              <a:rPr lang="fa-IR" sz="3000" b="0" i="0" dirty="0">
                <a:solidFill>
                  <a:srgbClr val="091E42"/>
                </a:solidFill>
                <a:effectLst/>
                <a:latin typeface="Shabnam"/>
                <a:cs typeface="B Nazanin" panose="00000400000000000000" pitchFamily="2" charset="-78"/>
              </a:rPr>
              <a:t>تضمین کننده پرداخت های بانی یا عملکرد پروژه </a:t>
            </a:r>
          </a:p>
          <a:p>
            <a:pPr marL="109728" marR="0" lvl="0" indent="0" algn="r" defTabSz="914400" rtl="1" eaLnBrk="1" fontAlgn="auto" latinLnBrk="0" hangingPunct="1">
              <a:lnSpc>
                <a:spcPct val="150000"/>
              </a:lnSpc>
              <a:spcBef>
                <a:spcPts val="400"/>
              </a:spcBef>
              <a:spcAft>
                <a:spcPts val="0"/>
              </a:spcAft>
              <a:buClr>
                <a:srgbClr val="2DA2BF"/>
              </a:buClr>
              <a:buSzPct val="68000"/>
              <a:buNone/>
              <a:tabLst/>
              <a:defRPr/>
            </a:pPr>
            <a:r>
              <a:rPr lang="fa-IR" sz="3000" b="0" i="0" dirty="0">
                <a:solidFill>
                  <a:srgbClr val="091E42"/>
                </a:solidFill>
                <a:effectLst/>
                <a:latin typeface="Shabnam"/>
                <a:cs typeface="B Nazanin" panose="00000400000000000000" pitchFamily="2" charset="-78"/>
              </a:rPr>
              <a:t>نقشی اختیاری و وابسته به نوع صکوک</a:t>
            </a:r>
            <a:endParaRPr lang="en-US" sz="3000" dirty="0">
              <a:cs typeface="B Nazanin" panose="00000400000000000000" pitchFamily="2" charset="-78"/>
            </a:endParaRPr>
          </a:p>
        </p:txBody>
      </p:sp>
      <p:sp>
        <p:nvSpPr>
          <p:cNvPr id="3" name="Title 2"/>
          <p:cNvSpPr>
            <a:spLocks noGrp="1"/>
          </p:cNvSpPr>
          <p:nvPr>
            <p:ph type="title"/>
          </p:nvPr>
        </p:nvSpPr>
        <p:spPr>
          <a:xfrm>
            <a:off x="304800" y="-76200"/>
            <a:ext cx="8229600" cy="990600"/>
          </a:xfrm>
        </p:spPr>
        <p:txBody>
          <a:bodyPr/>
          <a:lstStyle/>
          <a:p>
            <a:pPr algn="ctr" rtl="1"/>
            <a:r>
              <a:rPr kumimoji="0" lang="fa-IR" sz="41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ارکان صکوک(</a:t>
            </a:r>
            <a:r>
              <a:rPr kumimoji="0" lang="en-US" i="0" u="none" strike="noStrike" kern="1200" cap="none" spc="0" normalizeH="0" baseline="0" noProof="0">
                <a:ln>
                  <a:noFill/>
                </a:ln>
                <a:solidFill>
                  <a:srgbClr val="091E42"/>
                </a:solidFill>
                <a:effectLst/>
                <a:uLnTx/>
                <a:uFillTx/>
                <a:latin typeface="Shabnam"/>
                <a:ea typeface="+mn-ea"/>
                <a:cs typeface="B Nazanin" panose="00000400000000000000" pitchFamily="2" charset="-78"/>
              </a:rPr>
              <a:t>Sukuk Components</a:t>
            </a:r>
            <a:r>
              <a:rPr kumimoji="0" lang="fa-IR" sz="4100"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a:t>
            </a: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72E52803-5B24-A6C7-A737-ACF4D1AB1857}"/>
              </a:ext>
            </a:extLst>
          </p:cNvPr>
          <p:cNvSpPr>
            <a:spLocks noGrp="1"/>
          </p:cNvSpPr>
          <p:nvPr>
            <p:ph type="sldNum" sz="quarter" idx="12"/>
          </p:nvPr>
        </p:nvSpPr>
        <p:spPr/>
        <p:txBody>
          <a:bodyPr/>
          <a:lstStyle/>
          <a:p>
            <a:r>
              <a:rPr lang="fa-IR" sz="1200" dirty="0"/>
              <a:t>23</a:t>
            </a:r>
            <a:endParaRPr lang="en-US" dirty="0"/>
          </a:p>
        </p:txBody>
      </p:sp>
    </p:spTree>
    <p:extLst>
      <p:ext uri="{BB962C8B-B14F-4D97-AF65-F5344CB8AC3E}">
        <p14:creationId xmlns:p14="http://schemas.microsoft.com/office/powerpoint/2010/main" val="1368033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109728" indent="0" algn="r" rtl="1">
              <a:lnSpc>
                <a:spcPct val="150000"/>
              </a:lnSpc>
              <a:buNone/>
            </a:pPr>
            <a:r>
              <a:rPr lang="fa-IR" sz="3200">
                <a:cs typeface="B Nazanin" panose="00000400000000000000" pitchFamily="2" charset="-78"/>
              </a:rPr>
              <a:t>صکوک بر اساس ماهیت سود و نوع عقد اسلامی به چهارده نوع تقسیم می شوند که انواع زیر در ایران اجرایی شده اند:</a:t>
            </a:r>
          </a:p>
          <a:p>
            <a:pPr algn="r" rtl="1">
              <a:lnSpc>
                <a:spcPct val="150000"/>
              </a:lnSpc>
            </a:pPr>
            <a:r>
              <a:rPr kumimoji="0" lang="fa-IR" sz="3200" b="0" i="0" u="none" strike="noStrike" kern="1200" cap="none" spc="0" normalizeH="0" baseline="0" noProof="0">
                <a:ln>
                  <a:noFill/>
                </a:ln>
                <a:solidFill>
                  <a:prstClr val="black"/>
                </a:solidFill>
                <a:effectLst/>
                <a:uLnTx/>
                <a:uFillTx/>
                <a:latin typeface="Lucida Sans Unicode"/>
                <a:ea typeface="+mn-ea"/>
                <a:cs typeface="B Nazanin" panose="00000400000000000000" pitchFamily="2" charset="-78"/>
              </a:rPr>
              <a:t>صکوک</a:t>
            </a:r>
            <a:r>
              <a:rPr lang="fa-IR" sz="3200">
                <a:cs typeface="B Nazanin" panose="00000400000000000000" pitchFamily="2" charset="-78"/>
              </a:rPr>
              <a:t> مشارکت </a:t>
            </a:r>
            <a:r>
              <a:rPr kumimoji="0" lang="en-US" sz="32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 (</a:t>
            </a:r>
            <a:r>
              <a:rPr kumimoji="0" lang="en-US" sz="28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Participation certificates)</a:t>
            </a:r>
            <a:endParaRPr lang="fa-IR" sz="2800">
              <a:cs typeface="B Nazanin" panose="00000400000000000000" pitchFamily="2" charset="-78"/>
            </a:endParaRPr>
          </a:p>
          <a:p>
            <a:pPr algn="r" rtl="1">
              <a:lnSpc>
                <a:spcPct val="150000"/>
              </a:lnSpc>
            </a:pPr>
            <a:r>
              <a:rPr kumimoji="0" lang="fa-IR" sz="3200" b="0" i="0" u="none" strike="noStrike" kern="1200" cap="none" spc="0" normalizeH="0" baseline="0" noProof="0">
                <a:ln>
                  <a:noFill/>
                </a:ln>
                <a:solidFill>
                  <a:prstClr val="black"/>
                </a:solidFill>
                <a:effectLst/>
                <a:uLnTx/>
                <a:uFillTx/>
                <a:latin typeface="Lucida Sans Unicode"/>
                <a:ea typeface="+mn-ea"/>
                <a:cs typeface="B Nazanin" panose="00000400000000000000" pitchFamily="2" charset="-78"/>
              </a:rPr>
              <a:t>صکوک</a:t>
            </a:r>
            <a:r>
              <a:rPr lang="fa-IR" sz="3200">
                <a:cs typeface="B Nazanin" panose="00000400000000000000" pitchFamily="2" charset="-78"/>
              </a:rPr>
              <a:t> مرابحه </a:t>
            </a:r>
            <a:r>
              <a:rPr kumimoji="0" lang="en-US" sz="28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 (Murabahah Sukuk)</a:t>
            </a:r>
            <a:r>
              <a:rPr lang="fa-IR" sz="3200">
                <a:cs typeface="B Nazanin" panose="00000400000000000000" pitchFamily="2" charset="-78"/>
              </a:rPr>
              <a:t> </a:t>
            </a:r>
          </a:p>
          <a:p>
            <a:pPr algn="r" rtl="1">
              <a:lnSpc>
                <a:spcPct val="150000"/>
              </a:lnSpc>
            </a:pPr>
            <a:r>
              <a:rPr kumimoji="0" lang="fa-IR" sz="3200" b="0" i="0" u="none" strike="noStrike" kern="1200" cap="none" spc="0" normalizeH="0" baseline="0" noProof="0">
                <a:ln>
                  <a:noFill/>
                </a:ln>
                <a:solidFill>
                  <a:prstClr val="black"/>
                </a:solidFill>
                <a:effectLst/>
                <a:uLnTx/>
                <a:uFillTx/>
                <a:latin typeface="Lucida Sans Unicode"/>
                <a:ea typeface="+mn-ea"/>
                <a:cs typeface="B Nazanin" panose="00000400000000000000" pitchFamily="2" charset="-78"/>
              </a:rPr>
              <a:t>صکوک</a:t>
            </a:r>
            <a:r>
              <a:rPr lang="fa-IR" sz="3200">
                <a:cs typeface="B Nazanin" panose="00000400000000000000" pitchFamily="2" charset="-78"/>
              </a:rPr>
              <a:t> اجاره </a:t>
            </a:r>
            <a:r>
              <a:rPr kumimoji="0" lang="en-US" sz="28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 (Certificates of ownership in leased assets)</a:t>
            </a:r>
            <a:endParaRPr lang="fa-IR" sz="3200">
              <a:cs typeface="B Nazanin" panose="00000400000000000000" pitchFamily="2" charset="-78"/>
            </a:endParaRPr>
          </a:p>
          <a:p>
            <a:pPr algn="r" rtl="1">
              <a:lnSpc>
                <a:spcPct val="150000"/>
              </a:lnSpc>
            </a:pPr>
            <a:r>
              <a:rPr lang="fa-IR" sz="3200">
                <a:cs typeface="B Nazanin" panose="00000400000000000000" pitchFamily="2" charset="-78"/>
              </a:rPr>
              <a:t>صکوک </a:t>
            </a:r>
            <a:r>
              <a:rPr lang="fa-IR" sz="3100">
                <a:cs typeface="B Nazanin" panose="00000400000000000000" pitchFamily="2" charset="-78"/>
              </a:rPr>
              <a:t>استصناع</a:t>
            </a:r>
            <a:r>
              <a:rPr kumimoji="0" lang="en-US" sz="31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 (Istisna’a Certificates) </a:t>
            </a:r>
            <a:endParaRPr lang="fa-IR" sz="3100">
              <a:cs typeface="B Nazanin" panose="00000400000000000000" pitchFamily="2" charset="-78"/>
            </a:endParaRPr>
          </a:p>
          <a:p>
            <a:pPr algn="r" rtl="1">
              <a:lnSpc>
                <a:spcPct val="150000"/>
              </a:lnSpc>
            </a:pPr>
            <a:r>
              <a:rPr lang="fa-IR" sz="3200">
                <a:cs typeface="B Nazanin" panose="00000400000000000000" pitchFamily="2" charset="-78"/>
              </a:rPr>
              <a:t>صکوک منفعت </a:t>
            </a:r>
            <a:r>
              <a:rPr kumimoji="0" lang="en-US" sz="38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 (</a:t>
            </a:r>
            <a:r>
              <a:rPr kumimoji="0" lang="en-US" sz="34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Certificates ofownership o usufructs)</a:t>
            </a:r>
            <a:endParaRPr lang="fa-IR" sz="3400">
              <a:cs typeface="B Nazanin" panose="00000400000000000000" pitchFamily="2" charset="-78"/>
            </a:endParaRPr>
          </a:p>
          <a:p>
            <a:pPr marL="109728" indent="0" algn="r" rtl="1">
              <a:lnSpc>
                <a:spcPct val="150000"/>
              </a:lnSpc>
              <a:buNone/>
            </a:pPr>
            <a:endParaRPr lang="en-US" sz="3200">
              <a:cs typeface="B Nazanin" panose="00000400000000000000" pitchFamily="2" charset="-78"/>
            </a:endParaRPr>
          </a:p>
        </p:txBody>
      </p:sp>
      <p:sp>
        <p:nvSpPr>
          <p:cNvPr id="3" name="Title 2"/>
          <p:cNvSpPr>
            <a:spLocks noGrp="1"/>
          </p:cNvSpPr>
          <p:nvPr>
            <p:ph type="title"/>
          </p:nvPr>
        </p:nvSpPr>
        <p:spPr/>
        <p:txBody>
          <a:bodyPr>
            <a:normAutofit/>
          </a:bodyPr>
          <a:lstStyle/>
          <a:p>
            <a:pPr algn="ctr"/>
            <a:r>
              <a:rPr lang="fa-IR" sz="3200">
                <a:cs typeface="B Nazanin" panose="00000400000000000000" pitchFamily="2" charset="-78"/>
              </a:rPr>
              <a:t>انواع صکوک</a:t>
            </a:r>
            <a:endParaRPr lang="en-US" sz="3200">
              <a:cs typeface="B Nazanin" panose="00000400000000000000" pitchFamily="2" charset="-78"/>
            </a:endParaRPr>
          </a:p>
        </p:txBody>
      </p:sp>
      <p:sp>
        <p:nvSpPr>
          <p:cNvPr id="5" name="Slide Number Placeholder 4">
            <a:extLst>
              <a:ext uri="{FF2B5EF4-FFF2-40B4-BE49-F238E27FC236}">
                <a16:creationId xmlns:a16="http://schemas.microsoft.com/office/drawing/2014/main" id="{43D9F186-36B0-EA83-0158-F9B91BC1C8BB}"/>
              </a:ext>
            </a:extLst>
          </p:cNvPr>
          <p:cNvSpPr>
            <a:spLocks noGrp="1"/>
          </p:cNvSpPr>
          <p:nvPr>
            <p:ph type="sldNum" sz="quarter" idx="12"/>
          </p:nvPr>
        </p:nvSpPr>
        <p:spPr/>
        <p:txBody>
          <a:bodyPr/>
          <a:lstStyle/>
          <a:p>
            <a:r>
              <a:rPr lang="fa-IR" sz="1200" dirty="0"/>
              <a:t>24</a:t>
            </a:r>
            <a:endParaRPr lang="en-US" sz="1200" dirty="0"/>
          </a:p>
        </p:txBody>
      </p:sp>
    </p:spTree>
    <p:extLst>
      <p:ext uri="{BB962C8B-B14F-4D97-AF65-F5344CB8AC3E}">
        <p14:creationId xmlns:p14="http://schemas.microsoft.com/office/powerpoint/2010/main" val="3270033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r" rtl="1">
              <a:lnSpc>
                <a:spcPct val="150000"/>
              </a:lnSpc>
            </a:pPr>
            <a:r>
              <a:rPr lang="fa-IR" sz="3200">
                <a:cs typeface="B Nazanin" panose="00000400000000000000" pitchFamily="2" charset="-78"/>
              </a:rPr>
              <a:t>صکوک مشارکت برای تامین مالی طرح های عمرانی و تولیدی به کار می رود .</a:t>
            </a:r>
          </a:p>
          <a:p>
            <a:pPr algn="r" rtl="1">
              <a:lnSpc>
                <a:spcPct val="150000"/>
              </a:lnSpc>
            </a:pPr>
            <a:r>
              <a:rPr lang="fa-IR" sz="3200">
                <a:cs typeface="B Nazanin" panose="00000400000000000000" pitchFamily="2" charset="-78"/>
              </a:rPr>
              <a:t>دارندگان اوراق در سود پروژه شریک بوده و معمولا سود علی الحساب در فواصل معین پرداخت می شود.</a:t>
            </a:r>
          </a:p>
          <a:p>
            <a:pPr algn="r" rtl="1">
              <a:lnSpc>
                <a:spcPct val="150000"/>
              </a:lnSpc>
            </a:pPr>
            <a:r>
              <a:rPr lang="fa-IR" sz="3200">
                <a:cs typeface="B Nazanin" panose="00000400000000000000" pitchFamily="2" charset="-78"/>
              </a:rPr>
              <a:t>این اوراق جایگزین مناسبی برای اوراق قرضه دولتی هستند</a:t>
            </a:r>
            <a:endParaRPr lang="en-US" sz="3200">
              <a:cs typeface="B Nazanin" panose="00000400000000000000" pitchFamily="2" charset="-78"/>
            </a:endParaRPr>
          </a:p>
        </p:txBody>
      </p:sp>
      <p:sp>
        <p:nvSpPr>
          <p:cNvPr id="3" name="Title 2"/>
          <p:cNvSpPr>
            <a:spLocks noGrp="1"/>
          </p:cNvSpPr>
          <p:nvPr>
            <p:ph type="title"/>
          </p:nvPr>
        </p:nvSpPr>
        <p:spPr/>
        <p:txBody>
          <a:bodyPr>
            <a:normAutofit fontScale="90000"/>
          </a:bodyPr>
          <a:lstStyle/>
          <a:p>
            <a:pPr algn="ctr" rtl="1"/>
            <a:r>
              <a:rPr lang="fa-IR" sz="4000" err="1">
                <a:cs typeface="B Nazanin" panose="00000400000000000000" pitchFamily="2" charset="-78"/>
              </a:rPr>
              <a:t>صکوک</a:t>
            </a:r>
            <a:r>
              <a:rPr lang="fa-IR" sz="4000">
                <a:cs typeface="B Nazanin" panose="00000400000000000000" pitchFamily="2" charset="-78"/>
              </a:rPr>
              <a:t> مشارکت</a:t>
            </a:r>
            <a:r>
              <a:rPr lang="fa-IR">
                <a:cs typeface="B Nazanin" panose="00000400000000000000" pitchFamily="2" charset="-78"/>
              </a:rPr>
              <a:t/>
            </a:r>
            <a:br>
              <a:rPr lang="fa-IR">
                <a:cs typeface="B Nazanin" panose="00000400000000000000" pitchFamily="2" charset="-78"/>
              </a:rPr>
            </a:br>
            <a:r>
              <a:rPr kumimoji="0" lang="en-US" sz="36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Partncipation certificates</a:t>
            </a:r>
            <a:endParaRPr lang="en-US" sz="3600">
              <a:cs typeface="B Nazanin" panose="00000400000000000000" pitchFamily="2" charset="-78"/>
            </a:endParaRPr>
          </a:p>
        </p:txBody>
      </p:sp>
      <p:sp>
        <p:nvSpPr>
          <p:cNvPr id="5" name="Slide Number Placeholder 4">
            <a:extLst>
              <a:ext uri="{FF2B5EF4-FFF2-40B4-BE49-F238E27FC236}">
                <a16:creationId xmlns:a16="http://schemas.microsoft.com/office/drawing/2014/main" id="{0D5774F7-D046-64E1-FA1C-88021B6AB234}"/>
              </a:ext>
            </a:extLst>
          </p:cNvPr>
          <p:cNvSpPr>
            <a:spLocks noGrp="1"/>
          </p:cNvSpPr>
          <p:nvPr>
            <p:ph type="sldNum" sz="quarter" idx="12"/>
          </p:nvPr>
        </p:nvSpPr>
        <p:spPr/>
        <p:txBody>
          <a:bodyPr/>
          <a:lstStyle/>
          <a:p>
            <a:r>
              <a:rPr lang="fa-IR" sz="1200" dirty="0"/>
              <a:t>25</a:t>
            </a:r>
            <a:endParaRPr lang="en-US" sz="1200" dirty="0"/>
          </a:p>
        </p:txBody>
      </p:sp>
    </p:spTree>
    <p:extLst>
      <p:ext uri="{BB962C8B-B14F-4D97-AF65-F5344CB8AC3E}">
        <p14:creationId xmlns:p14="http://schemas.microsoft.com/office/powerpoint/2010/main" val="3041218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257800"/>
          </a:xfrm>
        </p:spPr>
        <p:txBody>
          <a:bodyPr>
            <a:normAutofit fontScale="70000" lnSpcReduction="20000"/>
          </a:bodyPr>
          <a:lstStyle/>
          <a:p>
            <a:pPr marL="109728" indent="0" algn="just" rtl="1">
              <a:lnSpc>
                <a:spcPct val="170000"/>
              </a:lnSpc>
              <a:buNone/>
            </a:pPr>
            <a:r>
              <a:rPr lang="fa-IR" sz="3200" dirty="0">
                <a:cs typeface="B Nazanin" panose="00000400000000000000" pitchFamily="2" charset="-78"/>
              </a:rPr>
              <a:t>	یکی از مهمترین انواع صکوک معرفی شده، صکوک اجاره است. صکوک اجاره در حقیقت اوراق بهاداری است که دارنده آن به صورت مشاع، مالک بخشی از دارایی است که منافع آن بر اساس قرارداد اجاره به مصرف کننده یا بانی واگذار شده است. در صکوک اجاره حق استفاده از منافع دارایی یا مجموعه ای از دارایی ها، در برابر اجاره بها از مالک به شخص دیگری منتقل می شود.</a:t>
            </a:r>
          </a:p>
          <a:p>
            <a:pPr marL="109728" indent="0" algn="just" rtl="1">
              <a:lnSpc>
                <a:spcPct val="170000"/>
              </a:lnSpc>
              <a:buNone/>
            </a:pPr>
            <a:r>
              <a:rPr lang="fa-IR" sz="3200" dirty="0">
                <a:cs typeface="B Nazanin" panose="00000400000000000000" pitchFamily="2" charset="-78"/>
              </a:rPr>
              <a:t>	مدت قرارداد اجاره مشخص است و می توان اجاره بها را در ابتدای دوره، انتهای دوره، با سررسیدهای ماهانه، فصلی یا سالانه پرداخت کرد. از آن جا که صکوک اجاره اوراق بهاداری است که بیان گر مالکیت مشاع فرد است، می توان آن را در بازار ثانویه و به قیمتی که به وسیله عامل های بازار تعیین می شود، معامله کرد.</a:t>
            </a:r>
            <a:endParaRPr lang="en-US" sz="3200" dirty="0">
              <a:cs typeface="B Nazanin" panose="00000400000000000000" pitchFamily="2" charset="-78"/>
            </a:endParaRPr>
          </a:p>
        </p:txBody>
      </p:sp>
      <p:sp>
        <p:nvSpPr>
          <p:cNvPr id="3" name="Title 2"/>
          <p:cNvSpPr>
            <a:spLocks noGrp="1"/>
          </p:cNvSpPr>
          <p:nvPr>
            <p:ph type="title"/>
          </p:nvPr>
        </p:nvSpPr>
        <p:spPr>
          <a:xfrm>
            <a:off x="457200" y="219075"/>
            <a:ext cx="8229600" cy="1515269"/>
          </a:xfrm>
        </p:spPr>
        <p:txBody>
          <a:bodyPr>
            <a:normAutofit fontScale="90000"/>
          </a:bodyPr>
          <a:lstStyle/>
          <a:p>
            <a:pPr algn="ctr" rtl="1"/>
            <a:r>
              <a:rPr lang="fa-IR" sz="4000" err="1">
                <a:cs typeface="B Nazanin" panose="00000400000000000000" pitchFamily="2" charset="-78"/>
              </a:rPr>
              <a:t>صکوک</a:t>
            </a:r>
            <a:r>
              <a:rPr lang="fa-IR" sz="4000">
                <a:cs typeface="B Nazanin" panose="00000400000000000000" pitchFamily="2" charset="-78"/>
              </a:rPr>
              <a:t> اجاره</a:t>
            </a:r>
            <a:r>
              <a:rPr lang="fa-IR">
                <a:cs typeface="B Nazanin" panose="00000400000000000000" pitchFamily="2" charset="-78"/>
              </a:rPr>
              <a:t/>
            </a:r>
            <a:br>
              <a:rPr lang="fa-IR">
                <a:cs typeface="B Nazanin" panose="00000400000000000000" pitchFamily="2" charset="-78"/>
              </a:rPr>
            </a:br>
            <a:r>
              <a:rPr kumimoji="0" lang="en-US" sz="31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Certificates of ownership in leased assets</a:t>
            </a:r>
            <a:r>
              <a:rPr lang="fa-IR">
                <a:cs typeface="B Nazanin" panose="00000400000000000000" pitchFamily="2" charset="-78"/>
              </a:rPr>
              <a:t/>
            </a:r>
            <a:br>
              <a:rPr lang="fa-IR">
                <a:cs typeface="B Nazanin" panose="00000400000000000000" pitchFamily="2" charset="-78"/>
              </a:rPr>
            </a:b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865B5368-3C8C-C170-3080-AEC1D08A208B}"/>
              </a:ext>
            </a:extLst>
          </p:cNvPr>
          <p:cNvSpPr>
            <a:spLocks noGrp="1"/>
          </p:cNvSpPr>
          <p:nvPr>
            <p:ph type="sldNum" sz="quarter" idx="12"/>
          </p:nvPr>
        </p:nvSpPr>
        <p:spPr/>
        <p:txBody>
          <a:bodyPr/>
          <a:lstStyle/>
          <a:p>
            <a:r>
              <a:rPr lang="fa-IR" sz="1200" dirty="0"/>
              <a:t>26</a:t>
            </a:r>
            <a:endParaRPr lang="en-US" dirty="0"/>
          </a:p>
        </p:txBody>
      </p:sp>
    </p:spTree>
    <p:extLst>
      <p:ext uri="{BB962C8B-B14F-4D97-AF65-F5344CB8AC3E}">
        <p14:creationId xmlns:p14="http://schemas.microsoft.com/office/powerpoint/2010/main" val="2350185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1"/>
            <a:ext cx="8229600" cy="3276600"/>
          </a:xfrm>
        </p:spPr>
        <p:txBody>
          <a:bodyPr/>
          <a:lstStyle/>
          <a:p>
            <a:pPr algn="r" rtl="1">
              <a:lnSpc>
                <a:spcPct val="150000"/>
              </a:lnSpc>
            </a:pPr>
            <a:r>
              <a:rPr lang="fa-IR" sz="3200">
                <a:cs typeface="B Nazanin" panose="00000400000000000000" pitchFamily="2" charset="-78"/>
              </a:rPr>
              <a:t>صکوک مرابحه اوراق مالی اسلامی است که در آن کالا با اعلام قیمت تمام شده و افزون سود، به صورت نقد یا نسیه فروخته </a:t>
            </a:r>
          </a:p>
          <a:p>
            <a:pPr marL="109728" indent="0" algn="r" rtl="1">
              <a:lnSpc>
                <a:spcPct val="150000"/>
              </a:lnSpc>
              <a:buNone/>
            </a:pPr>
            <a:r>
              <a:rPr lang="fa-IR" sz="3200">
                <a:cs typeface="B Nazanin" panose="00000400000000000000" pitchFamily="2" charset="-78"/>
              </a:rPr>
              <a:t>می شود </a:t>
            </a:r>
            <a:r>
              <a:rPr lang="fa-IR">
                <a:cs typeface="B Nazanin" panose="00000400000000000000" pitchFamily="2" charset="-78"/>
              </a:rPr>
              <a:t>و برای تامین مالی به کار می رود.</a:t>
            </a:r>
            <a:endParaRPr lang="en-US">
              <a:cs typeface="B Nazanin" panose="00000400000000000000" pitchFamily="2" charset="-78"/>
            </a:endParaRPr>
          </a:p>
        </p:txBody>
      </p:sp>
      <p:sp>
        <p:nvSpPr>
          <p:cNvPr id="3" name="Title 2"/>
          <p:cNvSpPr>
            <a:spLocks noGrp="1"/>
          </p:cNvSpPr>
          <p:nvPr>
            <p:ph type="title"/>
          </p:nvPr>
        </p:nvSpPr>
        <p:spPr>
          <a:xfrm>
            <a:off x="609600" y="381000"/>
            <a:ext cx="8229600" cy="1143000"/>
          </a:xfrm>
        </p:spPr>
        <p:txBody>
          <a:bodyPr>
            <a:normAutofit fontScale="90000"/>
          </a:bodyPr>
          <a:lstStyle/>
          <a:p>
            <a:pPr algn="ctr" rtl="1"/>
            <a:r>
              <a:rPr lang="fa-IR" sz="3600" err="1">
                <a:cs typeface="B Nazanin" panose="00000400000000000000" pitchFamily="2" charset="-78"/>
              </a:rPr>
              <a:t>صکوک</a:t>
            </a:r>
            <a:r>
              <a:rPr lang="fa-IR" sz="3600">
                <a:cs typeface="B Nazanin" panose="00000400000000000000" pitchFamily="2" charset="-78"/>
              </a:rPr>
              <a:t> مرابحه</a:t>
            </a:r>
            <a:r>
              <a:rPr lang="fa-IR" sz="4000">
                <a:cs typeface="B Nazanin" panose="00000400000000000000" pitchFamily="2" charset="-78"/>
              </a:rPr>
              <a:t/>
            </a:r>
            <a:br>
              <a:rPr lang="fa-IR" sz="4000">
                <a:cs typeface="B Nazanin" panose="00000400000000000000" pitchFamily="2" charset="-78"/>
              </a:rPr>
            </a:br>
            <a:r>
              <a:rPr kumimoji="0" lang="en-US" sz="36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Murabahah Sukuk</a:t>
            </a:r>
            <a:endParaRPr lang="en-US" sz="3200">
              <a:cs typeface="B Nazanin" panose="00000400000000000000" pitchFamily="2" charset="-78"/>
            </a:endParaRPr>
          </a:p>
        </p:txBody>
      </p:sp>
      <p:sp>
        <p:nvSpPr>
          <p:cNvPr id="5" name="Slide Number Placeholder 4">
            <a:extLst>
              <a:ext uri="{FF2B5EF4-FFF2-40B4-BE49-F238E27FC236}">
                <a16:creationId xmlns:a16="http://schemas.microsoft.com/office/drawing/2014/main" id="{35E5A120-9076-351C-95C5-D48CAB6AC9CA}"/>
              </a:ext>
            </a:extLst>
          </p:cNvPr>
          <p:cNvSpPr>
            <a:spLocks noGrp="1"/>
          </p:cNvSpPr>
          <p:nvPr>
            <p:ph type="sldNum" sz="quarter" idx="12"/>
          </p:nvPr>
        </p:nvSpPr>
        <p:spPr/>
        <p:txBody>
          <a:bodyPr/>
          <a:lstStyle/>
          <a:p>
            <a:r>
              <a:rPr lang="fa-IR" sz="1200" dirty="0"/>
              <a:t>27</a:t>
            </a:r>
            <a:endParaRPr lang="en-US" dirty="0"/>
          </a:p>
        </p:txBody>
      </p:sp>
    </p:spTree>
    <p:extLst>
      <p:ext uri="{BB962C8B-B14F-4D97-AF65-F5344CB8AC3E}">
        <p14:creationId xmlns:p14="http://schemas.microsoft.com/office/powerpoint/2010/main" val="28463242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257800"/>
          </a:xfrm>
        </p:spPr>
        <p:txBody>
          <a:bodyPr>
            <a:normAutofit fontScale="85000" lnSpcReduction="10000"/>
          </a:bodyPr>
          <a:lstStyle/>
          <a:p>
            <a:pPr algn="r" rtl="1">
              <a:lnSpc>
                <a:spcPct val="150000"/>
              </a:lnSpc>
            </a:pPr>
            <a:r>
              <a:rPr lang="fa-IR" b="1" dirty="0">
                <a:cs typeface="B Nazanin" panose="00000400000000000000" pitchFamily="2" charset="-78"/>
              </a:rPr>
              <a:t>اوراق مرابحه تامین نقدینگی(</a:t>
            </a:r>
            <a:r>
              <a:rPr lang="en-US" b="1" dirty="0">
                <a:cs typeface="B Nazanin" panose="00000400000000000000" pitchFamily="2" charset="-78"/>
              </a:rPr>
              <a:t>Liquidity</a:t>
            </a:r>
            <a:r>
              <a:rPr lang="fa-IR" b="1" dirty="0">
                <a:cs typeface="B Nazanin" panose="00000400000000000000" pitchFamily="2" charset="-78"/>
              </a:rPr>
              <a:t>)</a:t>
            </a:r>
            <a:r>
              <a:rPr lang="fa-IR" dirty="0">
                <a:cs typeface="B Nazanin" panose="00000400000000000000" pitchFamily="2" charset="-78"/>
              </a:rPr>
              <a:t>: اوراقی هستند که با فروش نقدی دارایی و دریافت بهای آن برای تامین مالی فوری به کار می روند.</a:t>
            </a:r>
          </a:p>
          <a:p>
            <a:pPr algn="r" rtl="1">
              <a:lnSpc>
                <a:spcPct val="150000"/>
              </a:lnSpc>
              <a:buClr>
                <a:srgbClr val="2DA2BF"/>
              </a:buClr>
            </a:pPr>
            <a:r>
              <a:rPr lang="fa-IR" b="1" dirty="0">
                <a:cs typeface="B Nazanin" panose="00000400000000000000" pitchFamily="2" charset="-78"/>
              </a:rPr>
              <a:t>اوراق مرابحه تامین مالی(</a:t>
            </a:r>
            <a:r>
              <a:rPr lang="en-US" b="1" dirty="0">
                <a:cs typeface="B Nazanin" panose="00000400000000000000" pitchFamily="2" charset="-78"/>
              </a:rPr>
              <a:t>Financing</a:t>
            </a:r>
            <a:r>
              <a:rPr lang="fa-IR" b="1" dirty="0">
                <a:cs typeface="B Nazanin" panose="00000400000000000000" pitchFamily="2" charset="-78"/>
              </a:rPr>
              <a:t>)</a:t>
            </a:r>
            <a:r>
              <a:rPr lang="fa-IR" dirty="0">
                <a:cs typeface="B Nazanin" panose="00000400000000000000" pitchFamily="2" charset="-78"/>
              </a:rPr>
              <a:t>: </a:t>
            </a:r>
            <a:r>
              <a:rPr lang="fa-IR" dirty="0">
                <a:solidFill>
                  <a:prstClr val="black"/>
                </a:solidFill>
                <a:cs typeface="B Nazanin" panose="00000400000000000000" pitchFamily="2" charset="-78"/>
              </a:rPr>
              <a:t>اوراقی هستند که از روش فروش نسیه دارایی و دریافت بهای آن در آینده ، برای تامین مالی پروژه استفاده می شوند.</a:t>
            </a:r>
            <a:endParaRPr lang="fa-IR" dirty="0">
              <a:cs typeface="B Nazanin" panose="00000400000000000000" pitchFamily="2" charset="-78"/>
            </a:endParaRPr>
          </a:p>
          <a:p>
            <a:pPr algn="r" rtl="1">
              <a:lnSpc>
                <a:spcPct val="150000"/>
              </a:lnSpc>
            </a:pPr>
            <a:r>
              <a:rPr lang="fa-IR" b="1" dirty="0">
                <a:cs typeface="B Nazanin" panose="00000400000000000000" pitchFamily="2" charset="-78"/>
              </a:rPr>
              <a:t>اوراق مراحبه رهنی(</a:t>
            </a:r>
            <a:r>
              <a:rPr lang="en-US" b="1" dirty="0">
                <a:cs typeface="B Nazanin" panose="00000400000000000000" pitchFamily="2" charset="-78"/>
              </a:rPr>
              <a:t>Mortgage Murabaha Sukuk</a:t>
            </a:r>
            <a:r>
              <a:rPr lang="fa-IR" b="1" dirty="0">
                <a:cs typeface="B Nazanin" panose="00000400000000000000" pitchFamily="2" charset="-78"/>
              </a:rPr>
              <a:t>)</a:t>
            </a:r>
            <a:r>
              <a:rPr lang="fa-IR" dirty="0">
                <a:cs typeface="B Nazanin" panose="00000400000000000000" pitchFamily="2" charset="-78"/>
              </a:rPr>
              <a:t>: اوراقی هستند که بر پایه مطالبات ناشی از قراردادهای مرابحه با پشتوانه دارایی های رهنی برای تامین مالی منتشر می شوند.</a:t>
            </a:r>
          </a:p>
          <a:p>
            <a:pPr algn="r" rtl="1">
              <a:lnSpc>
                <a:spcPct val="150000"/>
              </a:lnSpc>
            </a:pPr>
            <a:r>
              <a:rPr lang="fa-IR" b="1" dirty="0">
                <a:cs typeface="B Nazanin" panose="00000400000000000000" pitchFamily="2" charset="-78"/>
              </a:rPr>
              <a:t>اوراق مرابحه شرکت های تجاری(</a:t>
            </a:r>
            <a:r>
              <a:rPr lang="en-US" b="1" dirty="0">
                <a:cs typeface="B Nazanin" panose="00000400000000000000" pitchFamily="2" charset="-78"/>
              </a:rPr>
              <a:t>Trading </a:t>
            </a:r>
            <a:r>
              <a:rPr lang="en-US" b="1" dirty="0" err="1">
                <a:cs typeface="B Nazanin" panose="00000400000000000000" pitchFamily="2" charset="-78"/>
              </a:rPr>
              <a:t>Co.Murabaha</a:t>
            </a:r>
            <a:r>
              <a:rPr lang="en-US" b="1" dirty="0">
                <a:cs typeface="B Nazanin" panose="00000400000000000000" pitchFamily="2" charset="-78"/>
              </a:rPr>
              <a:t> Sukuk</a:t>
            </a:r>
            <a:r>
              <a:rPr lang="fa-IR" b="1" dirty="0">
                <a:cs typeface="B Nazanin" panose="00000400000000000000" pitchFamily="2" charset="-78"/>
              </a:rPr>
              <a:t>)</a:t>
            </a:r>
            <a:r>
              <a:rPr lang="fa-IR" dirty="0">
                <a:cs typeface="B Nazanin" panose="00000400000000000000" pitchFamily="2" charset="-78"/>
              </a:rPr>
              <a:t>: اوراقی هستند که شرکت ها برای تامین سرمایه در گردش یا خرید کالا از طریق فروش نسیه دارائی ها با سود مشخص منتشر می کنند.</a:t>
            </a:r>
          </a:p>
          <a:p>
            <a:pPr algn="r" rtl="1">
              <a:lnSpc>
                <a:spcPct val="150000"/>
              </a:lnSpc>
            </a:pPr>
            <a:endParaRPr lang="en-US" dirty="0">
              <a:cs typeface="B Nazanin" panose="00000400000000000000" pitchFamily="2" charset="-78"/>
            </a:endParaRPr>
          </a:p>
        </p:txBody>
      </p:sp>
      <p:sp>
        <p:nvSpPr>
          <p:cNvPr id="3" name="Title 2"/>
          <p:cNvSpPr>
            <a:spLocks noGrp="1"/>
          </p:cNvSpPr>
          <p:nvPr>
            <p:ph type="title"/>
          </p:nvPr>
        </p:nvSpPr>
        <p:spPr/>
        <p:txBody>
          <a:bodyPr/>
          <a:lstStyle/>
          <a:p>
            <a:pPr algn="ctr" rtl="1"/>
            <a:r>
              <a:rPr lang="fa-IR">
                <a:cs typeface="B Nazanin" panose="00000400000000000000" pitchFamily="2" charset="-78"/>
              </a:rPr>
              <a:t>انواع اوراق مرابحه(</a:t>
            </a:r>
            <a:r>
              <a:rPr lang="en-US" sz="2800">
                <a:cs typeface="B Nazanin" panose="00000400000000000000" pitchFamily="2" charset="-78"/>
              </a:rPr>
              <a:t>Murabahah Sukuk</a:t>
            </a:r>
            <a:r>
              <a:rPr lang="fa-IR" sz="2800">
                <a:cs typeface="B Nazanin" panose="00000400000000000000" pitchFamily="2" charset="-78"/>
              </a:rPr>
              <a:t>)</a:t>
            </a:r>
            <a:endParaRPr lang="en-US" sz="2800">
              <a:cs typeface="B Nazanin" panose="00000400000000000000" pitchFamily="2" charset="-78"/>
            </a:endParaRPr>
          </a:p>
        </p:txBody>
      </p:sp>
      <p:sp>
        <p:nvSpPr>
          <p:cNvPr id="5" name="Slide Number Placeholder 4">
            <a:extLst>
              <a:ext uri="{FF2B5EF4-FFF2-40B4-BE49-F238E27FC236}">
                <a16:creationId xmlns:a16="http://schemas.microsoft.com/office/drawing/2014/main" id="{C2F1FC43-5951-5C1A-85E0-D0E069A6B2D8}"/>
              </a:ext>
            </a:extLst>
          </p:cNvPr>
          <p:cNvSpPr>
            <a:spLocks noGrp="1"/>
          </p:cNvSpPr>
          <p:nvPr>
            <p:ph type="sldNum" sz="quarter" idx="12"/>
          </p:nvPr>
        </p:nvSpPr>
        <p:spPr/>
        <p:txBody>
          <a:bodyPr/>
          <a:lstStyle/>
          <a:p>
            <a:r>
              <a:rPr lang="fa-IR" sz="1200" dirty="0"/>
              <a:t>28</a:t>
            </a:r>
            <a:endParaRPr lang="en-US" dirty="0"/>
          </a:p>
        </p:txBody>
      </p:sp>
    </p:spTree>
    <p:extLst>
      <p:ext uri="{BB962C8B-B14F-4D97-AF65-F5344CB8AC3E}">
        <p14:creationId xmlns:p14="http://schemas.microsoft.com/office/powerpoint/2010/main" val="2531604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02990"/>
            <a:ext cx="8229600" cy="4525963"/>
          </a:xfrm>
        </p:spPr>
        <p:txBody>
          <a:bodyPr>
            <a:normAutofit fontScale="92500" lnSpcReduction="20000"/>
          </a:bodyPr>
          <a:lstStyle/>
          <a:p>
            <a:pPr algn="r" rtl="1">
              <a:lnSpc>
                <a:spcPct val="150000"/>
              </a:lnSpc>
            </a:pPr>
            <a:r>
              <a:rPr lang="fa-IR" sz="3200">
                <a:cs typeface="B Nazanin" panose="00000400000000000000" pitchFamily="2" charset="-78"/>
              </a:rPr>
              <a:t>در این روش ، دارایی معینی (مثل ساختمان، تجهیزات یا زمین) به شرکت واسطه فروخته و سپس به نهاد متقاضی اجاره داده می شوند.</a:t>
            </a:r>
          </a:p>
          <a:p>
            <a:pPr algn="r" rtl="1">
              <a:lnSpc>
                <a:spcPct val="150000"/>
              </a:lnSpc>
            </a:pPr>
            <a:r>
              <a:rPr lang="fa-IR" sz="3200">
                <a:cs typeface="B Nazanin" panose="00000400000000000000" pitchFamily="2" charset="-78"/>
              </a:rPr>
              <a:t>سرمایه گذاران مالک دارایی می شوند و در مقابل اجاره بها </a:t>
            </a:r>
            <a:r>
              <a:rPr lang="fa-IR" sz="3200" err="1">
                <a:cs typeface="B Nazanin" panose="00000400000000000000" pitchFamily="2" charset="-78"/>
              </a:rPr>
              <a:t>رابه</a:t>
            </a:r>
            <a:r>
              <a:rPr lang="fa-IR" sz="3200">
                <a:cs typeface="B Nazanin" panose="00000400000000000000" pitchFamily="2" charset="-78"/>
              </a:rPr>
              <a:t> صورت دوره ای دریافت می کنند.</a:t>
            </a:r>
          </a:p>
          <a:p>
            <a:pPr algn="r" rtl="1">
              <a:lnSpc>
                <a:spcPct val="150000"/>
              </a:lnSpc>
            </a:pPr>
            <a:r>
              <a:rPr lang="fa-IR" sz="3200">
                <a:cs typeface="B Nazanin" panose="00000400000000000000" pitchFamily="2" charset="-78"/>
              </a:rPr>
              <a:t>در پایان، مدت دارایی معمولا دوباره به مستاجر(نهاد اصلی) باز خرید می شود</a:t>
            </a:r>
            <a:endParaRPr lang="en-US" sz="3200">
              <a:cs typeface="B Nazanin" panose="00000400000000000000" pitchFamily="2" charset="-78"/>
            </a:endParaRPr>
          </a:p>
        </p:txBody>
      </p:sp>
      <p:sp>
        <p:nvSpPr>
          <p:cNvPr id="3" name="Title 2"/>
          <p:cNvSpPr>
            <a:spLocks noGrp="1"/>
          </p:cNvSpPr>
          <p:nvPr>
            <p:ph type="title"/>
          </p:nvPr>
        </p:nvSpPr>
        <p:spPr>
          <a:xfrm>
            <a:off x="417672" y="228600"/>
            <a:ext cx="8229600" cy="1295400"/>
          </a:xfrm>
        </p:spPr>
        <p:txBody>
          <a:bodyPr>
            <a:noAutofit/>
          </a:bodyPr>
          <a:lstStyle/>
          <a:p>
            <a:pPr algn="ctr" rtl="1"/>
            <a:r>
              <a:rPr lang="fa-IR" sz="3600">
                <a:cs typeface="B Nazanin" panose="00000400000000000000" pitchFamily="2" charset="-78"/>
              </a:rPr>
              <a:t>صکوک اجاره</a:t>
            </a:r>
            <a:r>
              <a:rPr lang="fa-IR" sz="1200">
                <a:cs typeface="B Nazanin" panose="00000400000000000000" pitchFamily="2" charset="-78"/>
              </a:rPr>
              <a:t/>
            </a:r>
            <a:br>
              <a:rPr lang="fa-IR" sz="1200">
                <a:cs typeface="B Nazanin" panose="00000400000000000000" pitchFamily="2" charset="-78"/>
              </a:rPr>
            </a:br>
            <a:r>
              <a:rPr kumimoji="0" lang="en-US" sz="28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Certificates of ownership in leased assets</a:t>
            </a:r>
            <a:endParaRPr lang="en-US" sz="1200">
              <a:cs typeface="B Nazanin" panose="00000400000000000000" pitchFamily="2" charset="-78"/>
            </a:endParaRPr>
          </a:p>
        </p:txBody>
      </p:sp>
      <p:sp>
        <p:nvSpPr>
          <p:cNvPr id="5" name="Slide Number Placeholder 4">
            <a:extLst>
              <a:ext uri="{FF2B5EF4-FFF2-40B4-BE49-F238E27FC236}">
                <a16:creationId xmlns:a16="http://schemas.microsoft.com/office/drawing/2014/main" id="{03C5AEE3-F2FE-808F-BD6E-B3E5FB5B95DA}"/>
              </a:ext>
            </a:extLst>
          </p:cNvPr>
          <p:cNvSpPr>
            <a:spLocks noGrp="1"/>
          </p:cNvSpPr>
          <p:nvPr>
            <p:ph type="sldNum" sz="quarter" idx="12"/>
          </p:nvPr>
        </p:nvSpPr>
        <p:spPr/>
        <p:txBody>
          <a:bodyPr/>
          <a:lstStyle/>
          <a:p>
            <a:r>
              <a:rPr lang="fa-IR" sz="1200" dirty="0"/>
              <a:t>29</a:t>
            </a:r>
            <a:endParaRPr lang="en-US" dirty="0"/>
          </a:p>
        </p:txBody>
      </p:sp>
    </p:spTree>
    <p:extLst>
      <p:ext uri="{BB962C8B-B14F-4D97-AF65-F5344CB8AC3E}">
        <p14:creationId xmlns:p14="http://schemas.microsoft.com/office/powerpoint/2010/main" val="37664950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525963"/>
          </a:xfrm>
        </p:spPr>
        <p:txBody>
          <a:bodyPr>
            <a:normAutofit fontScale="92500"/>
          </a:bodyPr>
          <a:lstStyle/>
          <a:p>
            <a:pPr algn="r" rtl="1">
              <a:lnSpc>
                <a:spcPct val="150000"/>
              </a:lnSpc>
            </a:pPr>
            <a:r>
              <a:rPr lang="fa-IR" sz="3200" dirty="0">
                <a:cs typeface="B Nazanin" panose="00000400000000000000" pitchFamily="2" charset="-78"/>
              </a:rPr>
              <a:t>صکوک استصناع: اوراق مالی بر پایه قرارداد استصناع (سفارش ساخت) هستند</a:t>
            </a:r>
          </a:p>
          <a:p>
            <a:pPr marL="109728" indent="0" algn="r" rtl="1">
              <a:lnSpc>
                <a:spcPct val="150000"/>
              </a:lnSpc>
              <a:buNone/>
            </a:pPr>
            <a:r>
              <a:rPr lang="fa-IR" sz="3200" dirty="0">
                <a:cs typeface="B Nazanin" panose="00000400000000000000" pitchFamily="2" charset="-78"/>
              </a:rPr>
              <a:t>در این روش سرمایه گذاران تامین مالی ساخت یک کالا با پروژه را برعهده می گیرند و پس از تکمیل آن را به خریدار واگذار می کنند</a:t>
            </a:r>
          </a:p>
          <a:p>
            <a:pPr marL="109728" indent="0" algn="r" rtl="1">
              <a:lnSpc>
                <a:spcPct val="150000"/>
              </a:lnSpc>
              <a:buNone/>
            </a:pPr>
            <a:r>
              <a:rPr lang="fa-IR" sz="3200" dirty="0">
                <a:cs typeface="B Nazanin" panose="00000400000000000000" pitchFamily="2" charset="-78"/>
              </a:rPr>
              <a:t>دارندگان صکوک در مدت اجرای پروژه ، مالک سهمی از آن بوده و سودشان از محل فروش یا اجاره محصول نهایی تامین می شود</a:t>
            </a:r>
            <a:endParaRPr lang="en-US" sz="3200" dirty="0">
              <a:cs typeface="B Nazanin" panose="00000400000000000000" pitchFamily="2" charset="-78"/>
            </a:endParaRPr>
          </a:p>
        </p:txBody>
      </p:sp>
      <p:sp>
        <p:nvSpPr>
          <p:cNvPr id="3" name="Title 2"/>
          <p:cNvSpPr>
            <a:spLocks noGrp="1"/>
          </p:cNvSpPr>
          <p:nvPr>
            <p:ph type="title"/>
          </p:nvPr>
        </p:nvSpPr>
        <p:spPr/>
        <p:txBody>
          <a:bodyPr>
            <a:noAutofit/>
          </a:bodyPr>
          <a:lstStyle/>
          <a:p>
            <a:pPr algn="ctr" rtl="1"/>
            <a:r>
              <a:rPr lang="fa-IR" sz="3700" dirty="0">
                <a:cs typeface="B Nazanin" panose="00000400000000000000" pitchFamily="2" charset="-78"/>
              </a:rPr>
              <a:t>صکوک استصناع</a:t>
            </a:r>
            <a:br>
              <a:rPr lang="fa-IR" sz="3700" dirty="0">
                <a:cs typeface="B Nazanin" panose="00000400000000000000" pitchFamily="2" charset="-78"/>
              </a:rPr>
            </a:br>
            <a:r>
              <a:rPr lang="en-US" sz="3700" dirty="0" err="1">
                <a:cs typeface="B Nazanin" panose="00000400000000000000" pitchFamily="2" charset="-78"/>
              </a:rPr>
              <a:t>Istisna’a</a:t>
            </a:r>
            <a:r>
              <a:rPr lang="en-US" sz="3700" dirty="0">
                <a:cs typeface="B Nazanin" panose="00000400000000000000" pitchFamily="2" charset="-78"/>
              </a:rPr>
              <a:t> </a:t>
            </a:r>
            <a:r>
              <a:rPr kumimoji="0" lang="en-US" sz="3700" b="1" i="0" u="none" strike="noStrike" kern="1200" cap="none" spc="0" normalizeH="0" baseline="0" noProof="0" dirty="0">
                <a:ln>
                  <a:noFill/>
                </a:ln>
                <a:solidFill>
                  <a:srgbClr val="464646"/>
                </a:solidFill>
                <a:effectLst>
                  <a:outerShdw blurRad="31750" dist="25400" dir="5400000" algn="tl" rotWithShape="0">
                    <a:srgbClr val="000000">
                      <a:alpha val="25000"/>
                    </a:srgbClr>
                  </a:outerShdw>
                </a:effectLst>
                <a:uLnTx/>
                <a:uFillTx/>
                <a:latin typeface="Lucida Sans Unicode"/>
                <a:cs typeface="B Nazanin" panose="00000400000000000000" pitchFamily="2" charset="-78"/>
              </a:rPr>
              <a:t>Certificates</a:t>
            </a:r>
            <a:r>
              <a:rPr lang="en-US" sz="3700" dirty="0">
                <a:cs typeface="B Nazanin" panose="00000400000000000000" pitchFamily="2" charset="-78"/>
              </a:rPr>
              <a:t> </a:t>
            </a:r>
          </a:p>
        </p:txBody>
      </p:sp>
      <p:sp>
        <p:nvSpPr>
          <p:cNvPr id="5" name="Slide Number Placeholder 4">
            <a:extLst>
              <a:ext uri="{FF2B5EF4-FFF2-40B4-BE49-F238E27FC236}">
                <a16:creationId xmlns:a16="http://schemas.microsoft.com/office/drawing/2014/main" id="{E48173E9-5DDB-A7C8-E03D-CE2805FCF456}"/>
              </a:ext>
            </a:extLst>
          </p:cNvPr>
          <p:cNvSpPr>
            <a:spLocks noGrp="1"/>
          </p:cNvSpPr>
          <p:nvPr>
            <p:ph type="sldNum" sz="quarter" idx="12"/>
          </p:nvPr>
        </p:nvSpPr>
        <p:spPr/>
        <p:txBody>
          <a:bodyPr/>
          <a:lstStyle/>
          <a:p>
            <a:r>
              <a:rPr lang="fa-IR" sz="1200" dirty="0"/>
              <a:t>30</a:t>
            </a:r>
          </a:p>
        </p:txBody>
      </p:sp>
    </p:spTree>
    <p:extLst>
      <p:ext uri="{BB962C8B-B14F-4D97-AF65-F5344CB8AC3E}">
        <p14:creationId xmlns:p14="http://schemas.microsoft.com/office/powerpoint/2010/main" val="71294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66222"/>
            <a:ext cx="8229600" cy="4741069"/>
          </a:xfrm>
        </p:spPr>
        <p:txBody>
          <a:bodyPr>
            <a:normAutofit/>
          </a:bodyPr>
          <a:lstStyle/>
          <a:p>
            <a:pPr marL="109728" indent="0" algn="r">
              <a:lnSpc>
                <a:spcPct val="150000"/>
              </a:lnSpc>
              <a:buNone/>
            </a:pPr>
            <a:r>
              <a:rPr lang="fa-IR" sz="3200" b="1" dirty="0">
                <a:cs typeface="B Nazanin" panose="00000400000000000000" pitchFamily="2" charset="-78"/>
              </a:rPr>
              <a:t>صکوک استصناع مستقیم</a:t>
            </a:r>
            <a:r>
              <a:rPr lang="fa-IR" sz="3200" dirty="0">
                <a:cs typeface="B Nazanin" panose="00000400000000000000" pitchFamily="2" charset="-78"/>
              </a:rPr>
              <a:t>: اوراقی هستند که سرمایه گذاران مستقیما پروژه یا ساخت کالا را تامین مالی می کنند و پس از تکمیل دارایی یه خریدار نهایی واگذار می شود</a:t>
            </a:r>
          </a:p>
          <a:p>
            <a:pPr marL="109728" indent="0" algn="r" rtl="1">
              <a:lnSpc>
                <a:spcPct val="150000"/>
              </a:lnSpc>
              <a:buNone/>
            </a:pPr>
            <a:r>
              <a:rPr lang="fa-IR" sz="3200" b="1" dirty="0">
                <a:cs typeface="B Nazanin" panose="00000400000000000000" pitchFamily="2" charset="-78"/>
              </a:rPr>
              <a:t>صکوک استصناع غیر مستقیم</a:t>
            </a:r>
            <a:r>
              <a:rPr lang="fa-IR" sz="3200" dirty="0">
                <a:cs typeface="B Nazanin" panose="00000400000000000000" pitchFamily="2" charset="-78"/>
              </a:rPr>
              <a:t>: اوراقی هستند که سرمایه گذاران از طریق یک واسطه مالی پروژه یا ساخت کالا را تامین می کنند و دارایی پس از تکمیل به خریدار نهایی منتقل می شود</a:t>
            </a:r>
            <a:endParaRPr lang="en-US" sz="3200" dirty="0">
              <a:cs typeface="B Nazanin" panose="00000400000000000000" pitchFamily="2" charset="-78"/>
            </a:endParaRPr>
          </a:p>
        </p:txBody>
      </p:sp>
      <p:sp>
        <p:nvSpPr>
          <p:cNvPr id="3" name="Title 2"/>
          <p:cNvSpPr>
            <a:spLocks noGrp="1"/>
          </p:cNvSpPr>
          <p:nvPr>
            <p:ph type="title"/>
          </p:nvPr>
        </p:nvSpPr>
        <p:spPr>
          <a:xfrm>
            <a:off x="417672" y="123222"/>
            <a:ext cx="8229600" cy="1143000"/>
          </a:xfrm>
        </p:spPr>
        <p:txBody>
          <a:bodyPr>
            <a:normAutofit/>
          </a:bodyPr>
          <a:lstStyle/>
          <a:p>
            <a:pPr algn="ctr"/>
            <a:r>
              <a:rPr lang="fa-IR" sz="3200">
                <a:cs typeface="B Nazanin" panose="00000400000000000000" pitchFamily="2" charset="-78"/>
              </a:rPr>
              <a:t>انواع صکوک استصناع</a:t>
            </a:r>
            <a:endParaRPr lang="en-US" sz="3200">
              <a:cs typeface="B Nazanin" panose="00000400000000000000" pitchFamily="2" charset="-78"/>
            </a:endParaRPr>
          </a:p>
        </p:txBody>
      </p:sp>
      <p:sp>
        <p:nvSpPr>
          <p:cNvPr id="5" name="Slide Number Placeholder 4">
            <a:extLst>
              <a:ext uri="{FF2B5EF4-FFF2-40B4-BE49-F238E27FC236}">
                <a16:creationId xmlns:a16="http://schemas.microsoft.com/office/drawing/2014/main" id="{9813FC5D-26D0-A114-BCF4-F475082D6475}"/>
              </a:ext>
            </a:extLst>
          </p:cNvPr>
          <p:cNvSpPr>
            <a:spLocks noGrp="1"/>
          </p:cNvSpPr>
          <p:nvPr>
            <p:ph type="sldNum" sz="quarter" idx="12"/>
          </p:nvPr>
        </p:nvSpPr>
        <p:spPr/>
        <p:txBody>
          <a:bodyPr/>
          <a:lstStyle/>
          <a:p>
            <a:r>
              <a:rPr lang="fa-IR" sz="1200" dirty="0"/>
              <a:t>31</a:t>
            </a:r>
            <a:endParaRPr lang="en-US" dirty="0"/>
          </a:p>
        </p:txBody>
      </p:sp>
    </p:spTree>
    <p:extLst>
      <p:ext uri="{BB962C8B-B14F-4D97-AF65-F5344CB8AC3E}">
        <p14:creationId xmlns:p14="http://schemas.microsoft.com/office/powerpoint/2010/main" val="3543898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08147" y="1828800"/>
            <a:ext cx="8229600" cy="2612136"/>
          </a:xfrm>
        </p:spPr>
        <p:txBody>
          <a:bodyPr>
            <a:normAutofit/>
          </a:bodyPr>
          <a:lstStyle/>
          <a:p>
            <a:pPr algn="just" rtl="1">
              <a:lnSpc>
                <a:spcPct val="150000"/>
              </a:lnSpc>
            </a:pPr>
            <a:r>
              <a:rPr lang="fa-IR" sz="3200">
                <a:cs typeface="B Nazanin" panose="00000400000000000000" pitchFamily="2" charset="-78"/>
              </a:rPr>
              <a:t>اوراقی هستند که حق بهره برداری از دارایی مشخص را به سرمایه گذاران می دهد و درآمد آن از منفعت یا اجاره دارایی حاصل می شود.</a:t>
            </a:r>
            <a:endParaRPr lang="en-US" sz="3200">
              <a:cs typeface="B Nazanin" panose="00000400000000000000" pitchFamily="2" charset="-78"/>
            </a:endParaRPr>
          </a:p>
        </p:txBody>
      </p:sp>
      <p:sp>
        <p:nvSpPr>
          <p:cNvPr id="3" name="Title 2"/>
          <p:cNvSpPr>
            <a:spLocks noGrp="1"/>
          </p:cNvSpPr>
          <p:nvPr>
            <p:ph type="title"/>
          </p:nvPr>
        </p:nvSpPr>
        <p:spPr>
          <a:xfrm>
            <a:off x="428625" y="457200"/>
            <a:ext cx="8229600" cy="1143000"/>
          </a:xfrm>
        </p:spPr>
        <p:txBody>
          <a:bodyPr>
            <a:normAutofit fontScale="90000"/>
          </a:bodyPr>
          <a:lstStyle/>
          <a:p>
            <a:pPr algn="ctr"/>
            <a:r>
              <a:rPr lang="fa-IR">
                <a:cs typeface="B Nazanin" panose="00000400000000000000" pitchFamily="2" charset="-78"/>
              </a:rPr>
              <a:t>صکوک منفعت</a:t>
            </a:r>
            <a:br>
              <a:rPr lang="fa-IR">
                <a:cs typeface="B Nazanin" panose="00000400000000000000" pitchFamily="2" charset="-78"/>
              </a:rPr>
            </a:br>
            <a:r>
              <a:rPr kumimoji="0" lang="en-US" sz="3600" b="1" i="0" u="none" strike="noStrike" kern="1200" cap="none" spc="0" normalizeH="0" baseline="0" noProof="0">
                <a:ln>
                  <a:noFill/>
                </a:ln>
                <a:solidFill>
                  <a:srgbClr val="464646"/>
                </a:solidFill>
                <a:effectLst>
                  <a:outerShdw blurRad="31750" dist="25400" dir="5400000" algn="tl" rotWithShape="0">
                    <a:srgbClr val="000000">
                      <a:alpha val="25000"/>
                    </a:srgbClr>
                  </a:outerShdw>
                </a:effectLst>
                <a:uLnTx/>
                <a:uFillTx/>
                <a:latin typeface="Lucida Sans Unicode"/>
                <a:ea typeface="+mj-ea"/>
                <a:cs typeface="B Nazanin" panose="00000400000000000000" pitchFamily="2" charset="-78"/>
              </a:rPr>
              <a:t>Certificates of ownership of usufructs</a:t>
            </a:r>
            <a:endParaRPr lang="en-US">
              <a:cs typeface="B Nazanin" panose="00000400000000000000" pitchFamily="2" charset="-78"/>
            </a:endParaRPr>
          </a:p>
        </p:txBody>
      </p:sp>
      <p:sp>
        <p:nvSpPr>
          <p:cNvPr id="5" name="Slide Number Placeholder 4">
            <a:extLst>
              <a:ext uri="{FF2B5EF4-FFF2-40B4-BE49-F238E27FC236}">
                <a16:creationId xmlns:a16="http://schemas.microsoft.com/office/drawing/2014/main" id="{085DA027-B059-5E72-4BCB-8B090ECEECA7}"/>
              </a:ext>
            </a:extLst>
          </p:cNvPr>
          <p:cNvSpPr>
            <a:spLocks noGrp="1"/>
          </p:cNvSpPr>
          <p:nvPr>
            <p:ph type="sldNum" sz="quarter" idx="12"/>
          </p:nvPr>
        </p:nvSpPr>
        <p:spPr/>
        <p:txBody>
          <a:bodyPr/>
          <a:lstStyle/>
          <a:p>
            <a:r>
              <a:rPr lang="fa-IR" sz="1200" dirty="0"/>
              <a:t>32</a:t>
            </a:r>
            <a:endParaRPr lang="en-US" dirty="0"/>
          </a:p>
        </p:txBody>
      </p:sp>
    </p:spTree>
    <p:extLst>
      <p:ext uri="{BB962C8B-B14F-4D97-AF65-F5344CB8AC3E}">
        <p14:creationId xmlns:p14="http://schemas.microsoft.com/office/powerpoint/2010/main" val="2193374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4983162"/>
          </a:xfrm>
        </p:spPr>
        <p:txBody>
          <a:bodyPr/>
          <a:lstStyle/>
          <a:p>
            <a:pPr algn="ctr" rtl="1"/>
            <a:r>
              <a:rPr lang="fa-IR" dirty="0">
                <a:cs typeface="B Nazanin" panose="00000400000000000000" pitchFamily="2" charset="-78"/>
              </a:rPr>
              <a:t>از حسن توجه شما سپاسگزارم</a:t>
            </a:r>
            <a:endParaRPr lang="en-US" dirty="0">
              <a:cs typeface="B Nazanin" panose="00000400000000000000" pitchFamily="2" charset="-78"/>
            </a:endParaRPr>
          </a:p>
        </p:txBody>
      </p:sp>
      <p:sp>
        <p:nvSpPr>
          <p:cNvPr id="4" name="Slide Number Placeholder 3">
            <a:extLst>
              <a:ext uri="{FF2B5EF4-FFF2-40B4-BE49-F238E27FC236}">
                <a16:creationId xmlns:a16="http://schemas.microsoft.com/office/drawing/2014/main" id="{A1B39101-A4D6-58EF-3BAA-C3204D279835}"/>
              </a:ext>
            </a:extLst>
          </p:cNvPr>
          <p:cNvSpPr>
            <a:spLocks noGrp="1"/>
          </p:cNvSpPr>
          <p:nvPr>
            <p:ph type="sldNum" sz="quarter" idx="12"/>
          </p:nvPr>
        </p:nvSpPr>
        <p:spPr/>
        <p:txBody>
          <a:bodyPr/>
          <a:lstStyle/>
          <a:p>
            <a:r>
              <a:rPr lang="fa-IR" sz="1200" dirty="0">
                <a:latin typeface="ELS Help 1" pitchFamily="2" charset="0"/>
              </a:rPr>
              <a:t>33</a:t>
            </a:r>
            <a:endParaRPr lang="en-US" dirty="0">
              <a:latin typeface="ELS Help 1" pitchFamily="2" charset="0"/>
            </a:endParaRPr>
          </a:p>
        </p:txBody>
      </p:sp>
    </p:spTree>
    <p:extLst>
      <p:ext uri="{BB962C8B-B14F-4D97-AF65-F5344CB8AC3E}">
        <p14:creationId xmlns:p14="http://schemas.microsoft.com/office/powerpoint/2010/main" val="16093652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1485</TotalTime>
  <Words>1848</Words>
  <Application>Microsoft Office PowerPoint</Application>
  <PresentationFormat>On-screen Show (4:3)</PresentationFormat>
  <Paragraphs>180</Paragraphs>
  <Slides>33</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Arial</vt:lpstr>
      <vt:lpstr>Arial (Body)</vt:lpstr>
      <vt:lpstr>B Nazanin</vt:lpstr>
      <vt:lpstr>Calibri</vt:lpstr>
      <vt:lpstr>ELS Help 1</vt:lpstr>
      <vt:lpstr>Lucida Sans Unicode</vt:lpstr>
      <vt:lpstr>Shabnam</vt:lpstr>
      <vt:lpstr>Verdana</vt:lpstr>
      <vt:lpstr>Wingdings 2</vt:lpstr>
      <vt:lpstr>Wingdings 3</vt:lpstr>
      <vt:lpstr>Concourse</vt:lpstr>
      <vt:lpstr>تامین مالی ابزارهای مالی اسلامی </vt:lpstr>
      <vt:lpstr>PowerPoint Presentation</vt:lpstr>
      <vt:lpstr>تعریف تامین مالی</vt:lpstr>
      <vt:lpstr>طبقه بندی روش های تامین مالی</vt:lpstr>
      <vt:lpstr>انواع تامین مالی شرکتی</vt:lpstr>
      <vt:lpstr>منابع تامین مالی بلند مدت –سهامی عادی</vt:lpstr>
      <vt:lpstr>منابع تامین مالی بلند مدت _سهامی ممتاز</vt:lpstr>
      <vt:lpstr>منابع تامین مالی بلند مدت- سود انباشته</vt:lpstr>
      <vt:lpstr>اوراق قرضه(Bonds)</vt:lpstr>
      <vt:lpstr>تامین مالی بین المللی – دلایل گرایش </vt:lpstr>
      <vt:lpstr>روش‌های تامین مالی خارجی </vt:lpstr>
      <vt:lpstr>فاینانسFinance</vt:lpstr>
      <vt:lpstr>ریفایناسRefinance</vt:lpstr>
      <vt:lpstr>یوزانس Usance</vt:lpstr>
      <vt:lpstr>خطوط اعتباری(Buyer’s credit) </vt:lpstr>
      <vt:lpstr>وام‌های بین المللی(International Loans)</vt:lpstr>
      <vt:lpstr>روش‌های غیرقرضی تامین خارجی </vt:lpstr>
      <vt:lpstr>سرمایه‌گذاری مستقیم خارجی Foreign Direct Investment</vt:lpstr>
      <vt:lpstr>سرمایه گذاری غیرمستقیم خارجی Foreign Indirect Investment</vt:lpstr>
      <vt:lpstr>چند نمونه از قراردادهای سرمایه گذاری</vt:lpstr>
      <vt:lpstr>تجارت متقابل counter Trade</vt:lpstr>
      <vt:lpstr>ابزارهای مالی اسلامی (صکوک) Sukuk</vt:lpstr>
      <vt:lpstr>ارکان صکوک(Sukuk Components)</vt:lpstr>
      <vt:lpstr>انواع صکوک</vt:lpstr>
      <vt:lpstr>صکوک مشارکت Partncipation certificates</vt:lpstr>
      <vt:lpstr>صکوک اجاره Certificates of ownership in leased assets </vt:lpstr>
      <vt:lpstr>صکوک مرابحه Murabahah Sukuk</vt:lpstr>
      <vt:lpstr>انواع اوراق مرابحه(Murabahah Sukuk)</vt:lpstr>
      <vt:lpstr>صکوک اجاره Certificates of ownership in leased assets</vt:lpstr>
      <vt:lpstr>صکوک استصناع Istisna’a Certificates </vt:lpstr>
      <vt:lpstr>انواع صکوک استصناع</vt:lpstr>
      <vt:lpstr>صکوک منفعت Certificates of ownership of usufructs</vt:lpstr>
      <vt:lpstr>از حسن توجه شما سپاسگزارم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alireza</dc:creator>
  <cp:lastModifiedBy>pavion</cp:lastModifiedBy>
  <cp:revision>219</cp:revision>
  <dcterms:created xsi:type="dcterms:W3CDTF">2015-11-24T16:50:24Z</dcterms:created>
  <dcterms:modified xsi:type="dcterms:W3CDTF">2026-07-10T14:50:49Z</dcterms:modified>
</cp:coreProperties>
</file>