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95" r:id="rId2"/>
    <p:sldId id="256" r:id="rId3"/>
    <p:sldId id="257" r:id="rId4"/>
    <p:sldId id="258" r:id="rId5"/>
    <p:sldId id="260" r:id="rId6"/>
    <p:sldId id="262" r:id="rId7"/>
    <p:sldId id="263" r:id="rId8"/>
    <p:sldId id="264" r:id="rId9"/>
    <p:sldId id="265" r:id="rId10"/>
    <p:sldId id="266" r:id="rId11"/>
    <p:sldId id="267" r:id="rId12"/>
    <p:sldId id="269"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425" r:id="rId45"/>
    <p:sldId id="300" r:id="rId46"/>
    <p:sldId id="301" r:id="rId47"/>
    <p:sldId id="302" r:id="rId48"/>
    <p:sldId id="303" r:id="rId49"/>
    <p:sldId id="304" r:id="rId50"/>
    <p:sldId id="426" r:id="rId51"/>
    <p:sldId id="427" r:id="rId52"/>
    <p:sldId id="428" r:id="rId53"/>
    <p:sldId id="429" r:id="rId54"/>
    <p:sldId id="430" r:id="rId55"/>
    <p:sldId id="431" r:id="rId56"/>
    <p:sldId id="432" r:id="rId57"/>
    <p:sldId id="433" r:id="rId58"/>
    <p:sldId id="434" r:id="rId59"/>
    <p:sldId id="435" r:id="rId60"/>
    <p:sldId id="436" r:id="rId61"/>
    <p:sldId id="437" r:id="rId62"/>
    <p:sldId id="438" r:id="rId63"/>
    <p:sldId id="439" r:id="rId64"/>
    <p:sldId id="440" r:id="rId65"/>
    <p:sldId id="441" r:id="rId66"/>
    <p:sldId id="442" r:id="rId67"/>
    <p:sldId id="443" r:id="rId68"/>
    <p:sldId id="444" r:id="rId69"/>
    <p:sldId id="305" r:id="rId70"/>
    <p:sldId id="445" r:id="rId71"/>
    <p:sldId id="447" r:id="rId72"/>
    <p:sldId id="306" r:id="rId73"/>
    <p:sldId id="309" r:id="rId74"/>
    <p:sldId id="310" r:id="rId75"/>
    <p:sldId id="311" r:id="rId76"/>
    <p:sldId id="312" r:id="rId77"/>
    <p:sldId id="313" r:id="rId78"/>
    <p:sldId id="448" r:id="rId79"/>
    <p:sldId id="449" r:id="rId80"/>
    <p:sldId id="315" r:id="rId81"/>
    <p:sldId id="316" r:id="rId82"/>
    <p:sldId id="317" r:id="rId83"/>
    <p:sldId id="318" r:id="rId84"/>
    <p:sldId id="319" r:id="rId85"/>
    <p:sldId id="320" r:id="rId86"/>
    <p:sldId id="450" r:id="rId87"/>
    <p:sldId id="322" r:id="rId88"/>
    <p:sldId id="323" r:id="rId89"/>
    <p:sldId id="324" r:id="rId90"/>
    <p:sldId id="325" r:id="rId91"/>
    <p:sldId id="451" r:id="rId92"/>
    <p:sldId id="452" r:id="rId93"/>
    <p:sldId id="453" r:id="rId94"/>
    <p:sldId id="454" r:id="rId95"/>
    <p:sldId id="455" r:id="rId96"/>
    <p:sldId id="456" r:id="rId97"/>
    <p:sldId id="457" r:id="rId98"/>
    <p:sldId id="458" r:id="rId99"/>
    <p:sldId id="459" r:id="rId100"/>
    <p:sldId id="460" r:id="rId101"/>
    <p:sldId id="461" r:id="rId102"/>
    <p:sldId id="462" r:id="rId103"/>
    <p:sldId id="463" r:id="rId104"/>
    <p:sldId id="464" r:id="rId105"/>
    <p:sldId id="465" r:id="rId106"/>
    <p:sldId id="466" r:id="rId107"/>
    <p:sldId id="467" r:id="rId108"/>
    <p:sldId id="468" r:id="rId109"/>
    <p:sldId id="469" r:id="rId110"/>
    <p:sldId id="470" r:id="rId111"/>
    <p:sldId id="471" r:id="rId112"/>
    <p:sldId id="472" r:id="rId113"/>
    <p:sldId id="473" r:id="rId114"/>
    <p:sldId id="474" r:id="rId115"/>
    <p:sldId id="475" r:id="rId116"/>
    <p:sldId id="476" r:id="rId117"/>
    <p:sldId id="477" r:id="rId118"/>
    <p:sldId id="478" r:id="rId119"/>
    <p:sldId id="479" r:id="rId120"/>
    <p:sldId id="480" r:id="rId121"/>
    <p:sldId id="481" r:id="rId122"/>
    <p:sldId id="482" r:id="rId123"/>
    <p:sldId id="483" r:id="rId124"/>
    <p:sldId id="484" r:id="rId125"/>
    <p:sldId id="485" r:id="rId126"/>
    <p:sldId id="486" r:id="rId127"/>
    <p:sldId id="487" r:id="rId128"/>
    <p:sldId id="488" r:id="rId129"/>
    <p:sldId id="489" r:id="rId130"/>
    <p:sldId id="490" r:id="rId131"/>
    <p:sldId id="491" r:id="rId132"/>
    <p:sldId id="492" r:id="rId133"/>
    <p:sldId id="493" r:id="rId134"/>
    <p:sldId id="494" r:id="rId135"/>
    <p:sldId id="334" r:id="rId136"/>
    <p:sldId id="335" r:id="rId137"/>
    <p:sldId id="336" r:id="rId138"/>
    <p:sldId id="337" r:id="rId139"/>
    <p:sldId id="338" r:id="rId140"/>
    <p:sldId id="339" r:id="rId141"/>
    <p:sldId id="340" r:id="rId142"/>
    <p:sldId id="341" r:id="rId143"/>
    <p:sldId id="342" r:id="rId144"/>
    <p:sldId id="343" r:id="rId145"/>
    <p:sldId id="344" r:id="rId146"/>
    <p:sldId id="345" r:id="rId147"/>
    <p:sldId id="346" r:id="rId148"/>
    <p:sldId id="347" r:id="rId149"/>
    <p:sldId id="348" r:id="rId150"/>
    <p:sldId id="349" r:id="rId151"/>
    <p:sldId id="350" r:id="rId152"/>
    <p:sldId id="351" r:id="rId153"/>
    <p:sldId id="352" r:id="rId154"/>
    <p:sldId id="353" r:id="rId155"/>
    <p:sldId id="354" r:id="rId156"/>
    <p:sldId id="355" r:id="rId157"/>
    <p:sldId id="356" r:id="rId158"/>
    <p:sldId id="357" r:id="rId159"/>
    <p:sldId id="358" r:id="rId160"/>
    <p:sldId id="359" r:id="rId161"/>
    <p:sldId id="360" r:id="rId162"/>
    <p:sldId id="361" r:id="rId163"/>
    <p:sldId id="362" r:id="rId164"/>
    <p:sldId id="363" r:id="rId165"/>
    <p:sldId id="364" r:id="rId166"/>
    <p:sldId id="365" r:id="rId167"/>
    <p:sldId id="366" r:id="rId168"/>
    <p:sldId id="367" r:id="rId169"/>
    <p:sldId id="368" r:id="rId170"/>
    <p:sldId id="369" r:id="rId171"/>
    <p:sldId id="370" r:id="rId172"/>
    <p:sldId id="371" r:id="rId173"/>
    <p:sldId id="372" r:id="rId174"/>
    <p:sldId id="373" r:id="rId175"/>
    <p:sldId id="374" r:id="rId176"/>
    <p:sldId id="375" r:id="rId177"/>
    <p:sldId id="376" r:id="rId178"/>
    <p:sldId id="377" r:id="rId179"/>
    <p:sldId id="378" r:id="rId180"/>
    <p:sldId id="379" r:id="rId181"/>
    <p:sldId id="380" r:id="rId182"/>
    <p:sldId id="381" r:id="rId183"/>
    <p:sldId id="382" r:id="rId184"/>
    <p:sldId id="383" r:id="rId185"/>
    <p:sldId id="384" r:id="rId186"/>
    <p:sldId id="385" r:id="rId187"/>
    <p:sldId id="386" r:id="rId188"/>
    <p:sldId id="387" r:id="rId189"/>
    <p:sldId id="388" r:id="rId190"/>
    <p:sldId id="389" r:id="rId191"/>
    <p:sldId id="390" r:id="rId192"/>
    <p:sldId id="391" r:id="rId193"/>
    <p:sldId id="392" r:id="rId194"/>
    <p:sldId id="393" r:id="rId195"/>
    <p:sldId id="394" r:id="rId196"/>
    <p:sldId id="395" r:id="rId197"/>
    <p:sldId id="396" r:id="rId198"/>
    <p:sldId id="397" r:id="rId199"/>
    <p:sldId id="398" r:id="rId200"/>
    <p:sldId id="399" r:id="rId201"/>
    <p:sldId id="400" r:id="rId202"/>
    <p:sldId id="401" r:id="rId203"/>
    <p:sldId id="402" r:id="rId204"/>
    <p:sldId id="403" r:id="rId205"/>
    <p:sldId id="404" r:id="rId206"/>
    <p:sldId id="405" r:id="rId207"/>
    <p:sldId id="406" r:id="rId208"/>
    <p:sldId id="407" r:id="rId209"/>
    <p:sldId id="408" r:id="rId210"/>
    <p:sldId id="409" r:id="rId211"/>
    <p:sldId id="410" r:id="rId212"/>
    <p:sldId id="411" r:id="rId213"/>
    <p:sldId id="412" r:id="rId214"/>
    <p:sldId id="413" r:id="rId215"/>
    <p:sldId id="414" r:id="rId216"/>
    <p:sldId id="415" r:id="rId217"/>
    <p:sldId id="416" r:id="rId218"/>
    <p:sldId id="417" r:id="rId219"/>
    <p:sldId id="418" r:id="rId220"/>
    <p:sldId id="419" r:id="rId221"/>
    <p:sldId id="420" r:id="rId222"/>
    <p:sldId id="421" r:id="rId223"/>
    <p:sldId id="422" r:id="rId224"/>
    <p:sldId id="423" r:id="rId225"/>
    <p:sldId id="424" r:id="rId2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40" autoAdjust="0"/>
    <p:restoredTop sz="94660"/>
  </p:normalViewPr>
  <p:slideViewPr>
    <p:cSldViewPr snapToGrid="0">
      <p:cViewPr varScale="1">
        <p:scale>
          <a:sx n="86" d="100"/>
          <a:sy n="86" d="100"/>
        </p:scale>
        <p:origin x="282" y="60"/>
      </p:cViewPr>
      <p:guideLst/>
    </p:cSldViewPr>
  </p:slideViewPr>
  <p:notesTextViewPr>
    <p:cViewPr>
      <p:scale>
        <a:sx n="1" d="1"/>
        <a:sy n="1" d="1"/>
      </p:scale>
      <p:origin x="0" y="0"/>
    </p:cViewPr>
  </p:notesTextViewPr>
  <p:sorterViewPr>
    <p:cViewPr>
      <p:scale>
        <a:sx n="100" d="100"/>
        <a:sy n="100" d="100"/>
      </p:scale>
      <p:origin x="0" y="-1218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27" Type="http://schemas.openxmlformats.org/officeDocument/2006/relationships/presProps" Target="presProps.xml"/><Relationship Id="rId201" Type="http://schemas.openxmlformats.org/officeDocument/2006/relationships/slide" Target="slides/slide200.xml"/><Relationship Id="rId222" Type="http://schemas.openxmlformats.org/officeDocument/2006/relationships/slide" Target="slides/slide22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theme" Target="theme/theme1.xml"/><Relationship Id="rId19" Type="http://schemas.openxmlformats.org/officeDocument/2006/relationships/slide" Target="slides/slide18.xml"/><Relationship Id="rId224" Type="http://schemas.openxmlformats.org/officeDocument/2006/relationships/slide" Target="slides/slide223.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tableStyles" Target="tableStyles.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92FF120-1689-408B-BF6C-C44305C95512}" type="datetimeFigureOut">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CAA29A-F431-47D3-8FBD-E2FDAB529E02}" type="slidenum">
              <a:rPr lang="en-US" smtClean="0"/>
              <a:t>‹#›</a:t>
            </a:fld>
            <a:endParaRPr lang="en-US"/>
          </a:p>
        </p:txBody>
      </p:sp>
    </p:spTree>
    <p:extLst>
      <p:ext uri="{BB962C8B-B14F-4D97-AF65-F5344CB8AC3E}">
        <p14:creationId xmlns:p14="http://schemas.microsoft.com/office/powerpoint/2010/main" val="1181767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2FF120-1689-408B-BF6C-C44305C95512}" type="datetimeFigureOut">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CAA29A-F431-47D3-8FBD-E2FDAB529E02}" type="slidenum">
              <a:rPr lang="en-US" smtClean="0"/>
              <a:t>‹#›</a:t>
            </a:fld>
            <a:endParaRPr lang="en-US"/>
          </a:p>
        </p:txBody>
      </p:sp>
    </p:spTree>
    <p:extLst>
      <p:ext uri="{BB962C8B-B14F-4D97-AF65-F5344CB8AC3E}">
        <p14:creationId xmlns:p14="http://schemas.microsoft.com/office/powerpoint/2010/main" val="3914651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92FF120-1689-408B-BF6C-C44305C95512}" type="datetimeFigureOut">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CAA29A-F431-47D3-8FBD-E2FDAB529E02}" type="slidenum">
              <a:rPr lang="en-US" smtClean="0"/>
              <a:t>‹#›</a:t>
            </a:fld>
            <a:endParaRPr lang="en-US"/>
          </a:p>
        </p:txBody>
      </p:sp>
    </p:spTree>
    <p:extLst>
      <p:ext uri="{BB962C8B-B14F-4D97-AF65-F5344CB8AC3E}">
        <p14:creationId xmlns:p14="http://schemas.microsoft.com/office/powerpoint/2010/main" val="1706868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92FF120-1689-408B-BF6C-C44305C95512}" type="datetimeFigureOut">
              <a:rPr lang="en-US" smtClean="0"/>
              <a:t>7/10/2026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CAA29A-F431-47D3-8FBD-E2FDAB529E02}" type="slidenum">
              <a:rPr lang="en-US" smtClean="0"/>
              <a:t>‹#›</a:t>
            </a:fld>
            <a:endParaRPr lang="en-US"/>
          </a:p>
        </p:txBody>
      </p:sp>
    </p:spTree>
    <p:extLst>
      <p:ext uri="{BB962C8B-B14F-4D97-AF65-F5344CB8AC3E}">
        <p14:creationId xmlns:p14="http://schemas.microsoft.com/office/powerpoint/2010/main" val="3436693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92FF120-1689-408B-BF6C-C44305C95512}" type="datetimeFigureOut">
              <a:rPr lang="en-US" smtClean="0"/>
              <a:t>7/10/2026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CAA29A-F431-47D3-8FBD-E2FDAB529E02}" type="slidenum">
              <a:rPr lang="en-US" smtClean="0"/>
              <a:t>‹#›</a:t>
            </a:fld>
            <a:endParaRPr lang="en-US"/>
          </a:p>
        </p:txBody>
      </p:sp>
    </p:spTree>
    <p:extLst>
      <p:ext uri="{BB962C8B-B14F-4D97-AF65-F5344CB8AC3E}">
        <p14:creationId xmlns:p14="http://schemas.microsoft.com/office/powerpoint/2010/main" val="1927773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2FF120-1689-408B-BF6C-C44305C95512}" type="datetimeFigureOut">
              <a:rPr lang="en-US" smtClean="0"/>
              <a:t>7/10/2026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CAA29A-F431-47D3-8FBD-E2FDAB529E02}" type="slidenum">
              <a:rPr lang="en-US" smtClean="0"/>
              <a:t>‹#›</a:t>
            </a:fld>
            <a:endParaRPr lang="en-US"/>
          </a:p>
        </p:txBody>
      </p:sp>
    </p:spTree>
    <p:extLst>
      <p:ext uri="{BB962C8B-B14F-4D97-AF65-F5344CB8AC3E}">
        <p14:creationId xmlns:p14="http://schemas.microsoft.com/office/powerpoint/2010/main" val="1042303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2FF120-1689-408B-BF6C-C44305C95512}" type="datetimeFigureOut">
              <a:rPr lang="en-US" smtClean="0"/>
              <a:t>7/10/2026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CAA29A-F431-47D3-8FBD-E2FDAB529E02}" type="slidenum">
              <a:rPr lang="en-US" smtClean="0"/>
              <a:t>‹#›</a:t>
            </a:fld>
            <a:endParaRPr lang="en-US"/>
          </a:p>
        </p:txBody>
      </p:sp>
    </p:spTree>
    <p:extLst>
      <p:ext uri="{BB962C8B-B14F-4D97-AF65-F5344CB8AC3E}">
        <p14:creationId xmlns:p14="http://schemas.microsoft.com/office/powerpoint/2010/main" val="37021408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92FF120-1689-408B-BF6C-C44305C95512}" type="datetimeFigureOut">
              <a:rPr lang="en-US" smtClean="0"/>
              <a:t>7/10/2026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CAA29A-F431-47D3-8FBD-E2FDAB529E02}" type="slidenum">
              <a:rPr lang="en-US" smtClean="0"/>
              <a:t>‹#›</a:t>
            </a:fld>
            <a:endParaRPr lang="en-US"/>
          </a:p>
        </p:txBody>
      </p:sp>
    </p:spTree>
    <p:extLst>
      <p:ext uri="{BB962C8B-B14F-4D97-AF65-F5344CB8AC3E}">
        <p14:creationId xmlns:p14="http://schemas.microsoft.com/office/powerpoint/2010/main" val="3314027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92FF120-1689-408B-BF6C-C44305C95512}" type="datetimeFigureOut">
              <a:rPr lang="en-US" smtClean="0"/>
              <a:t>7/10/2026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CAA29A-F431-47D3-8FBD-E2FDAB529E02}" type="slidenum">
              <a:rPr lang="en-US" smtClean="0"/>
              <a:t>‹#›</a:t>
            </a:fld>
            <a:endParaRPr lang="en-US"/>
          </a:p>
        </p:txBody>
      </p:sp>
    </p:spTree>
    <p:extLst>
      <p:ext uri="{BB962C8B-B14F-4D97-AF65-F5344CB8AC3E}">
        <p14:creationId xmlns:p14="http://schemas.microsoft.com/office/powerpoint/2010/main" val="3884239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2FF120-1689-408B-BF6C-C44305C95512}" type="datetimeFigureOut">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CAA29A-F431-47D3-8FBD-E2FDAB529E02}" type="slidenum">
              <a:rPr lang="en-US" smtClean="0"/>
              <a:t>‹#›</a:t>
            </a:fld>
            <a:endParaRPr lang="en-US"/>
          </a:p>
        </p:txBody>
      </p:sp>
    </p:spTree>
    <p:extLst>
      <p:ext uri="{BB962C8B-B14F-4D97-AF65-F5344CB8AC3E}">
        <p14:creationId xmlns:p14="http://schemas.microsoft.com/office/powerpoint/2010/main" val="3609432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2FF120-1689-408B-BF6C-C44305C95512}" type="datetimeFigureOut">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CAA29A-F431-47D3-8FBD-E2FDAB529E02}" type="slidenum">
              <a:rPr lang="en-US" smtClean="0"/>
              <a:t>‹#›</a:t>
            </a:fld>
            <a:endParaRPr lang="en-US"/>
          </a:p>
        </p:txBody>
      </p:sp>
    </p:spTree>
    <p:extLst>
      <p:ext uri="{BB962C8B-B14F-4D97-AF65-F5344CB8AC3E}">
        <p14:creationId xmlns:p14="http://schemas.microsoft.com/office/powerpoint/2010/main" val="1284814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2FF120-1689-408B-BF6C-C44305C95512}" type="datetimeFigureOut">
              <a:rPr lang="en-US" smtClean="0"/>
              <a:t>7/10/2026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CAA29A-F431-47D3-8FBD-E2FDAB529E02}" type="slidenum">
              <a:rPr lang="en-US" smtClean="0"/>
              <a:t>‹#›</a:t>
            </a:fld>
            <a:endParaRPr lang="en-US"/>
          </a:p>
        </p:txBody>
      </p:sp>
    </p:spTree>
    <p:extLst>
      <p:ext uri="{BB962C8B-B14F-4D97-AF65-F5344CB8AC3E}">
        <p14:creationId xmlns:p14="http://schemas.microsoft.com/office/powerpoint/2010/main" val="20844319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hyperlink" Target="https://learning.emofid.com/trading-credit/" TargetMode="Externa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hyperlink" Target="https://www.ifb.ir/Files/Markets/3.pdf" TargetMode="Externa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hyperlink" Target="https://www.ifb.ir/Files/Markets/3.pdf" TargetMode="Externa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23639" y="2122787"/>
            <a:ext cx="9144000" cy="5597503"/>
          </a:xfrm>
        </p:spPr>
        <p:txBody>
          <a:bodyPr>
            <a:normAutofit/>
          </a:bodyPr>
          <a:lstStyle/>
          <a:p>
            <a:pPr rtl="1">
              <a:lnSpc>
                <a:spcPct val="200000"/>
              </a:lnSpc>
            </a:pPr>
            <a:r>
              <a:rPr lang="fa-IR" sz="3500" dirty="0" smtClean="0">
                <a:cs typeface="B Nazanin" panose="00000400000000000000" pitchFamily="2" charset="-78"/>
              </a:rPr>
              <a:t>بازارهای مالی و سرمایه در </a:t>
            </a:r>
            <a:r>
              <a:rPr lang="fa-IR" sz="3500" dirty="0" smtClean="0">
                <a:cs typeface="B Nazanin" panose="00000400000000000000" pitchFamily="2" charset="-78"/>
              </a:rPr>
              <a:t>ایران</a:t>
            </a:r>
            <a:endParaRPr lang="fa-IR" sz="3500" dirty="0" smtClean="0">
              <a:cs typeface="B Nazanin" panose="00000400000000000000" pitchFamily="2" charset="-78"/>
            </a:endParaRPr>
          </a:p>
        </p:txBody>
      </p:sp>
    </p:spTree>
    <p:extLst>
      <p:ext uri="{BB962C8B-B14F-4D97-AF65-F5344CB8AC3E}">
        <p14:creationId xmlns:p14="http://schemas.microsoft.com/office/powerpoint/2010/main" val="6561953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706582"/>
            <a:ext cx="9144000" cy="2964873"/>
          </a:xfrm>
        </p:spPr>
        <p:txBody>
          <a:bodyPr>
            <a:normAutofit/>
          </a:bodyPr>
          <a:lstStyle/>
          <a:p>
            <a:pPr algn="just" rtl="1">
              <a:lnSpc>
                <a:spcPct val="200000"/>
              </a:lnSpc>
            </a:pPr>
            <a:r>
              <a:rPr lang="fa-IR" dirty="0" smtClean="0"/>
              <a:t>در دنیا مدل های مختلفی برای سرمایه گذاری وجود دارد. خرید دارایی های فیزیکی نظیر طلا، سکه، ارز و ... یکی از راه های سرمایه گذاری می باشد. مسیر دیگر اما می تواند خرید دارایی های مالی باشد.</a:t>
            </a:r>
            <a:endParaRPr lang="en-US" dirty="0"/>
          </a:p>
        </p:txBody>
      </p:sp>
    </p:spTree>
    <p:extLst>
      <p:ext uri="{BB962C8B-B14F-4D97-AF65-F5344CB8AC3E}">
        <p14:creationId xmlns:p14="http://schemas.microsoft.com/office/powerpoint/2010/main" val="18242815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dirty="0" smtClean="0"/>
              <a:t>تعریف بازار</a:t>
            </a:r>
            <a:endParaRPr lang="en-US" dirty="0"/>
          </a:p>
        </p:txBody>
      </p:sp>
      <p:sp>
        <p:nvSpPr>
          <p:cNvPr id="3" name="Content Placeholder 2"/>
          <p:cNvSpPr>
            <a:spLocks noGrp="1"/>
          </p:cNvSpPr>
          <p:nvPr>
            <p:ph idx="1"/>
          </p:nvPr>
        </p:nvSpPr>
        <p:spPr/>
        <p:txBody>
          <a:bodyPr/>
          <a:lstStyle/>
          <a:p>
            <a:pPr marL="0" indent="0" algn="just" rtl="1">
              <a:lnSpc>
                <a:spcPct val="200000"/>
              </a:lnSpc>
              <a:buNone/>
            </a:pPr>
            <a:r>
              <a:rPr lang="fa-IR" dirty="0" smtClean="0"/>
              <a:t>بر اساس تعریف دومنیک سالواتوره (اقتصاد دان آمریکایی) بازار مکان و یا موقعیتی است که در آن خریداران و فروشندگان، کالا، خدمات و منابع را خرید و فروش می‌کنند. برای هر کالا، خدمت یا منبع که قابلیت معامله داشته باشد، بازاری وجود دارد. در واقع یک بازار می‌تواند محل مادی و فیزیکی باشد یا یک موقعیتی برای انجام معامله باشد.</a:t>
            </a:r>
            <a:endParaRPr lang="en-US" dirty="0"/>
          </a:p>
        </p:txBody>
      </p:sp>
    </p:spTree>
    <p:extLst>
      <p:ext uri="{BB962C8B-B14F-4D97-AF65-F5344CB8AC3E}">
        <p14:creationId xmlns:p14="http://schemas.microsoft.com/office/powerpoint/2010/main" val="22987793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70948"/>
          </a:xfrm>
        </p:spPr>
        <p:txBody>
          <a:bodyPr/>
          <a:lstStyle/>
          <a:p>
            <a:pPr algn="ctr"/>
            <a:r>
              <a:rPr lang="fa-IR" dirty="0" smtClean="0"/>
              <a:t>انواع بازار</a:t>
            </a:r>
            <a:endParaRPr lang="en-US" dirty="0"/>
          </a:p>
        </p:txBody>
      </p:sp>
      <p:sp>
        <p:nvSpPr>
          <p:cNvPr id="3" name="Content Placeholder 2"/>
          <p:cNvSpPr>
            <a:spLocks noGrp="1"/>
          </p:cNvSpPr>
          <p:nvPr>
            <p:ph idx="1"/>
          </p:nvPr>
        </p:nvSpPr>
        <p:spPr>
          <a:xfrm>
            <a:off x="838200" y="1136074"/>
            <a:ext cx="10515600" cy="5040889"/>
          </a:xfrm>
        </p:spPr>
        <p:txBody>
          <a:bodyPr>
            <a:normAutofit/>
          </a:bodyPr>
          <a:lstStyle/>
          <a:p>
            <a:pPr marL="0" indent="0" algn="just" rtl="1">
              <a:lnSpc>
                <a:spcPct val="150000"/>
              </a:lnSpc>
              <a:buNone/>
            </a:pPr>
            <a:r>
              <a:rPr lang="fa-IR" dirty="0" smtClean="0"/>
              <a:t>در یک نگاه کلی و از نقطه نظر نوع دارایی‌ها، بازارها به دو نوع بازار دارایی های فیزیکی (واقعی) و بازار دارایی‌های مالی تقسیم می‌شود:</a:t>
            </a:r>
          </a:p>
          <a:p>
            <a:pPr marL="0" indent="0" algn="just" rtl="1">
              <a:lnSpc>
                <a:spcPct val="150000"/>
              </a:lnSpc>
              <a:buNone/>
            </a:pPr>
            <a:r>
              <a:rPr lang="fa-IR" u="sng" dirty="0" smtClean="0"/>
              <a:t>1- بازار دارایی‌های فیزیکی</a:t>
            </a:r>
            <a:r>
              <a:rPr lang="fa-IR" dirty="0" smtClean="0"/>
              <a:t>، بازاری است که در آن خریداران و فروشندگان به معامله دارایی‌هایی که ماهیت واقعی و فیزیکی دارند (مانند اتومبیل، املاک و مستغلات، و وسایل منزل) مبادرت می ورزند اما دارایی های مالی این گونه نیستند و اساساً برخی از آن ها ماهیت فیزیکی خارجی نیز ندارند و در نهایت در قالب یک اوراق بهادار خلاصه می شوند. </a:t>
            </a:r>
          </a:p>
        </p:txBody>
      </p:sp>
    </p:spTree>
    <p:extLst>
      <p:ext uri="{BB962C8B-B14F-4D97-AF65-F5344CB8AC3E}">
        <p14:creationId xmlns:p14="http://schemas.microsoft.com/office/powerpoint/2010/main" val="42482551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70948"/>
          </a:xfrm>
        </p:spPr>
        <p:txBody>
          <a:bodyPr/>
          <a:lstStyle/>
          <a:p>
            <a:pPr algn="ctr"/>
            <a:r>
              <a:rPr lang="fa-IR" dirty="0" smtClean="0"/>
              <a:t>انواع بازار</a:t>
            </a:r>
            <a:endParaRPr lang="en-US" dirty="0"/>
          </a:p>
        </p:txBody>
      </p:sp>
      <p:sp>
        <p:nvSpPr>
          <p:cNvPr id="3" name="Content Placeholder 2"/>
          <p:cNvSpPr>
            <a:spLocks noGrp="1"/>
          </p:cNvSpPr>
          <p:nvPr>
            <p:ph idx="1"/>
          </p:nvPr>
        </p:nvSpPr>
        <p:spPr>
          <a:xfrm>
            <a:off x="838200" y="1136074"/>
            <a:ext cx="10515600" cy="5040889"/>
          </a:xfrm>
        </p:spPr>
        <p:txBody>
          <a:bodyPr>
            <a:normAutofit fontScale="92500"/>
          </a:bodyPr>
          <a:lstStyle/>
          <a:p>
            <a:pPr marL="0" indent="0" algn="just" rtl="1">
              <a:lnSpc>
                <a:spcPct val="150000"/>
              </a:lnSpc>
              <a:buNone/>
            </a:pPr>
            <a:r>
              <a:rPr lang="fa-IR" u="sng" dirty="0" smtClean="0"/>
              <a:t>2- بازارهای مالی</a:t>
            </a:r>
            <a:r>
              <a:rPr lang="fa-IR" dirty="0" smtClean="0"/>
              <a:t>، منابع پولی را از بازارهای دارای وجوه اضافی به بازارهای نیازمند به این منابع انتقال می دهند. مشارکت کنندگان اصلی در بازارهای مالی را می توان به سه دسته تقسیم کرد: خانوارها، بنگاه های تجاری و نهادهای دولتی. مشارکت کنندگانی که سرمایه بازارهای مالی را تامین می کنند (واحدهای دارای مازاد وجوه نقد) نامیده می شوند. خانوارها بخش اصلی این واحدها را تشکیل می دهند. مشارکت کنندگانی که برای تهیه پول وارد بازارهای مالی می شوند، (واحدهای دارای کسری وجوه نقد) نامیده می شوند. بسیاری از (واحدهای دارای کسری وجوه نقد) برای تهیه پول اقدام به انتشار اوراق بهادار به (واحدهای دارای مازاد وجوه نقد) می نمایند. یک ورقه بهادار، گواهی ادعای دارنده آن نسبت به ناشر است.</a:t>
            </a:r>
          </a:p>
        </p:txBody>
      </p:sp>
    </p:spTree>
    <p:extLst>
      <p:ext uri="{BB962C8B-B14F-4D97-AF65-F5344CB8AC3E}">
        <p14:creationId xmlns:p14="http://schemas.microsoft.com/office/powerpoint/2010/main" val="40427336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36074"/>
            <a:ext cx="10515600" cy="5040889"/>
          </a:xfrm>
        </p:spPr>
        <p:txBody>
          <a:bodyPr>
            <a:normAutofit/>
          </a:bodyPr>
          <a:lstStyle/>
          <a:p>
            <a:pPr marL="0" indent="0" algn="just" rtl="1">
              <a:lnSpc>
                <a:spcPct val="200000"/>
              </a:lnSpc>
              <a:buNone/>
            </a:pPr>
            <a:r>
              <a:rPr lang="fa-IR" dirty="0" smtClean="0"/>
              <a:t>مزیت خرید دارایی های مالی نسبت به خرید دارایی های واقعی از دیدگاه اقتصادی این است که اولاً دارایی واقعی کالای مصرفی است نه وسیله پس‌انداز و سرمایه گذاری. دوم اینکه خرید دارایی های واقعی و بلااستفاده نگه داشتن آنها به امید گرانتر شدن در آینده به معنای بلااستفاده نگه داشتن منابع کشور است و ارزش افزوده ای ایجاد نمی کند. مگر آنگه از آن استفاده شود. مثل اینکه شخصی اتومبیل و یا خانه‌ای بخرد و آن را اجاره دهد. </a:t>
            </a:r>
          </a:p>
        </p:txBody>
      </p:sp>
    </p:spTree>
    <p:extLst>
      <p:ext uri="{BB962C8B-B14F-4D97-AF65-F5344CB8AC3E}">
        <p14:creationId xmlns:p14="http://schemas.microsoft.com/office/powerpoint/2010/main" val="20104729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15530"/>
          </a:xfrm>
        </p:spPr>
        <p:txBody>
          <a:bodyPr/>
          <a:lstStyle/>
          <a:p>
            <a:pPr algn="ctr"/>
            <a:r>
              <a:rPr lang="fa-IR" dirty="0" smtClean="0"/>
              <a:t>بازار مالی</a:t>
            </a:r>
            <a:endParaRPr lang="en-US" dirty="0"/>
          </a:p>
        </p:txBody>
      </p:sp>
      <p:sp>
        <p:nvSpPr>
          <p:cNvPr id="3" name="Content Placeholder 2"/>
          <p:cNvSpPr>
            <a:spLocks noGrp="1"/>
          </p:cNvSpPr>
          <p:nvPr>
            <p:ph idx="1"/>
          </p:nvPr>
        </p:nvSpPr>
        <p:spPr>
          <a:xfrm>
            <a:off x="838200" y="1080656"/>
            <a:ext cx="10515600" cy="5096307"/>
          </a:xfrm>
        </p:spPr>
        <p:txBody>
          <a:bodyPr/>
          <a:lstStyle/>
          <a:p>
            <a:pPr marL="0" indent="0" algn="just" rtl="1">
              <a:lnSpc>
                <a:spcPct val="200000"/>
              </a:lnSpc>
              <a:buNone/>
            </a:pPr>
            <a:r>
              <a:rPr lang="fa-IR" dirty="0" smtClean="0"/>
              <a:t>بازار مالی</a:t>
            </a:r>
            <a:r>
              <a:rPr lang="en-US" dirty="0" smtClean="0"/>
              <a:t>Financial market) </a:t>
            </a:r>
            <a:r>
              <a:rPr lang="fa-IR" dirty="0" smtClean="0"/>
              <a:t>) مهم‌ترین جزء نظام مالی است. بازارهای مالی بازارهایی هستند که در آنها دارایی های مالی مبادله می شوند. دارایی های مالی دارایی هایی همانند سهام و اوراق قرضه هستند که ارزش آنها به ارزش تولیدات و خدمات ارائه شده توسط شرکت های منتشر کننده آنها وابسته است.</a:t>
            </a:r>
            <a:endParaRPr lang="en-US" dirty="0"/>
          </a:p>
        </p:txBody>
      </p:sp>
    </p:spTree>
    <p:extLst>
      <p:ext uri="{BB962C8B-B14F-4D97-AF65-F5344CB8AC3E}">
        <p14:creationId xmlns:p14="http://schemas.microsoft.com/office/powerpoint/2010/main" val="36816107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67930"/>
          </a:xfrm>
        </p:spPr>
        <p:txBody>
          <a:bodyPr>
            <a:normAutofit/>
          </a:bodyPr>
          <a:lstStyle/>
          <a:p>
            <a:pPr algn="ctr"/>
            <a:r>
              <a:rPr lang="fa-IR" dirty="0" smtClean="0"/>
              <a:t>طبقه‌ بندی بازارهای مالی</a:t>
            </a:r>
            <a:endParaRPr lang="en-US" dirty="0"/>
          </a:p>
        </p:txBody>
      </p:sp>
      <p:sp>
        <p:nvSpPr>
          <p:cNvPr id="3" name="Content Placeholder 2"/>
          <p:cNvSpPr>
            <a:spLocks noGrp="1"/>
          </p:cNvSpPr>
          <p:nvPr>
            <p:ph idx="1"/>
          </p:nvPr>
        </p:nvSpPr>
        <p:spPr>
          <a:xfrm>
            <a:off x="838200" y="1233055"/>
            <a:ext cx="10515600" cy="4943908"/>
          </a:xfrm>
        </p:spPr>
        <p:txBody>
          <a:bodyPr>
            <a:normAutofit fontScale="92500"/>
          </a:bodyPr>
          <a:lstStyle/>
          <a:p>
            <a:pPr marL="0" indent="0" algn="just" rtl="1">
              <a:lnSpc>
                <a:spcPct val="200000"/>
              </a:lnSpc>
              <a:buNone/>
            </a:pPr>
            <a:r>
              <a:rPr lang="fa-IR" dirty="0" smtClean="0"/>
              <a:t>هر بازار مالی به منظور تامین نیازهای خاص مشارکت کنندگان در آن بازار ایجاد می شود. برخی از مشارکت کنندگان ممکن است به سرمایه گذاری کوتاه مدت و تعدادی دیگر به سرمایه گذاری های بلندمدت تمایل دارند. برخی از مشارکت کنندگان در زمان سرمایه گذاری ریسک بالایی را می پذیرند، حال آن که برخی دیگر از ریسک پرهیز می کنند. تعدادی از مشارکت کنندگان هنگام نیاز به پول ترجیح می دهند قرض بگیرند در حالی که دیگران به فروش سهام روی می آورند.</a:t>
            </a:r>
            <a:endParaRPr lang="en-US" dirty="0"/>
          </a:p>
        </p:txBody>
      </p:sp>
    </p:spTree>
    <p:extLst>
      <p:ext uri="{BB962C8B-B14F-4D97-AF65-F5344CB8AC3E}">
        <p14:creationId xmlns:p14="http://schemas.microsoft.com/office/powerpoint/2010/main" val="3595746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89601"/>
          </a:xfrm>
        </p:spPr>
        <p:txBody>
          <a:bodyPr/>
          <a:lstStyle/>
          <a:p>
            <a:pPr algn="ctr"/>
            <a:r>
              <a:rPr lang="fa-IR" u="sng" dirty="0" smtClean="0"/>
              <a:t>طبقه بندی بر اساس سررسید تعهدات مالی</a:t>
            </a:r>
            <a:endParaRPr lang="en-US" u="sng" dirty="0"/>
          </a:p>
        </p:txBody>
      </p:sp>
      <p:sp>
        <p:nvSpPr>
          <p:cNvPr id="3" name="Content Placeholder 2"/>
          <p:cNvSpPr>
            <a:spLocks noGrp="1"/>
          </p:cNvSpPr>
          <p:nvPr>
            <p:ph idx="1"/>
          </p:nvPr>
        </p:nvSpPr>
        <p:spPr>
          <a:xfrm>
            <a:off x="838200" y="1454727"/>
            <a:ext cx="10515600" cy="4722236"/>
          </a:xfrm>
        </p:spPr>
        <p:txBody>
          <a:bodyPr>
            <a:normAutofit fontScale="92500"/>
          </a:bodyPr>
          <a:lstStyle/>
          <a:p>
            <a:pPr marL="0" indent="0" algn="r" rtl="1">
              <a:buNone/>
            </a:pPr>
            <a:r>
              <a:rPr lang="fa-IR" dirty="0" smtClean="0"/>
              <a:t>الف) بازار پول </a:t>
            </a:r>
            <a:r>
              <a:rPr lang="en-US" dirty="0" smtClean="0"/>
              <a:t>Money market )</a:t>
            </a:r>
            <a:r>
              <a:rPr lang="fa-IR" dirty="0" smtClean="0"/>
              <a:t>)</a:t>
            </a:r>
            <a:endParaRPr lang="en-US" dirty="0" smtClean="0"/>
          </a:p>
          <a:p>
            <a:pPr marL="0" indent="0" algn="just" rtl="1">
              <a:lnSpc>
                <a:spcPct val="200000"/>
              </a:lnSpc>
              <a:buNone/>
            </a:pPr>
            <a:r>
              <a:rPr lang="fa-IR" dirty="0" smtClean="0"/>
              <a:t>بازار پول بازار کم ریسکی است که قابلیت نقد شوندگی بالا دارد و به عنوان یک ابزار مالی کوتاه مدت می توان از آن نام برد. بانک‌ها ، اوراق تجاری ( پرداخت سود در فواصل زمانی مشخص معمولا کمتر از یک سال) و گواهی‌های سپرده (که توسط بانک ها انجام می شود و کم ریسک ترین ابزار مالی بازار پول است)، موسسات مالی اعتباری ، کارگزاران و سرمایه‌گذاران همه جزو فعالان بازار پول هستند که برای تامین نقدینگی و گردش سرمایه به وجود آمده‌اند.</a:t>
            </a:r>
          </a:p>
        </p:txBody>
      </p:sp>
    </p:spTree>
    <p:extLst>
      <p:ext uri="{BB962C8B-B14F-4D97-AF65-F5344CB8AC3E}">
        <p14:creationId xmlns:p14="http://schemas.microsoft.com/office/powerpoint/2010/main" val="9735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955963"/>
            <a:ext cx="10515600" cy="4722236"/>
          </a:xfrm>
        </p:spPr>
        <p:txBody>
          <a:bodyPr>
            <a:normAutofit/>
          </a:bodyPr>
          <a:lstStyle/>
          <a:p>
            <a:pPr marL="0" indent="0" algn="just" rtl="1">
              <a:lnSpc>
                <a:spcPct val="200000"/>
              </a:lnSpc>
              <a:buNone/>
            </a:pPr>
            <a:r>
              <a:rPr lang="fa-IR" dirty="0" smtClean="0"/>
              <a:t>عمده ترین نهادهای مالی فعال در بازار پول عبارتند: از بانک های تجاری، بانک های تخصصی، بانک های پس انداز، بانک های وام و پس انداز، تعاونی یا اتحادیه های اعتباری، شرکت های تامین مالی، صندوق های بازنشستگی و نهادهای مالی غیر بانکی عمومی و تخصصی</a:t>
            </a:r>
          </a:p>
        </p:txBody>
      </p:sp>
    </p:spTree>
    <p:extLst>
      <p:ext uri="{BB962C8B-B14F-4D97-AF65-F5344CB8AC3E}">
        <p14:creationId xmlns:p14="http://schemas.microsoft.com/office/powerpoint/2010/main" val="881238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89601"/>
          </a:xfrm>
        </p:spPr>
        <p:txBody>
          <a:bodyPr/>
          <a:lstStyle/>
          <a:p>
            <a:pPr algn="ctr"/>
            <a:r>
              <a:rPr lang="fa-IR" u="sng" dirty="0" smtClean="0"/>
              <a:t>طبقه بندی بر اساس سررسید تعهدات مالی</a:t>
            </a:r>
            <a:endParaRPr lang="en-US" u="sng" dirty="0"/>
          </a:p>
        </p:txBody>
      </p:sp>
      <p:sp>
        <p:nvSpPr>
          <p:cNvPr id="3" name="Content Placeholder 2"/>
          <p:cNvSpPr>
            <a:spLocks noGrp="1"/>
          </p:cNvSpPr>
          <p:nvPr>
            <p:ph idx="1"/>
          </p:nvPr>
        </p:nvSpPr>
        <p:spPr>
          <a:xfrm>
            <a:off x="838200" y="1454727"/>
            <a:ext cx="10515600" cy="4722236"/>
          </a:xfrm>
        </p:spPr>
        <p:txBody>
          <a:bodyPr>
            <a:normAutofit/>
          </a:bodyPr>
          <a:lstStyle/>
          <a:p>
            <a:pPr marL="0" indent="0" algn="r" rtl="1">
              <a:buNone/>
            </a:pPr>
            <a:r>
              <a:rPr lang="fa-IR" dirty="0" smtClean="0"/>
              <a:t>ب) بازار سرمایه </a:t>
            </a:r>
            <a:r>
              <a:rPr lang="en-US" dirty="0" smtClean="0"/>
              <a:t>Capital market )</a:t>
            </a:r>
            <a:r>
              <a:rPr lang="fa-IR" dirty="0" smtClean="0"/>
              <a:t>)</a:t>
            </a:r>
            <a:endParaRPr lang="en-US" dirty="0" smtClean="0"/>
          </a:p>
          <a:p>
            <a:pPr marL="0" indent="0" algn="just" rtl="1">
              <a:lnSpc>
                <a:spcPct val="150000"/>
              </a:lnSpc>
              <a:buNone/>
            </a:pPr>
            <a:r>
              <a:rPr lang="fa-IR" dirty="0" smtClean="0"/>
              <a:t>بازار سرمایه پرریسک ‌تراست وسرمایه ‌داران با اهداف مالی بلندمدت (بیش تر از ۱ سال) در آن اقدام به سرمایه‌گذاری می‌کنند. شرکت‌ها و سازمان‌های بسیاری وجود دارند که برای تامین منابع مالی خود با مشکل مواجه می‌شوند اما می‌توانند ازطریق شرکت‌های سرمایه‌گذاری، انتشار اوراق قرضه و سهام های عادی و ممتاز ، وام‌های بانکی و استفاده از تسهیلات بانک‌ها کمبود سرمایه‌شان را جبران کنند. بازار سرمایه نسبت به بازار پولی از تنوع و گستردگی بیشتری برخوردار است.</a:t>
            </a:r>
          </a:p>
        </p:txBody>
      </p:sp>
    </p:spTree>
    <p:extLst>
      <p:ext uri="{BB962C8B-B14F-4D97-AF65-F5344CB8AC3E}">
        <p14:creationId xmlns:p14="http://schemas.microsoft.com/office/powerpoint/2010/main" val="6316343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955963"/>
            <a:ext cx="10515600" cy="4722236"/>
          </a:xfrm>
        </p:spPr>
        <p:txBody>
          <a:bodyPr>
            <a:normAutofit/>
          </a:bodyPr>
          <a:lstStyle/>
          <a:p>
            <a:pPr marL="0" indent="0" algn="just" rtl="1">
              <a:lnSpc>
                <a:spcPct val="200000"/>
              </a:lnSpc>
              <a:buNone/>
            </a:pPr>
            <a:r>
              <a:rPr lang="fa-IR" dirty="0" smtClean="0"/>
              <a:t>عمده ترین نهادهای مالی فعال در بازار سرمایه عبارتند از: شرکت های کارگزاری، معامله گران، مشاوران سرمایه گذاری، شرکت های سرمایه گذاری، بازرسان، موسسات سرمایه گذاری با خدمات مدیریت سبد سرمایه گذاری، شرکت های رتبه بندی.</a:t>
            </a:r>
          </a:p>
        </p:txBody>
      </p:sp>
    </p:spTree>
    <p:extLst>
      <p:ext uri="{BB962C8B-B14F-4D97-AF65-F5344CB8AC3E}">
        <p14:creationId xmlns:p14="http://schemas.microsoft.com/office/powerpoint/2010/main" val="14600786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89601"/>
          </a:xfrm>
        </p:spPr>
        <p:txBody>
          <a:bodyPr/>
          <a:lstStyle/>
          <a:p>
            <a:pPr algn="ctr"/>
            <a:r>
              <a:rPr lang="fa-IR" u="sng" dirty="0" smtClean="0"/>
              <a:t>طبقه بندی بر اساس سررسید تعهدات مالی</a:t>
            </a:r>
            <a:endParaRPr lang="en-US" u="sng" dirty="0"/>
          </a:p>
        </p:txBody>
      </p:sp>
      <p:sp>
        <p:nvSpPr>
          <p:cNvPr id="3" name="Content Placeholder 2"/>
          <p:cNvSpPr>
            <a:spLocks noGrp="1"/>
          </p:cNvSpPr>
          <p:nvPr>
            <p:ph idx="1"/>
          </p:nvPr>
        </p:nvSpPr>
        <p:spPr>
          <a:xfrm>
            <a:off x="838200" y="1454727"/>
            <a:ext cx="10515600" cy="4722236"/>
          </a:xfrm>
        </p:spPr>
        <p:txBody>
          <a:bodyPr>
            <a:normAutofit fontScale="92500" lnSpcReduction="20000"/>
          </a:bodyPr>
          <a:lstStyle/>
          <a:p>
            <a:pPr marL="0" indent="0" algn="r" rtl="1">
              <a:buNone/>
            </a:pPr>
            <a:r>
              <a:rPr lang="fa-IR" dirty="0" smtClean="0"/>
              <a:t>ج) بازارهای تامین اطمینان:</a:t>
            </a:r>
          </a:p>
          <a:p>
            <a:pPr marL="0" indent="0" algn="just" rtl="1">
              <a:lnSpc>
                <a:spcPct val="150000"/>
              </a:lnSpc>
              <a:buNone/>
            </a:pPr>
            <a:r>
              <a:rPr lang="fa-IR" dirty="0" smtClean="0"/>
              <a:t>بازاری است که در آن پس انداز کنندگان و نهادهای مالی فعال در این بازار با یکدیگر مبادله مالی انجام می دهند. یعنی سرمایه گذاران تامین اطمینان با اهدافی مانند کاهش ریسک، ایجاد بازدهی یا کسب سود بیش تر، یا هر دو، پس اندازهای خود را در اختیار نهادهای مالی فعال در بازار تامین اطمینان قرار می دهند. این نهادها نیز با سرمایه گذاری مستقیم این وجوه در بازارهای مالی یا دارایی های فیزیکی بازده یا سود کسب می کنند. در صورت بروز ریسک، خسارت به سرمایه گذاران یا خانوارها طبق ویژگی های قید شده در ابزارهای مالی جبران می شود و در صورت سودآور بودن، بخشی از سود یا بازده حاصل طبق ویژگی های قید شده در ابزارهای مالی به سرمایه گذاران و پس انداز کنندگان می پردازند.</a:t>
            </a:r>
          </a:p>
        </p:txBody>
      </p:sp>
    </p:spTree>
    <p:extLst>
      <p:ext uri="{BB962C8B-B14F-4D97-AF65-F5344CB8AC3E}">
        <p14:creationId xmlns:p14="http://schemas.microsoft.com/office/powerpoint/2010/main" val="1167674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955963"/>
            <a:ext cx="10515600" cy="4722236"/>
          </a:xfrm>
        </p:spPr>
        <p:txBody>
          <a:bodyPr>
            <a:normAutofit fontScale="77500" lnSpcReduction="20000"/>
          </a:bodyPr>
          <a:lstStyle/>
          <a:p>
            <a:pPr marL="0" indent="0" algn="just" rtl="1">
              <a:lnSpc>
                <a:spcPct val="200000"/>
              </a:lnSpc>
              <a:buNone/>
            </a:pPr>
            <a:r>
              <a:rPr lang="fa-IR" dirty="0" smtClean="0"/>
              <a:t>عمده ترین نهادهای مالی فعال در بازار تامین اطمینان عبارتند از:</a:t>
            </a:r>
          </a:p>
          <a:p>
            <a:pPr marL="0" indent="0" algn="just" rtl="1">
              <a:lnSpc>
                <a:spcPct val="200000"/>
              </a:lnSpc>
              <a:buNone/>
            </a:pPr>
            <a:r>
              <a:rPr lang="fa-IR" dirty="0" smtClean="0"/>
              <a:t>شرکت های بیمه عمر، صندوق بازنشستگی، شرکت های بیمه اموال و حوادث، نهادهای مالی خریدار دیون و اسناد دریافتی، نهادهای مالی تامین راهبردهای تقلیل و توزیع ریسک، مشاوران مالی و سرمایه گذاری با بازده ثابت و نسبی</a:t>
            </a:r>
          </a:p>
          <a:p>
            <a:pPr marL="0" indent="0" algn="just" rtl="1">
              <a:lnSpc>
                <a:spcPct val="200000"/>
              </a:lnSpc>
              <a:buNone/>
            </a:pPr>
            <a:r>
              <a:rPr lang="fa-IR" dirty="0" smtClean="0"/>
              <a:t>مهم ترین کارکرد بازارهای مالی شامل بازارهای پول، سرمایه و بیمه در اقتصاد ملی، تجهیز منابع پس‌اندازی و هدایت آن به سوی فعالیتهای مولد اقتصادی است، ضمن آنکه تعیین قیمت وجوه و سرمایه، انتشار و تحلیل اطلاعات و توزیع ریسک اقتصادی نیز اغلب در شمار کارکردهای این بازارهاست.</a:t>
            </a:r>
          </a:p>
        </p:txBody>
      </p:sp>
    </p:spTree>
    <p:extLst>
      <p:ext uri="{BB962C8B-B14F-4D97-AF65-F5344CB8AC3E}">
        <p14:creationId xmlns:p14="http://schemas.microsoft.com/office/powerpoint/2010/main" val="2488057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noChangeAspect="1"/>
          </p:cNvPicPr>
          <p:nvPr>
            <p:ph idx="1"/>
          </p:nvPr>
        </p:nvPicPr>
        <p:blipFill>
          <a:blip r:embed="rId2"/>
          <a:stretch>
            <a:fillRect/>
          </a:stretch>
        </p:blipFill>
        <p:spPr>
          <a:xfrm>
            <a:off x="1233055" y="290946"/>
            <a:ext cx="9850582" cy="6248399"/>
          </a:xfrm>
          <a:prstGeom prst="rect">
            <a:avLst/>
          </a:prstGeom>
        </p:spPr>
      </p:pic>
    </p:spTree>
    <p:extLst>
      <p:ext uri="{BB962C8B-B14F-4D97-AF65-F5344CB8AC3E}">
        <p14:creationId xmlns:p14="http://schemas.microsoft.com/office/powerpoint/2010/main" val="30369196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32948"/>
          </a:xfrm>
        </p:spPr>
        <p:txBody>
          <a:bodyPr>
            <a:noAutofit/>
          </a:bodyPr>
          <a:lstStyle/>
          <a:p>
            <a:pPr algn="ctr">
              <a:lnSpc>
                <a:spcPct val="200000"/>
              </a:lnSpc>
            </a:pPr>
            <a:r>
              <a:rPr lang="fa-IR" sz="3200" dirty="0" smtClean="0"/>
              <a:t>طبقه بندی بازار مالی از نظر مرحله عرضه اوراق بهادار:</a:t>
            </a:r>
            <a:r>
              <a:rPr lang="fa-IR" sz="1600" dirty="0" smtClean="0"/>
              <a:t/>
            </a:r>
            <a:br>
              <a:rPr lang="fa-IR" sz="1600" dirty="0" smtClean="0"/>
            </a:br>
            <a:r>
              <a:rPr lang="ar-SA" sz="1800" dirty="0"/>
              <a:t>صرف نظر از این که اوراق بهادار متعلق به بازار سرمایه هستند یا بازار پول، تفکیک میان معاملات بازار اولیه و ثانویه ضروری است.</a:t>
            </a:r>
            <a:r>
              <a:rPr lang="en-US" sz="1800" dirty="0"/>
              <a:t/>
            </a:r>
            <a:br>
              <a:rPr lang="en-US" sz="1800" dirty="0"/>
            </a:br>
            <a:endParaRPr lang="en-US" sz="1600" dirty="0"/>
          </a:p>
        </p:txBody>
      </p:sp>
      <p:sp>
        <p:nvSpPr>
          <p:cNvPr id="3" name="Content Placeholder 2"/>
          <p:cNvSpPr>
            <a:spLocks noGrp="1"/>
          </p:cNvSpPr>
          <p:nvPr>
            <p:ph idx="1"/>
          </p:nvPr>
        </p:nvSpPr>
        <p:spPr>
          <a:xfrm>
            <a:off x="838200" y="1898072"/>
            <a:ext cx="10515600" cy="4278891"/>
          </a:xfrm>
        </p:spPr>
        <p:txBody>
          <a:bodyPr>
            <a:normAutofit fontScale="85000" lnSpcReduction="20000"/>
          </a:bodyPr>
          <a:lstStyle/>
          <a:p>
            <a:pPr marL="0" indent="0" algn="just" rtl="1">
              <a:buNone/>
            </a:pPr>
            <a:r>
              <a:rPr lang="fa-IR" dirty="0" smtClean="0"/>
              <a:t>بازار دست اول (اولیه) </a:t>
            </a:r>
            <a:r>
              <a:rPr lang="en-US" dirty="0" smtClean="0"/>
              <a:t>primary market )</a:t>
            </a:r>
            <a:r>
              <a:rPr lang="fa-IR" dirty="0" smtClean="0"/>
              <a:t>)</a:t>
            </a:r>
            <a:endParaRPr lang="en-US" dirty="0" smtClean="0"/>
          </a:p>
          <a:p>
            <a:pPr marL="0" indent="0" algn="just" rtl="1">
              <a:lnSpc>
                <a:spcPct val="150000"/>
              </a:lnSpc>
              <a:buNone/>
            </a:pPr>
            <a:r>
              <a:rPr lang="fa-IR" dirty="0" smtClean="0"/>
              <a:t>شرکت‌ها، مؤسسات و بنگاه‌های اقتصادی برای تأمین منابع مالی مورد نیاز خود به مبالغ هنگفتی نیاز دارند که اغلب این منابع را در مقابل واگذاری اوراق بهادار خود، به‌دست می‌آورند. واگذاری اوراق بهادار و تأمین اعتبار برای اولین بار در بازار دست اول انجام می‌شود. به عبارت دیگر در بازار دست اول، اوراق بهادار برای نخستین بار منتشر می‌شوند. براین اساس فروشنده اوراق بهادار در واقع همان ناشر اوراق بهادار است. در بازار اولیه شرکت های تامین سرمایه، مهمترین نقش را ایفا می‌کنند. از نقش آن ها می‌توان به پذیره‌نویسی و تعهد پذیره‌نویسی اشاره کرد. اگر پذیره‌نویسی، مبلغ سرمایه بالایی بخواهد، گاهی شرکت‌های تامین‌سرمایه باهم سندیکا تشکیل می دهند. یک نمونه از این بازار می تواند پذیره نویسی سهام یک شرکت سهامی عام باشد.</a:t>
            </a:r>
          </a:p>
        </p:txBody>
      </p:sp>
    </p:spTree>
    <p:extLst>
      <p:ext uri="{BB962C8B-B14F-4D97-AF65-F5344CB8AC3E}">
        <p14:creationId xmlns:p14="http://schemas.microsoft.com/office/powerpoint/2010/main" val="374425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7927"/>
            <a:ext cx="10515600" cy="1191492"/>
          </a:xfrm>
        </p:spPr>
        <p:txBody>
          <a:bodyPr>
            <a:noAutofit/>
          </a:bodyPr>
          <a:lstStyle/>
          <a:p>
            <a:pPr algn="ctr">
              <a:lnSpc>
                <a:spcPct val="150000"/>
              </a:lnSpc>
            </a:pPr>
            <a:r>
              <a:rPr lang="fa-IR" sz="3600" dirty="0" smtClean="0"/>
              <a:t>طبقه بندی بازار مالی از نظر مرحله عرضه اوراق بهادار:</a:t>
            </a:r>
            <a:endParaRPr lang="en-US" sz="1800" dirty="0"/>
          </a:p>
        </p:txBody>
      </p:sp>
      <p:sp>
        <p:nvSpPr>
          <p:cNvPr id="3" name="Content Placeholder 2"/>
          <p:cNvSpPr>
            <a:spLocks noGrp="1"/>
          </p:cNvSpPr>
          <p:nvPr>
            <p:ph idx="1"/>
          </p:nvPr>
        </p:nvSpPr>
        <p:spPr>
          <a:xfrm>
            <a:off x="838200" y="1302327"/>
            <a:ext cx="10515600" cy="5223163"/>
          </a:xfrm>
        </p:spPr>
        <p:txBody>
          <a:bodyPr>
            <a:normAutofit fontScale="85000" lnSpcReduction="20000"/>
          </a:bodyPr>
          <a:lstStyle/>
          <a:p>
            <a:pPr marL="0" indent="0" algn="just" rtl="1">
              <a:lnSpc>
                <a:spcPct val="150000"/>
              </a:lnSpc>
              <a:buNone/>
            </a:pPr>
            <a:r>
              <a:rPr lang="fa-IR" dirty="0" smtClean="0"/>
              <a:t>بازار دست دوم (ثانویه) </a:t>
            </a:r>
            <a:r>
              <a:rPr lang="en-US" dirty="0" smtClean="0"/>
              <a:t>Secondary market )</a:t>
            </a:r>
            <a:r>
              <a:rPr lang="fa-IR" dirty="0" smtClean="0"/>
              <a:t>)</a:t>
            </a:r>
            <a:endParaRPr lang="en-US" dirty="0" smtClean="0"/>
          </a:p>
          <a:p>
            <a:pPr marL="0" indent="0" algn="just" rtl="1">
              <a:lnSpc>
                <a:spcPct val="150000"/>
              </a:lnSpc>
              <a:buNone/>
            </a:pPr>
            <a:r>
              <a:rPr lang="fa-IR" dirty="0" smtClean="0"/>
              <a:t>پس از عرضه اوراق بهادار در بازار اولیه و به منظور آن ‌که این اوراق بتوانند مورد دادوستد قرار گیرند، به بازار دیگری نیاز است که به آن بازار ثانویه اوراق بهادار گفته می‌شود. در این بازار، اوراق قابلیت دادوستد پیدا می‌کنند. وجود بازار دست دوم، صرفاً به این دلیل است که قابلیت نقدشوندگی اوراق بهادار منتشر شده در بازار دست اول را افزایش ‌دهد، ضمن این‌که شرایطی فراهم می‌آورد که قرض‌ دهندگان و قرض‌ گیرندگان درصورت لزوم به آسانی بتوانند تصمیمات سرمایه‌گذاری خود را تغییر داده، به فروش اوراق بهادار خریداری شده یا خرید اوراق بهادار دیگر اقدام نمایند. مهمترین نقش را در بازارهای ثانویه شرکت‌های کارگزاری بازی می‌کنند.</a:t>
            </a:r>
          </a:p>
          <a:p>
            <a:pPr marL="0" indent="0" algn="just" rtl="1">
              <a:lnSpc>
                <a:spcPct val="150000"/>
              </a:lnSpc>
              <a:buNone/>
            </a:pPr>
            <a:r>
              <a:rPr lang="fa-IR" dirty="0" smtClean="0"/>
              <a:t>بورس ها نمونه ای از بازار ثانویه می باشند. در کل هر بازاری که معاملات دست دوم بیشتر و مستمری داشته باشد نشان دهنده قدرت آن بازار می باشد.</a:t>
            </a:r>
          </a:p>
        </p:txBody>
      </p:sp>
    </p:spTree>
    <p:extLst>
      <p:ext uri="{BB962C8B-B14F-4D97-AF65-F5344CB8AC3E}">
        <p14:creationId xmlns:p14="http://schemas.microsoft.com/office/powerpoint/2010/main" val="6200293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955963"/>
            <a:ext cx="10515600" cy="4722236"/>
          </a:xfrm>
        </p:spPr>
        <p:txBody>
          <a:bodyPr>
            <a:normAutofit/>
          </a:bodyPr>
          <a:lstStyle/>
          <a:p>
            <a:pPr marL="0" indent="0" algn="just" rtl="1">
              <a:lnSpc>
                <a:spcPct val="200000"/>
              </a:lnSpc>
              <a:buNone/>
            </a:pPr>
            <a:r>
              <a:rPr lang="fa-IR" dirty="0" smtClean="0"/>
              <a:t>سرمایه گذاران، نقد شوندگی اوراق بهادار را ترجیح میدهند تا در هر زمان بتوانند بدون کمترین کاهش قیمت آنها را به فروش برسانند. اگر اوراق بهادار، قابلیت نقدشوندگی نداشته باشند، سرمایه گذاران ممکن است نتوانند خریدار مناسبی براي آن در بازار ثانویه بیابند و گاه مجبورند براي جذب مشتري، اوراق بهادار فاقد قابلیت نقدشوندگی را با کاهش قیمت زیاد به فروش رسانند.</a:t>
            </a:r>
          </a:p>
        </p:txBody>
      </p:sp>
    </p:spTree>
    <p:extLst>
      <p:ext uri="{BB962C8B-B14F-4D97-AF65-F5344CB8AC3E}">
        <p14:creationId xmlns:p14="http://schemas.microsoft.com/office/powerpoint/2010/main" val="14083918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955963"/>
            <a:ext cx="10515600" cy="4722236"/>
          </a:xfrm>
        </p:spPr>
        <p:txBody>
          <a:bodyPr>
            <a:normAutofit/>
          </a:bodyPr>
          <a:lstStyle/>
          <a:p>
            <a:pPr marL="0" indent="0" algn="just" rtl="1">
              <a:lnSpc>
                <a:spcPct val="200000"/>
              </a:lnSpc>
              <a:buNone/>
            </a:pPr>
            <a:r>
              <a:rPr lang="fa-IR" dirty="0" smtClean="0"/>
              <a:t>طبقه بندی بر اساس نوع دارایی و اوراق بهادار</a:t>
            </a:r>
          </a:p>
          <a:p>
            <a:pPr marL="0" indent="0" algn="just" rtl="1">
              <a:lnSpc>
                <a:spcPct val="200000"/>
              </a:lnSpc>
              <a:buNone/>
            </a:pPr>
            <a:r>
              <a:rPr lang="fa-IR" dirty="0" smtClean="0"/>
              <a:t>اوراق بهادار را می توان به اوراق بهادار بازار پول، اوراق بهادار بازار سرمایه یا اوراق بهادار مشتقه طبقه بندي کرد. هر اوراق بهادار از لحاظ ریسک و بازده داراي ویژگی هاي خاصی است. در اینجا واژه ریسک بیانگر عدم قطعیت بازده مورد انتظار می باشد.</a:t>
            </a:r>
          </a:p>
        </p:txBody>
      </p:sp>
    </p:spTree>
    <p:extLst>
      <p:ext uri="{BB962C8B-B14F-4D97-AF65-F5344CB8AC3E}">
        <p14:creationId xmlns:p14="http://schemas.microsoft.com/office/powerpoint/2010/main" val="18878775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249382"/>
            <a:ext cx="10515600" cy="6123709"/>
          </a:xfrm>
        </p:spPr>
        <p:txBody>
          <a:bodyPr>
            <a:normAutofit fontScale="92500"/>
          </a:bodyPr>
          <a:lstStyle/>
          <a:p>
            <a:pPr marL="0" indent="0" algn="just" rtl="1">
              <a:lnSpc>
                <a:spcPct val="200000"/>
              </a:lnSpc>
              <a:buNone/>
            </a:pPr>
            <a:r>
              <a:rPr lang="fa-IR" u="sng" dirty="0" smtClean="0"/>
              <a:t>اوراق بهادار بازار پول</a:t>
            </a:r>
          </a:p>
          <a:p>
            <a:pPr marL="0" indent="0" algn="just" rtl="1">
              <a:lnSpc>
                <a:spcPct val="200000"/>
              </a:lnSpc>
              <a:buNone/>
            </a:pPr>
            <a:r>
              <a:rPr lang="fa-IR" dirty="0" smtClean="0"/>
              <a:t>اوراق بهادار بازار پول، اوراق بدهی هستند و سررسید آنها یک سال یا کمتر میباشد. به طورکلی قابلیت نقدشوندگی آنها نسبتا بالا است. اوراق بهادار بازار پول از بازده مورد انتظار کم و همچنین ریسک پایینی برخوردار است. </a:t>
            </a:r>
          </a:p>
          <a:p>
            <a:pPr marL="0" indent="0" algn="just" rtl="1">
              <a:lnSpc>
                <a:spcPct val="200000"/>
              </a:lnSpc>
              <a:buNone/>
            </a:pPr>
            <a:r>
              <a:rPr lang="fa-IR" u="sng" dirty="0" smtClean="0"/>
              <a:t>اوراق بهادار بازار سرمایه</a:t>
            </a:r>
          </a:p>
          <a:p>
            <a:pPr marL="0" indent="0" algn="just" rtl="1">
              <a:lnSpc>
                <a:spcPct val="200000"/>
              </a:lnSpc>
              <a:buNone/>
            </a:pPr>
            <a:r>
              <a:rPr lang="fa-IR" dirty="0" smtClean="0"/>
              <a:t>اوراق بهادار بازار سرمایه، اوراق بهادار با سررسید بیش ازیکسال هستند. سه نوع اوراق بهادار در بازار سرمایه وجود دارد که عبارتند از: اوراق قرضه، اوراق رهنی و سهام</a:t>
            </a:r>
          </a:p>
        </p:txBody>
      </p:sp>
    </p:spTree>
    <p:extLst>
      <p:ext uri="{BB962C8B-B14F-4D97-AF65-F5344CB8AC3E}">
        <p14:creationId xmlns:p14="http://schemas.microsoft.com/office/powerpoint/2010/main" val="3450313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249382"/>
            <a:ext cx="10515600" cy="6123709"/>
          </a:xfrm>
        </p:spPr>
        <p:txBody>
          <a:bodyPr>
            <a:normAutofit fontScale="77500" lnSpcReduction="20000"/>
          </a:bodyPr>
          <a:lstStyle/>
          <a:p>
            <a:pPr marL="0" indent="0" algn="just" rtl="1">
              <a:lnSpc>
                <a:spcPct val="200000"/>
              </a:lnSpc>
              <a:buNone/>
            </a:pPr>
            <a:r>
              <a:rPr lang="fa-IR" dirty="0" smtClean="0"/>
              <a:t>می‌توان بازار اوراق بهادار را به دسته‌های زیر تقسیم‌بندی کرد:</a:t>
            </a:r>
          </a:p>
          <a:p>
            <a:pPr marL="0" indent="0" algn="just" rtl="1">
              <a:lnSpc>
                <a:spcPct val="200000"/>
              </a:lnSpc>
              <a:buNone/>
            </a:pPr>
            <a:r>
              <a:rPr lang="fa-IR" dirty="0" smtClean="0"/>
              <a:t>الف: بازار سهام: </a:t>
            </a:r>
            <a:r>
              <a:rPr lang="en-US" dirty="0" smtClean="0"/>
              <a:t>stock market)</a:t>
            </a:r>
            <a:r>
              <a:rPr lang="fa-IR" dirty="0" smtClean="0"/>
              <a:t>)</a:t>
            </a:r>
            <a:endParaRPr lang="en-US" dirty="0" smtClean="0"/>
          </a:p>
          <a:p>
            <a:pPr marL="0" indent="0" algn="just" rtl="1">
              <a:lnSpc>
                <a:spcPct val="200000"/>
              </a:lnSpc>
              <a:buNone/>
            </a:pPr>
            <a:r>
              <a:rPr lang="fa-IR" dirty="0" smtClean="0"/>
              <a:t>یک بازار سازمان دهی شده است که با هدف خرید و فروش سهام شکل گرفته شده است. یک نمونه این بازار می تواند بازارهای بورس اوراق بهادار تهران و فرابورس ایران باشد.</a:t>
            </a:r>
          </a:p>
          <a:p>
            <a:pPr marL="0" indent="0" algn="just" rtl="1">
              <a:lnSpc>
                <a:spcPct val="200000"/>
              </a:lnSpc>
              <a:buNone/>
            </a:pPr>
            <a:r>
              <a:rPr lang="fa-IR" dirty="0" smtClean="0"/>
              <a:t>ب: بازار اوراق بدهی: </a:t>
            </a:r>
            <a:r>
              <a:rPr lang="en-US" dirty="0" smtClean="0"/>
              <a:t>Debt market )</a:t>
            </a:r>
            <a:r>
              <a:rPr lang="fa-IR" dirty="0" smtClean="0"/>
              <a:t>)</a:t>
            </a:r>
            <a:endParaRPr lang="en-US" dirty="0" smtClean="0"/>
          </a:p>
          <a:p>
            <a:pPr marL="0" indent="0" algn="just" rtl="1">
              <a:lnSpc>
                <a:spcPct val="200000"/>
              </a:lnSpc>
              <a:buNone/>
            </a:pPr>
            <a:r>
              <a:rPr lang="fa-IR" dirty="0" smtClean="0"/>
              <a:t>در بازار بدهی، انواع اوراق بر اساس بدهی و در بازه های زمانی کوتاه مدت، میان مدت و بلند مدت معامله می‌شود. اوراق رهنی، اوراق مشارکت، اسناد خزانه اسلامی، گواهی سپرده و صکوک انواع مختلفی از اوراق بدهی شناخته شده می باشند. در این بازار، ابزارهای با درآمد ثابت (اوراق قرضه) در دو نوع اوراق  بدهی بدون پرداخت دوره ای و اوراق بدهی با پرداخت دوره ای داد و ستد می شود.</a:t>
            </a:r>
          </a:p>
        </p:txBody>
      </p:sp>
    </p:spTree>
    <p:extLst>
      <p:ext uri="{BB962C8B-B14F-4D97-AF65-F5344CB8AC3E}">
        <p14:creationId xmlns:p14="http://schemas.microsoft.com/office/powerpoint/2010/main" val="22606655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249382"/>
            <a:ext cx="10515600" cy="6123709"/>
          </a:xfrm>
        </p:spPr>
        <p:txBody>
          <a:bodyPr>
            <a:normAutofit/>
          </a:bodyPr>
          <a:lstStyle/>
          <a:p>
            <a:pPr marL="0" indent="0" algn="just" rtl="1">
              <a:lnSpc>
                <a:spcPct val="200000"/>
              </a:lnSpc>
              <a:buNone/>
            </a:pPr>
            <a:r>
              <a:rPr lang="fa-IR" dirty="0" smtClean="0"/>
              <a:t>ج: بازار ابزارهای مشتقه </a:t>
            </a:r>
            <a:r>
              <a:rPr lang="en-US" dirty="0" smtClean="0"/>
              <a:t>Derivative Market)</a:t>
            </a:r>
            <a:r>
              <a:rPr lang="fa-IR" dirty="0" smtClean="0"/>
              <a:t>)</a:t>
            </a:r>
            <a:endParaRPr lang="en-US" dirty="0" smtClean="0"/>
          </a:p>
          <a:p>
            <a:pPr marL="0" indent="0" algn="just" rtl="1">
              <a:lnSpc>
                <a:spcPct val="200000"/>
              </a:lnSpc>
              <a:buNone/>
            </a:pPr>
            <a:r>
              <a:rPr lang="fa-IR" dirty="0" smtClean="0"/>
              <a:t>اوراق بهادار مشتقه، قراردادهاي مالی هستند که ارزش آنها از ارزش دارایی هاي اصلی (از قبیل اوراق بدهی یا اوراق سهام) گرفته شده باشد. بسیاري از اوراق بهادار مشتقه، سرمایه گذاران را به سوي مدیریت ریسک و سفته بازي سوق می دهند. بازاری است برای معاملات ابزارهایی مبتنی بر دارایی‌های مالی یا فیزیکی که از آن جمله می توان به اختیار معامله و قرارداد آتی اشاره کرد.</a:t>
            </a:r>
          </a:p>
        </p:txBody>
      </p:sp>
    </p:spTree>
    <p:extLst>
      <p:ext uri="{BB962C8B-B14F-4D97-AF65-F5344CB8AC3E}">
        <p14:creationId xmlns:p14="http://schemas.microsoft.com/office/powerpoint/2010/main" val="32469077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2"/>
            <a:ext cx="10515600" cy="6137563"/>
          </a:xfrm>
        </p:spPr>
        <p:txBody>
          <a:bodyPr>
            <a:normAutofit fontScale="77500" lnSpcReduction="20000"/>
          </a:bodyPr>
          <a:lstStyle/>
          <a:p>
            <a:pPr marL="0" indent="0" algn="just" rtl="1">
              <a:lnSpc>
                <a:spcPct val="200000"/>
              </a:lnSpc>
              <a:buNone/>
            </a:pPr>
            <a:r>
              <a:rPr lang="fa-IR" dirty="0" smtClean="0"/>
              <a:t>اوراق بهادار مشتقه امکان سفته بازي در انتقال دارایی هاي اصلی را براي سرمایه گذار فراهم می کند بدون آن که مجبور به خرید دارایی اصلی باشد. برخی از اوراق بهادار مشتقه به سرمایه گذار امکان می دهند که از افزایش ارزش اوراق بدهی منتفع شوند؛ درحالی که برخی دیگر از اوراق مشتقه، به سرمایه گذار امکان می دهند که از کاهش ارزش اوراق بدهی منتفع شوند. بنابراین سرمایه گذاران می توانند از انواع مختلف اوراق بهادار مشتقه استفاده کنند تا از افزایش یا کاهش در ارزش اوراق سهام سود ببرند. از آن جایی که اوراق بهادار مشتقه به سرمایه گذاران امکان می دهند بدون خرید دارایی هاي اصلی روي آن ها سفته بازي کنند، اوراق مشتقه آنها را قادر می سازد که بدون سرمایه اولیه زیاد، از گردش سرمایه بالا و بنابراین قدرت مالی زیادي برخوردار باشند. در اثر این قدرت مالی، بازده سرمایه گذاري در اوراق بهادار مشتقه نسبت به بازده سرمایه گذاري در دارایی هاي اصلی، بیش تر می شود. البته ریسک سرمایه گذاري در اوراق بهادار مشتقه نیز به نسبت بیش تر است.</a:t>
            </a:r>
          </a:p>
        </p:txBody>
      </p:sp>
    </p:spTree>
    <p:extLst>
      <p:ext uri="{BB962C8B-B14F-4D97-AF65-F5344CB8AC3E}">
        <p14:creationId xmlns:p14="http://schemas.microsoft.com/office/powerpoint/2010/main" val="6338541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2"/>
            <a:ext cx="10515600" cy="6137563"/>
          </a:xfrm>
        </p:spPr>
        <p:txBody>
          <a:bodyPr>
            <a:normAutofit fontScale="77500" lnSpcReduction="20000"/>
          </a:bodyPr>
          <a:lstStyle/>
          <a:p>
            <a:pPr marL="0" indent="0" algn="just" rtl="1">
              <a:lnSpc>
                <a:spcPct val="200000"/>
              </a:lnSpc>
              <a:buNone/>
            </a:pPr>
            <a:r>
              <a:rPr lang="fa-IR" dirty="0" smtClean="0"/>
              <a:t>بررسي بازار پول در ايران</a:t>
            </a:r>
          </a:p>
          <a:p>
            <a:pPr marL="0" indent="0" algn="just" rtl="1">
              <a:lnSpc>
                <a:spcPct val="200000"/>
              </a:lnSpc>
              <a:buNone/>
            </a:pPr>
            <a:r>
              <a:rPr lang="fa-IR" dirty="0" smtClean="0"/>
              <a:t>از مهم ترين كاركردهاي نظام بانكي، تامين منابع مالي مورد نياز بخش حقيقي اقتصاد است. دستيابي به رشد اقتصادي و تخصيص بهينه منابع مستلزم وجود يك نظام مالي كارآمد ميباشد كه بتواند با كمترين هزينه، بهترين تخصيص منابع مالي را براي بخشهاي مولد اقتصادي كه نيازمند تامين مالي هستند، فراهم آورد.</a:t>
            </a:r>
          </a:p>
          <a:p>
            <a:pPr marL="0" indent="0" algn="just" rtl="1">
              <a:lnSpc>
                <a:spcPct val="200000"/>
              </a:lnSpc>
              <a:buNone/>
            </a:pPr>
            <a:r>
              <a:rPr lang="fa-IR" dirty="0" smtClean="0"/>
              <a:t>كارايي نظام مالي و يا تخصيص بهينه منابع از عوامل تاثيرگذار بر رشد اقتصادي است. در ايران نيز بانك ها همواره نقش مهمي در اقتصاد داشته اند و با توجه به اينكه تامين منابع مالي بنگاه هاي اقتصادي متكي به بانك ها بوده و به اصطلاح تامين مالي در كشور بانك محور مي باشد و نقش بازار سرمايه و سهامداران در مقايسه با بانكها اندك است، حساسيت عملكرد بانك ها و كارايي آن ها بسيار حائز اهميت مي باشد.</a:t>
            </a:r>
          </a:p>
        </p:txBody>
      </p:sp>
    </p:spTree>
    <p:extLst>
      <p:ext uri="{BB962C8B-B14F-4D97-AF65-F5344CB8AC3E}">
        <p14:creationId xmlns:p14="http://schemas.microsoft.com/office/powerpoint/2010/main" val="37033773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2"/>
            <a:ext cx="10515600" cy="6137563"/>
          </a:xfrm>
        </p:spPr>
        <p:txBody>
          <a:bodyPr>
            <a:normAutofit fontScale="77500" lnSpcReduction="20000"/>
          </a:bodyPr>
          <a:lstStyle/>
          <a:p>
            <a:pPr marL="0" indent="0" algn="just" rtl="1">
              <a:lnSpc>
                <a:spcPct val="200000"/>
              </a:lnSpc>
              <a:buNone/>
            </a:pPr>
            <a:r>
              <a:rPr lang="fa-IR" dirty="0" smtClean="0"/>
              <a:t>متاسفانه در سال هاي اخير همواره با وجود افزايش بيرويه حجم نقدينگي، با پديدهاي به نام معماي نقدينگي روبه رو بوده ايم. به عبارتي با وجود رشد بالاي نقدينگي طي اين سال ها، همواره بنگاه هاي توليدي و فعالان اقتصادي در نظرسنجي ها و پيمايش هاي داخلي و خارجي مهم ترين مشكل پيشروي خود را مشكل تامين مالي عنوان كرده اند.</a:t>
            </a:r>
          </a:p>
          <a:p>
            <a:pPr marL="0" indent="0" algn="just" rtl="1">
              <a:lnSpc>
                <a:spcPct val="200000"/>
              </a:lnSpc>
              <a:buNone/>
            </a:pPr>
            <a:r>
              <a:rPr lang="fa-IR" dirty="0" smtClean="0"/>
              <a:t>طي چند سال گذشته اوضاع نابسامان اقتصادي و گرفتاري اقتصاد در ركود تورمي و از طرف ديگر اعمال تحريم هاي چندجانبه بين المللي، مشكل دسترسي به منابع مالي را حادتر از گذشته كرده و در اين بين سيستم بانكي كشور كارايي لازم را از خود نشان نداده است. عدم نظارت كافي بر عملكرد بانك ها توسط بانك مركزي، منجر به اعطاي وام هايي بي ضابطه و بدون توجه به نياز بخش هاي توليدي كشور گرديده است و از طرف ديگر بخش هاي مولد از دسترسي به تسهيلات محروم ماندند.</a:t>
            </a:r>
          </a:p>
        </p:txBody>
      </p:sp>
    </p:spTree>
    <p:extLst>
      <p:ext uri="{BB962C8B-B14F-4D97-AF65-F5344CB8AC3E}">
        <p14:creationId xmlns:p14="http://schemas.microsoft.com/office/powerpoint/2010/main" val="39904915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2"/>
            <a:ext cx="10515600" cy="6137563"/>
          </a:xfrm>
        </p:spPr>
        <p:txBody>
          <a:bodyPr>
            <a:normAutofit fontScale="77500" lnSpcReduction="20000"/>
          </a:bodyPr>
          <a:lstStyle/>
          <a:p>
            <a:pPr marL="0" indent="0" algn="just" rtl="1">
              <a:lnSpc>
                <a:spcPct val="200000"/>
              </a:lnSpc>
              <a:buNone/>
            </a:pPr>
            <a:r>
              <a:rPr lang="fa-IR" dirty="0" smtClean="0"/>
              <a:t>تاریخچه بازار پول و بانکداری در ایران</a:t>
            </a:r>
          </a:p>
          <a:p>
            <a:pPr marL="0" indent="0" algn="just" rtl="1">
              <a:lnSpc>
                <a:spcPct val="200000"/>
              </a:lnSpc>
              <a:buNone/>
            </a:pPr>
            <a:r>
              <a:rPr lang="fa-IR" dirty="0" smtClean="0"/>
              <a:t>در روزگار قبل از هخامنشیان، مردم پول‌های خود را به معابد و شاهزادگان می‌سپردند. هخامنشیان با فتح کشور ثروتمند لیدی که مردمانش به ضرب سکه اشتغال داشتند و همچنین فتح بابل که در زمان حمورابی قوانین و مقررات خاص خود را برای اعطای وام و پذیرش سپرده‌ها داشت، اقتصاد ایران را وارد مرحله جدیدی کردند و موجب رونق اقصاد ایران و رواج پول مسکوک شدند.</a:t>
            </a:r>
          </a:p>
          <a:p>
            <a:pPr marL="0" indent="0" algn="just" rtl="1">
              <a:lnSpc>
                <a:spcPct val="200000"/>
              </a:lnSpc>
              <a:buNone/>
            </a:pPr>
            <a:r>
              <a:rPr lang="fa-IR" dirty="0" smtClean="0"/>
              <a:t>سرآغاز بانکداری در ایران را می‌توان تاسیس بانک‌هایی خصوصی نظیر" اگیبی و پسران " در زمان هخامنشان دانست. بنیانگذار این بانک فردی به نام یعقوب از مهاجران یهودی مقیم بابل بود و فعالیت‌های آن شباهت بسیاری به بانک‌های امروزی داشت. از جمله فعالیت‌های بانک اگیبی و پسران می‌توان به اعطای وام و قبول سپرده، ایجاد حساب بانکی برای مشتری و صدور چک اشاره کرد.</a:t>
            </a:r>
          </a:p>
        </p:txBody>
      </p:sp>
    </p:spTree>
    <p:extLst>
      <p:ext uri="{BB962C8B-B14F-4D97-AF65-F5344CB8AC3E}">
        <p14:creationId xmlns:p14="http://schemas.microsoft.com/office/powerpoint/2010/main" val="11099166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2"/>
            <a:ext cx="10515600" cy="6137563"/>
          </a:xfrm>
        </p:spPr>
        <p:txBody>
          <a:bodyPr>
            <a:normAutofit fontScale="70000" lnSpcReduction="20000"/>
          </a:bodyPr>
          <a:lstStyle/>
          <a:p>
            <a:pPr marL="0" indent="0" algn="just" rtl="1">
              <a:lnSpc>
                <a:spcPct val="200000"/>
              </a:lnSpc>
              <a:buNone/>
            </a:pPr>
            <a:r>
              <a:rPr lang="fa-IR" dirty="0" smtClean="0"/>
              <a:t>در سال 1266 شمسی اولین بانک خارجی در ایران با نام " بانک جدید شرق " که مرکز آن در لندن و حوزه عملیاتش مناطق جنوبی آسیا بود بدون کسب مجوز از دولت شروع به فعالیت کرد و شش شعبه در سایر شهرهای ایران دایر نمود. این بانک برای نخستین بار در ایران حساب جاری که بهره به آن تعلق می‌گرفت، ارائه نمود. این بانک سه سال در ایران فعالیت و پس از تاسیس بانک شاهنشاهی کلیه اموال خود را به آن واگذار کرد.</a:t>
            </a:r>
          </a:p>
          <a:p>
            <a:pPr marL="0" indent="0" algn="just" rtl="1">
              <a:lnSpc>
                <a:spcPct val="200000"/>
              </a:lnSpc>
              <a:buNone/>
            </a:pPr>
            <a:r>
              <a:rPr lang="fa-IR" dirty="0" smtClean="0"/>
              <a:t>بانک شاهنشاهی ایران در سال 1267 هجری شمسی توسط فردی انگلیسی به نام بارون جولیوس دو رویترز که موسس خبرگزاری رویترز بود، تاسیس شد. رویترز که با اعطای وام به ناصرالدین شاه به امتیازات بسیاری دست یافته بود حق تاسیس بانک شاهی را به مدت شصت سال از ناصرالدین شاه گرفت و مهم‌تر از آن انحصار انتشار اسکناس نیز به رویترز انگلیسی واگذار شد. این بانک از سال 1269 فعالیت خود را آغاز کرد. سرمایه اولیه بانک یک میلیون لیره و تابع قوانین انگلستان بود در سال 1309 حق انحصاری نشر اسکناس از این بانک خریداری شد و به بانک ملی ایران واگذار گردید.</a:t>
            </a:r>
          </a:p>
        </p:txBody>
      </p:sp>
    </p:spTree>
    <p:extLst>
      <p:ext uri="{BB962C8B-B14F-4D97-AF65-F5344CB8AC3E}">
        <p14:creationId xmlns:p14="http://schemas.microsoft.com/office/powerpoint/2010/main" val="35513320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2"/>
            <a:ext cx="10515600" cy="6137563"/>
          </a:xfrm>
        </p:spPr>
        <p:txBody>
          <a:bodyPr>
            <a:normAutofit fontScale="92500" lnSpcReduction="20000"/>
          </a:bodyPr>
          <a:lstStyle/>
          <a:p>
            <a:pPr marL="0" indent="0" algn="just" rtl="1">
              <a:lnSpc>
                <a:spcPct val="200000"/>
              </a:lnSpc>
              <a:buNone/>
            </a:pPr>
            <a:r>
              <a:rPr lang="fa-IR" dirty="0" smtClean="0"/>
              <a:t>پس از بانک شاهی همچنان امتیاز تاسیس بانک به اتباع خارجی سپرده می‌شد. این بار نیز امتیاز تاسیس بانک به مدت 75 سال به یکی از اتباع روسیه تزاری واگذار گردید این بانک " بانک استقراضی ایران " نام گرفت.  بانک استقراضی ایران در سال 1270 آغاز به فعالیت کرد. در سال 1301 برمبنای توافق بین ایران و اتحاد جماهیر شوروی به دولت ایران واگذار شد و در سال1312 در بانک کشاورزی ادغام شد.</a:t>
            </a:r>
          </a:p>
          <a:p>
            <a:pPr marL="0" indent="0" algn="just" rtl="1">
              <a:lnSpc>
                <a:spcPct val="200000"/>
              </a:lnSpc>
              <a:buNone/>
            </a:pPr>
            <a:r>
              <a:rPr lang="fa-IR" dirty="0" smtClean="0"/>
              <a:t>در سال 1303 به منظور تسهیل مبادلات بازرگانی بین دو کشور ایران و اتحاد جماهیر شوروی سابق و انجام امور مالی موسسات بازرگانی وابسته به دولت شوروی در ایران " بانک ایران و روس " تاسیس شد. فعالیت‌های این بانک بر مبنای قوانین بانکی ایران صورت پذیرفت.</a:t>
            </a:r>
          </a:p>
        </p:txBody>
      </p:sp>
    </p:spTree>
    <p:extLst>
      <p:ext uri="{BB962C8B-B14F-4D97-AF65-F5344CB8AC3E}">
        <p14:creationId xmlns:p14="http://schemas.microsoft.com/office/powerpoint/2010/main" val="17342152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2"/>
            <a:ext cx="10515600" cy="6137563"/>
          </a:xfrm>
        </p:spPr>
        <p:txBody>
          <a:bodyPr>
            <a:normAutofit fontScale="70000" lnSpcReduction="20000"/>
          </a:bodyPr>
          <a:lstStyle/>
          <a:p>
            <a:pPr marL="0" indent="0" algn="just" rtl="1">
              <a:lnSpc>
                <a:spcPct val="200000"/>
              </a:lnSpc>
              <a:buNone/>
            </a:pPr>
            <a:r>
              <a:rPr lang="fa-IR" dirty="0" smtClean="0"/>
              <a:t>در سال 1304 نخستین بانک ایرانی با سرمایه 3,883,950 ریال از محل موجودی صندوق بازنشستگی نظامیان تاسیس شد و در 24 اسفند همان سال اولین شعبه بانک سپه در شهر رشت افتتاح گردید و علاوه بر معاملات نظامیان به گشایش اعتبار برای بازرگانان و معاملات بازرگانی پرداخت. در سال 1305با استفاده از وجوه صندوق بازنشستگی کشور، " موسسه رهنی ایران " تاسیس شد. این موسسه در ابتدا تحت نظارت وزارت دارایی فعالیت می‌کرد و در مقابل اخذ وثیقه منقول، به اعطای وام به افراد با نرخ بهره پایین پرداخت. این موسسه پس از تاسیس بانک ملی ایران به بانک ملی واگذار شد و به " بانک کارگشایی " تغییر نام یافت. اکنون بانک سپه با حدود 1700 شعبه نقش بسیار مهمی را در تحقق اهداف اقتصادی کلان کشور ایفا می‌نماید.</a:t>
            </a:r>
          </a:p>
          <a:p>
            <a:pPr marL="0" indent="0" algn="just" rtl="1">
              <a:lnSpc>
                <a:spcPct val="200000"/>
              </a:lnSpc>
              <a:buNone/>
            </a:pPr>
            <a:r>
              <a:rPr lang="fa-IR" dirty="0" smtClean="0"/>
              <a:t>در سال ۱۳۰۶، قانون اجازه تاسیس بانک ملی توسط مجلس شورای ملی تصویب شد. در شهریور ۱۳۰۷ بانک ملی ایران در تهران فعالیت خود را آغاز کرد. اولین مدیر عامل بانک ملی " دکتر کورت لنیدن بلات " و معاون او " فوگل " از کشور آلمان به ایران آمدند. از مهم‌ترین اقدامات بانک ملی می‌توان به لغو امتیاز انتشار اسکناس توسط بانک شاهنشاهی اشاره کرد. از آغاز سال ۱۳۱۱ شمسی اسکناس‌های بانک ملی مورد استفاده قرار گرفت.</a:t>
            </a:r>
          </a:p>
        </p:txBody>
      </p:sp>
    </p:spTree>
    <p:extLst>
      <p:ext uri="{BB962C8B-B14F-4D97-AF65-F5344CB8AC3E}">
        <p14:creationId xmlns:p14="http://schemas.microsoft.com/office/powerpoint/2010/main" val="1780224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2"/>
            <a:ext cx="10515600" cy="6137563"/>
          </a:xfrm>
        </p:spPr>
        <p:txBody>
          <a:bodyPr>
            <a:normAutofit lnSpcReduction="10000"/>
          </a:bodyPr>
          <a:lstStyle/>
          <a:p>
            <a:pPr marL="0" indent="0" algn="just" rtl="1">
              <a:lnSpc>
                <a:spcPct val="200000"/>
              </a:lnSpc>
              <a:buNone/>
            </a:pPr>
            <a:r>
              <a:rPr lang="fa-IR" dirty="0" smtClean="0"/>
              <a:t>نخستین بانک خصوصی ایران " بانک بازرگانی ایران " نام داشت که به شکل شرکت سهامی عام تاسیس شد. تا اواسط سال 1331 پنج بانک‌خصوصی دیگر به نام‌های عمران، صادرات، تهران، بیمه بازرگانی و پارس تاسیس شدند.</a:t>
            </a:r>
          </a:p>
          <a:p>
            <a:pPr marL="0" indent="0" algn="just" rtl="1">
              <a:lnSpc>
                <a:spcPct val="200000"/>
              </a:lnSpc>
              <a:buNone/>
            </a:pPr>
            <a:r>
              <a:rPr lang="fa-IR" dirty="0" smtClean="0"/>
              <a:t>بانک مرکزی ایران در سال 1339 یعنی هفتاد و سه سال پس از شروع فعالیت‌های بانکی در ایران تاسیس شد و فعالیت‌های غیرانتفاعی بانک ملی ایران مانند انتشار اسکناس، ضرب سکه، بانکداری دولت به بانک مرکزی واگذار گردید. بانک مرکزی مسئولیت اداره نظام پولی و اعتباری و کنترل سازمان بانکی کشور را به عهده گرفت.</a:t>
            </a:r>
          </a:p>
        </p:txBody>
      </p:sp>
    </p:spTree>
    <p:extLst>
      <p:ext uri="{BB962C8B-B14F-4D97-AF65-F5344CB8AC3E}">
        <p14:creationId xmlns:p14="http://schemas.microsoft.com/office/powerpoint/2010/main" val="5551247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2"/>
            <a:ext cx="10515600" cy="6137563"/>
          </a:xfrm>
        </p:spPr>
        <p:txBody>
          <a:bodyPr>
            <a:normAutofit fontScale="85000" lnSpcReduction="10000"/>
          </a:bodyPr>
          <a:lstStyle/>
          <a:p>
            <a:pPr marL="0" indent="0" algn="just" rtl="1">
              <a:lnSpc>
                <a:spcPct val="200000"/>
              </a:lnSpc>
              <a:buNone/>
            </a:pPr>
            <a:r>
              <a:rPr lang="fa-IR" dirty="0" smtClean="0"/>
              <a:t>سرانجام دولت ایران، یک سال پس از پیروزی انقلاب اسلامی (سال 1358)، به منظور حفظ حقوق سپرده‌گذاران و سرمایه‌های ملی و تضمین بازپرداخت سپرده‌های مردم، ‌بانک‌های ایران را ملی اعلام کرد. پس از ملی شدن بانک‌ها ادغام آن‌ها به منظور حفظ سرمایه صورت گرفت. به عنوان مثال بانک تجارت از ادغام یازده بانک و بانک ایران و روس به وجود آمد. بانک ملت نیز در اثر ادغام ده بانک ایجاد شد. در نهایت بانک‌ها پس از ادغام 37 بانک به 6 بانک تجاری شامل بانک رفاه، بانک ملی ایران، بانک صادرات ایران، بانک تجارت، بانک ملت و بانک سپه و 3 بانک تخصصی شامل بانک کشاورزی، بانک مسکن و بانک صنعت و معدن بخش‌بندی شدند. در ادامه و در دهه 80 تا به امروز نیز بانک های خصوصی در کنار بانک های دولتی به فعالیت می پردازند.</a:t>
            </a:r>
          </a:p>
        </p:txBody>
      </p:sp>
    </p:spTree>
    <p:extLst>
      <p:ext uri="{BB962C8B-B14F-4D97-AF65-F5344CB8AC3E}">
        <p14:creationId xmlns:p14="http://schemas.microsoft.com/office/powerpoint/2010/main" val="40039206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rtl="1"/>
            <a:r>
              <a:rPr lang="fa-IR" sz="2800" dirty="0" smtClean="0"/>
              <a:t>در کشور ایران بانک‌های دولتی و نیمه دولتی و خصوصی تحت نظارت و مجوز بانک مرکزی جمهوری اسلامی ایران فعالیت دارند که به شرح زیر است:</a:t>
            </a:r>
            <a:endParaRPr lang="en-US" sz="2800" dirty="0"/>
          </a:p>
        </p:txBody>
      </p:sp>
      <p:sp>
        <p:nvSpPr>
          <p:cNvPr id="3" name="Content Placeholder 2"/>
          <p:cNvSpPr>
            <a:spLocks noGrp="1"/>
          </p:cNvSpPr>
          <p:nvPr>
            <p:ph idx="1"/>
          </p:nvPr>
        </p:nvSpPr>
        <p:spPr>
          <a:xfrm>
            <a:off x="8229600" y="1825625"/>
            <a:ext cx="3124200" cy="4351338"/>
          </a:xfrm>
        </p:spPr>
        <p:txBody>
          <a:bodyPr>
            <a:normAutofit fontScale="92500" lnSpcReduction="10000"/>
          </a:bodyPr>
          <a:lstStyle/>
          <a:p>
            <a:pPr marL="0" indent="0" algn="r" rtl="1">
              <a:buNone/>
            </a:pPr>
            <a:r>
              <a:rPr lang="fa-IR" dirty="0" smtClean="0"/>
              <a:t>بانک‌های دولتی در ایران:</a:t>
            </a:r>
          </a:p>
          <a:p>
            <a:pPr marL="0" indent="0" algn="r" rtl="1">
              <a:buNone/>
            </a:pPr>
            <a:r>
              <a:rPr lang="fa-IR" dirty="0" smtClean="0"/>
              <a:t>بانک ملّی ایران</a:t>
            </a:r>
          </a:p>
          <a:p>
            <a:pPr marL="0" indent="0" algn="r" rtl="1">
              <a:buNone/>
            </a:pPr>
            <a:r>
              <a:rPr lang="fa-IR" dirty="0" smtClean="0"/>
              <a:t>بانک سپه</a:t>
            </a:r>
          </a:p>
          <a:p>
            <a:pPr marL="0" indent="0" algn="r" rtl="1">
              <a:buNone/>
            </a:pPr>
            <a:r>
              <a:rPr lang="fa-IR" dirty="0" smtClean="0"/>
              <a:t>بانک صنعت و معدن</a:t>
            </a:r>
          </a:p>
          <a:p>
            <a:pPr marL="0" indent="0" algn="r" rtl="1">
              <a:buNone/>
            </a:pPr>
            <a:r>
              <a:rPr lang="fa-IR" dirty="0" smtClean="0"/>
              <a:t>بانک کشاورزی</a:t>
            </a:r>
          </a:p>
          <a:p>
            <a:pPr marL="0" indent="0" algn="r" rtl="1">
              <a:buNone/>
            </a:pPr>
            <a:r>
              <a:rPr lang="fa-IR" dirty="0" smtClean="0"/>
              <a:t>بانک مسکن</a:t>
            </a:r>
          </a:p>
          <a:p>
            <a:pPr marL="0" indent="0" algn="r" rtl="1">
              <a:buNone/>
            </a:pPr>
            <a:r>
              <a:rPr lang="fa-IR" dirty="0" smtClean="0"/>
              <a:t>بانک توسعه صادرات ایران</a:t>
            </a:r>
          </a:p>
          <a:p>
            <a:pPr marL="0" indent="0" algn="r" rtl="1">
              <a:buNone/>
            </a:pPr>
            <a:r>
              <a:rPr lang="fa-IR" dirty="0" smtClean="0"/>
              <a:t>بانک توسعه تعاون</a:t>
            </a:r>
          </a:p>
          <a:p>
            <a:pPr marL="0" indent="0" algn="r" rtl="1">
              <a:buNone/>
            </a:pPr>
            <a:r>
              <a:rPr lang="fa-IR" dirty="0" smtClean="0"/>
              <a:t>پست بانک ایران</a:t>
            </a:r>
          </a:p>
        </p:txBody>
      </p:sp>
      <p:sp>
        <p:nvSpPr>
          <p:cNvPr id="4" name="Content Placeholder 2"/>
          <p:cNvSpPr txBox="1">
            <a:spLocks/>
          </p:cNvSpPr>
          <p:nvPr/>
        </p:nvSpPr>
        <p:spPr>
          <a:xfrm>
            <a:off x="4533900" y="1825625"/>
            <a:ext cx="3124200" cy="4351338"/>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None/>
            </a:pPr>
            <a:r>
              <a:rPr lang="fa-IR" dirty="0" smtClean="0"/>
              <a:t>بانک‌های غیر دولتی ایران:</a:t>
            </a:r>
          </a:p>
          <a:p>
            <a:pPr marL="0" indent="0" algn="r" rtl="1">
              <a:buNone/>
            </a:pPr>
            <a:r>
              <a:rPr lang="fa-IR" dirty="0" smtClean="0"/>
              <a:t>بانک اقتصاد نوین</a:t>
            </a:r>
          </a:p>
          <a:p>
            <a:pPr marL="0" indent="0" algn="r" rtl="1">
              <a:buNone/>
            </a:pPr>
            <a:r>
              <a:rPr lang="fa-IR" dirty="0" smtClean="0"/>
              <a:t>بانک پارسیان</a:t>
            </a:r>
          </a:p>
          <a:p>
            <a:pPr marL="0" indent="0" algn="r" rtl="1">
              <a:buNone/>
            </a:pPr>
            <a:r>
              <a:rPr lang="fa-IR" dirty="0" smtClean="0"/>
              <a:t>بانک کارآفرین</a:t>
            </a:r>
          </a:p>
          <a:p>
            <a:pPr marL="0" indent="0" algn="r" rtl="1">
              <a:buNone/>
            </a:pPr>
            <a:r>
              <a:rPr lang="fa-IR" dirty="0" smtClean="0"/>
              <a:t>بانک سامان</a:t>
            </a:r>
          </a:p>
          <a:p>
            <a:pPr marL="0" indent="0" algn="r" rtl="1">
              <a:buNone/>
            </a:pPr>
            <a:r>
              <a:rPr lang="fa-IR" dirty="0" smtClean="0"/>
              <a:t>بانک سینا</a:t>
            </a:r>
          </a:p>
          <a:p>
            <a:pPr marL="0" indent="0" algn="r" rtl="1">
              <a:buNone/>
            </a:pPr>
            <a:r>
              <a:rPr lang="fa-IR" dirty="0" smtClean="0"/>
              <a:t>بانک خاورمیانه</a:t>
            </a:r>
          </a:p>
          <a:p>
            <a:pPr marL="0" indent="0" algn="r" rtl="1">
              <a:buNone/>
            </a:pPr>
            <a:r>
              <a:rPr lang="fa-IR" dirty="0" smtClean="0"/>
              <a:t>بانک شهر</a:t>
            </a:r>
          </a:p>
          <a:p>
            <a:pPr marL="0" indent="0" algn="r" rtl="1">
              <a:buNone/>
            </a:pPr>
            <a:r>
              <a:rPr lang="fa-IR" dirty="0" smtClean="0"/>
              <a:t>بانک دی</a:t>
            </a:r>
          </a:p>
        </p:txBody>
      </p:sp>
      <p:sp>
        <p:nvSpPr>
          <p:cNvPr id="6" name="Content Placeholder 2"/>
          <p:cNvSpPr txBox="1">
            <a:spLocks/>
          </p:cNvSpPr>
          <p:nvPr/>
        </p:nvSpPr>
        <p:spPr>
          <a:xfrm>
            <a:off x="985404" y="2199698"/>
            <a:ext cx="31242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None/>
            </a:pPr>
            <a:r>
              <a:rPr lang="fa-IR" sz="2400" dirty="0" smtClean="0"/>
              <a:t>بانک صادرات</a:t>
            </a:r>
          </a:p>
          <a:p>
            <a:pPr marL="0" indent="0" algn="r" rtl="1">
              <a:buNone/>
            </a:pPr>
            <a:r>
              <a:rPr lang="fa-IR" sz="2400" dirty="0" smtClean="0"/>
              <a:t>بانک ملت</a:t>
            </a:r>
          </a:p>
          <a:p>
            <a:pPr marL="0" indent="0" algn="r" rtl="1">
              <a:buNone/>
            </a:pPr>
            <a:r>
              <a:rPr lang="fa-IR" sz="2400" dirty="0" smtClean="0"/>
              <a:t>بانک تجارت</a:t>
            </a:r>
          </a:p>
          <a:p>
            <a:pPr marL="0" indent="0" algn="r" rtl="1">
              <a:buNone/>
            </a:pPr>
            <a:r>
              <a:rPr lang="fa-IR" sz="2400" dirty="0" smtClean="0"/>
              <a:t>بانک رفاه</a:t>
            </a:r>
          </a:p>
          <a:p>
            <a:pPr marL="0" indent="0" algn="r" rtl="1">
              <a:buNone/>
            </a:pPr>
            <a:r>
              <a:rPr lang="fa-IR" sz="2400" dirty="0" smtClean="0"/>
              <a:t>بانک آینده</a:t>
            </a:r>
          </a:p>
          <a:p>
            <a:pPr marL="0" indent="0" algn="r" rtl="1">
              <a:buNone/>
            </a:pPr>
            <a:r>
              <a:rPr lang="fa-IR" sz="2400" dirty="0" smtClean="0"/>
              <a:t>بانک گردشگری</a:t>
            </a:r>
          </a:p>
          <a:p>
            <a:pPr marL="0" indent="0" algn="r" rtl="1">
              <a:buNone/>
            </a:pPr>
            <a:r>
              <a:rPr lang="fa-IR" sz="2400" dirty="0" smtClean="0"/>
              <a:t>بانک ایران زمین</a:t>
            </a:r>
          </a:p>
          <a:p>
            <a:pPr marL="0" indent="0" algn="r" rtl="1">
              <a:buNone/>
            </a:pPr>
            <a:r>
              <a:rPr lang="fa-IR" sz="2400" dirty="0" smtClean="0"/>
              <a:t>بانک سرمایه</a:t>
            </a:r>
          </a:p>
          <a:p>
            <a:pPr marL="0" indent="0" algn="r" rtl="1">
              <a:buNone/>
            </a:pPr>
            <a:r>
              <a:rPr lang="fa-IR" sz="2400" dirty="0" smtClean="0"/>
              <a:t>بانک پاسارگاد</a:t>
            </a:r>
          </a:p>
        </p:txBody>
      </p:sp>
    </p:spTree>
    <p:extLst>
      <p:ext uri="{BB962C8B-B14F-4D97-AF65-F5344CB8AC3E}">
        <p14:creationId xmlns:p14="http://schemas.microsoft.com/office/powerpoint/2010/main" val="10896868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rtl="1"/>
            <a:r>
              <a:rPr lang="fa-IR" sz="2800" dirty="0" smtClean="0"/>
              <a:t>در کشور ایران بانک‌های دولتی و نیمه دولتی و خصوصی تحت نظارت و مجوز بانک مرکزی جمهوری اسلامی ایران فعالیت دارند که به شرح زیر است:</a:t>
            </a:r>
            <a:endParaRPr lang="en-US" sz="2800" dirty="0"/>
          </a:p>
        </p:txBody>
      </p:sp>
      <p:sp>
        <p:nvSpPr>
          <p:cNvPr id="3" name="Content Placeholder 2"/>
          <p:cNvSpPr>
            <a:spLocks noGrp="1"/>
          </p:cNvSpPr>
          <p:nvPr>
            <p:ph idx="1"/>
          </p:nvPr>
        </p:nvSpPr>
        <p:spPr>
          <a:xfrm>
            <a:off x="8229600" y="1825625"/>
            <a:ext cx="3124200" cy="4351338"/>
          </a:xfrm>
        </p:spPr>
        <p:txBody>
          <a:bodyPr>
            <a:normAutofit/>
          </a:bodyPr>
          <a:lstStyle/>
          <a:p>
            <a:pPr marL="0" indent="0" algn="r" rtl="1">
              <a:buNone/>
            </a:pPr>
            <a:r>
              <a:rPr lang="fa-IR" sz="2400" dirty="0" smtClean="0"/>
              <a:t>بانک‌های قرض الحسنه</a:t>
            </a:r>
          </a:p>
          <a:p>
            <a:pPr marL="0" indent="0" algn="r" rtl="1">
              <a:buNone/>
            </a:pPr>
            <a:r>
              <a:rPr lang="fa-IR" sz="2400" dirty="0" smtClean="0"/>
              <a:t>بانک قرض‌الحسنه مهر ایران</a:t>
            </a:r>
          </a:p>
          <a:p>
            <a:pPr marL="0" indent="0" algn="r" rtl="1">
              <a:buNone/>
            </a:pPr>
            <a:r>
              <a:rPr lang="fa-IR" sz="2400" dirty="0" smtClean="0"/>
              <a:t>بانک قرض‌الحسنه رسالت</a:t>
            </a:r>
          </a:p>
          <a:p>
            <a:pPr marL="0" indent="0" algn="r" rtl="1">
              <a:buNone/>
            </a:pPr>
            <a:r>
              <a:rPr lang="fa-IR" sz="2400" dirty="0" smtClean="0"/>
              <a:t>لیست موسسات اعتباری مجاز</a:t>
            </a:r>
          </a:p>
          <a:p>
            <a:pPr marL="0" indent="0" algn="r" rtl="1">
              <a:buNone/>
            </a:pPr>
            <a:r>
              <a:rPr lang="fa-IR" sz="2400" dirty="0" smtClean="0"/>
              <a:t>موسسه اعتباری ملل</a:t>
            </a:r>
          </a:p>
        </p:txBody>
      </p:sp>
      <p:sp>
        <p:nvSpPr>
          <p:cNvPr id="4" name="Content Placeholder 2"/>
          <p:cNvSpPr txBox="1">
            <a:spLocks/>
          </p:cNvSpPr>
          <p:nvPr/>
        </p:nvSpPr>
        <p:spPr>
          <a:xfrm>
            <a:off x="838200" y="1825625"/>
            <a:ext cx="68199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None/>
            </a:pPr>
            <a:r>
              <a:rPr lang="fa-IR" dirty="0" smtClean="0"/>
              <a:t>لیست بانک‌های خارجی و مشترک در ایران:</a:t>
            </a:r>
          </a:p>
          <a:p>
            <a:pPr marL="0" indent="0" algn="r" rtl="1">
              <a:buNone/>
            </a:pPr>
            <a:r>
              <a:rPr lang="fa-IR" dirty="0" smtClean="0"/>
              <a:t>فیوچر بانک (المستقبل)</a:t>
            </a:r>
          </a:p>
          <a:p>
            <a:pPr marL="0" indent="0" algn="r" rtl="1">
              <a:buNone/>
            </a:pPr>
            <a:r>
              <a:rPr lang="fa-IR" sz="2000" dirty="0" smtClean="0"/>
              <a:t>تعاون اسلامی برای سرمایه‌گذاری (مصرف التعاون الاسلامی للاستثمار)</a:t>
            </a:r>
          </a:p>
          <a:p>
            <a:pPr marL="0" indent="0" algn="r" rtl="1">
              <a:buNone/>
            </a:pPr>
            <a:r>
              <a:rPr lang="fa-IR" dirty="0" smtClean="0"/>
              <a:t>بانک مشترک ایران و ونزوئلا</a:t>
            </a:r>
          </a:p>
          <a:p>
            <a:pPr marL="0" indent="0" algn="r" rtl="1">
              <a:buNone/>
            </a:pPr>
            <a:r>
              <a:rPr lang="fa-IR" dirty="0" smtClean="0"/>
              <a:t>بانک تجارتی ایران و اروپا</a:t>
            </a:r>
          </a:p>
          <a:p>
            <a:pPr marL="0" indent="0" algn="r" rtl="1">
              <a:buNone/>
            </a:pPr>
            <a:r>
              <a:rPr lang="fa-IR" dirty="0" smtClean="0"/>
              <a:t>بانک استاندارد چارتر</a:t>
            </a:r>
          </a:p>
        </p:txBody>
      </p:sp>
    </p:spTree>
    <p:extLst>
      <p:ext uri="{BB962C8B-B14F-4D97-AF65-F5344CB8AC3E}">
        <p14:creationId xmlns:p14="http://schemas.microsoft.com/office/powerpoint/2010/main" val="23283538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85000" lnSpcReduction="20000"/>
          </a:bodyPr>
          <a:lstStyle/>
          <a:p>
            <a:pPr marL="0" indent="0" algn="just" rtl="1">
              <a:lnSpc>
                <a:spcPct val="200000"/>
              </a:lnSpc>
              <a:buNone/>
            </a:pPr>
            <a:r>
              <a:rPr lang="fa-IR" dirty="0" smtClean="0"/>
              <a:t>ابزارهاي سياست پولي</a:t>
            </a:r>
          </a:p>
          <a:p>
            <a:pPr marL="0" indent="0" algn="just" rtl="1">
              <a:lnSpc>
                <a:spcPct val="200000"/>
              </a:lnSpc>
              <a:buNone/>
            </a:pPr>
            <a:r>
              <a:rPr lang="fa-IR" dirty="0" smtClean="0"/>
              <a:t>ابزارهاي سياست پولي تكنيك هايي است كه به وسيلة آن ها بانك مركزي مي كوشد متغير هدف خود را در سطح مطلوب و موردنظر قرار دهد. با توجه به اين حقيقت كه هدف اوليه و ابزاري مهم در سياست گذاري پولي، اثرگذاري بر نرخ بهرة كوتاه مدت است، لذا ابزارهاي سياست پولي شامل ابزارهايي مي شود كه با كاربرد آن ها بانك مركزي موفق به تغيير دلخواه در نرخ سود يا حفظ آن در سطح دلخواه مي گردد. پس روية اجراي سياست پولي چنين است كه ابتدا بانك مركزي با رصد شرايط اقتصادي از حيث رونق و ركود يك نرخ سود مورد نظر را هدف گذاري مي كند و سپس با كاربرد ابزارهاي خود درصدد تحقق و سپس حفظ آن برمي آيد.</a:t>
            </a:r>
          </a:p>
        </p:txBody>
      </p:sp>
    </p:spTree>
    <p:extLst>
      <p:ext uri="{BB962C8B-B14F-4D97-AF65-F5344CB8AC3E}">
        <p14:creationId xmlns:p14="http://schemas.microsoft.com/office/powerpoint/2010/main" val="372604141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70000" lnSpcReduction="20000"/>
          </a:bodyPr>
          <a:lstStyle/>
          <a:p>
            <a:pPr marL="0" indent="0" algn="just" rtl="1">
              <a:lnSpc>
                <a:spcPct val="200000"/>
              </a:lnSpc>
              <a:buNone/>
            </a:pPr>
            <a:r>
              <a:rPr lang="fa-IR" dirty="0" smtClean="0"/>
              <a:t>یک تفکیک كلي در مورد ابزارهاي سياست پولي، تفکیک آن به </a:t>
            </a:r>
            <a:r>
              <a:rPr lang="fa-IR" u="sng" dirty="0" smtClean="0"/>
              <a:t>ابزارهاي مستقيم</a:t>
            </a:r>
            <a:r>
              <a:rPr lang="fa-IR" dirty="0" smtClean="0"/>
              <a:t> و </a:t>
            </a:r>
            <a:r>
              <a:rPr lang="fa-IR" u="sng" dirty="0" smtClean="0"/>
              <a:t>غيرمستقيم</a:t>
            </a:r>
            <a:r>
              <a:rPr lang="fa-IR" dirty="0" smtClean="0"/>
              <a:t> است. ملاك اين تفكيك، بازارمحور بودن عملكرد بانك مركزي است. ابزارهاي مستقيم اشاره به محدوديت هاي اعمال شده توسط بانك مركزي بر نرخ سود پرداختي بانك ها ( اعم از نرخ سود سپرده ها يا نرخ تسهيلات) و هم چنين تعيين سقف و كف براي ميزان اعطاي اعتبارات دارند. در اين جا بانك مركزي از طريق وضع دستورات مستقيم، بانك ها را مكلف به تبعيت از سقف يا كف هاي مربوط به نرخ سود يا ميزان اعتبار مي سازد. تجارب گوناگون نشان مي دهد</a:t>
            </a:r>
          </a:p>
          <a:p>
            <a:pPr marL="0" indent="0" algn="just" rtl="1">
              <a:lnSpc>
                <a:spcPct val="200000"/>
              </a:lnSpc>
              <a:buNone/>
            </a:pPr>
            <a:r>
              <a:rPr lang="fa-IR" dirty="0" smtClean="0"/>
              <a:t>كشورهايي كه سياست هاي مستقيم را رها كرده و رو به سياست هاي غيرمستقيم مي آورند به ويژه در ابتداي اين اقدام معمولاً خود را در مقايسه با گذشته در كنترل شرايط ناتوان مي بينند كه نمونة آن رشد شديد متغيرهاي پولي در انگلستان پس از كنار گذاشتن ابزارهاي مستقيم ناظر بر سقف اعتبارات و نرخ ها در اواخر دهة 1970 است. ابزارهاي مستقيم در معرض خطر عدم تبعيت و سرپيچي قرار داشته و نيازمند اعمال نظارت جدي و مستقيم توسط مقامات پولي هستند.</a:t>
            </a:r>
          </a:p>
        </p:txBody>
      </p:sp>
    </p:spTree>
    <p:extLst>
      <p:ext uri="{BB962C8B-B14F-4D97-AF65-F5344CB8AC3E}">
        <p14:creationId xmlns:p14="http://schemas.microsoft.com/office/powerpoint/2010/main" val="100161263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92500"/>
          </a:bodyPr>
          <a:lstStyle/>
          <a:p>
            <a:pPr marL="0" indent="0" algn="just" rtl="1">
              <a:lnSpc>
                <a:spcPct val="200000"/>
              </a:lnSpc>
              <a:buNone/>
            </a:pPr>
            <a:r>
              <a:rPr lang="fa-IR" dirty="0" smtClean="0"/>
              <a:t>ابزارهاي غيرمستقيم پولي به طوركلي تا حد زيادي معلول رشد و كارايي بازارهاي مالي هستند . درواقع كارايي بازارهاي مالي از پيش نيازهاي مهم كاربرد ابزارهاي غيرمستقيم در سياست گذاري پولي است . معناي غیرمستقیم در اين تفكيك اين است كه بانك مركزي متغير هدف خود (نرخ سود) را از طريق ايفاي نقش در جانب عرضه و تقاضاي بازار پول هدايت و محقق مي سازد. بديهي است كه اين نوع مديريت بازار پول با توجه  به ماهيت آن (تأثيرگذاري غيرمستقيم بر متغير هدف) علاوه بر كارايي بالا در ابزارها و بازارهاي مالي نيازمند اعمال مديريتي هوشمندانه، انعطاف پذير و ماهرانه توسط مقامات پولي است.</a:t>
            </a:r>
          </a:p>
        </p:txBody>
      </p:sp>
    </p:spTree>
    <p:extLst>
      <p:ext uri="{BB962C8B-B14F-4D97-AF65-F5344CB8AC3E}">
        <p14:creationId xmlns:p14="http://schemas.microsoft.com/office/powerpoint/2010/main" val="298427035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85000" lnSpcReduction="10000"/>
          </a:bodyPr>
          <a:lstStyle/>
          <a:p>
            <a:pPr marL="0" indent="0" algn="just" rtl="1">
              <a:lnSpc>
                <a:spcPct val="200000"/>
              </a:lnSpc>
              <a:buNone/>
            </a:pPr>
            <a:r>
              <a:rPr lang="fa-IR" dirty="0" smtClean="0"/>
              <a:t>مهم ترين ابزارهاي غيرمستقيم در اجراي سياست پولي عبارتند از:</a:t>
            </a:r>
          </a:p>
          <a:p>
            <a:pPr marL="0" indent="0" algn="just" rtl="1">
              <a:lnSpc>
                <a:spcPct val="200000"/>
              </a:lnSpc>
              <a:buNone/>
            </a:pPr>
            <a:r>
              <a:rPr lang="fa-IR" u="sng" dirty="0" smtClean="0"/>
              <a:t>عمليات بازار باز</a:t>
            </a:r>
            <a:r>
              <a:rPr lang="fa-IR" dirty="0" smtClean="0"/>
              <a:t>: يكي از ابزارهاي مهم بانكهاي مركزي براي تنظيم بازار اعتبارات بانكي، عمليات بازار باز است. در عمليات بازار باز بانك مركزي در خصوص كاهش يا افزايش نرخ سود تصميم گيري و با انجام معاملات اوراق قرضه دولتي، حجم پول را در اقتصاد تغيير ميدهند و بر نرخ سود تعادلي تاثير ميگذارد. زمانيكه گرايشات تورمي در اقتصاد بروز ميكند، بانك مركزي اقدام به فروش اوراق قرضه در بازار ميكنند و از اين طريق ضمن كاهش حجم پول موجب افزايش نرخ سود مي ش ود. در زمانيكه گرايشات ركودي در اقتصاد ظاهر ميشود نيز با خريد اين اوراق بر حجم پول تاثير ميگذارد.</a:t>
            </a:r>
          </a:p>
        </p:txBody>
      </p:sp>
    </p:spTree>
    <p:extLst>
      <p:ext uri="{BB962C8B-B14F-4D97-AF65-F5344CB8AC3E}">
        <p14:creationId xmlns:p14="http://schemas.microsoft.com/office/powerpoint/2010/main" val="125444729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85000" lnSpcReduction="20000"/>
          </a:bodyPr>
          <a:lstStyle/>
          <a:p>
            <a:pPr marL="0" indent="0" algn="just" rtl="1">
              <a:lnSpc>
                <a:spcPct val="200000"/>
              </a:lnSpc>
              <a:buNone/>
            </a:pPr>
            <a:r>
              <a:rPr lang="fa-IR" u="sng" dirty="0" smtClean="0"/>
              <a:t>تنزيل مجدد</a:t>
            </a:r>
            <a:r>
              <a:rPr lang="fa-IR" dirty="0" smtClean="0"/>
              <a:t>: مراد از تنزيل، وام دهي مستقيم بانك مركزي به مؤسسات سپرده پذير (يا پذيرش سپرده  اين مؤسسات توسط بانك مركزي) است. بانك مركزي براي اين امر يك نرخ سود اعلام مي كند كه اين نرخ به طور غيرمستقيم نرخ هاي بازاري را تحت تأثير قرار مي دهد.</a:t>
            </a:r>
          </a:p>
          <a:p>
            <a:pPr marL="0" indent="0" algn="just" rtl="1">
              <a:lnSpc>
                <a:spcPct val="200000"/>
              </a:lnSpc>
              <a:buNone/>
            </a:pPr>
            <a:r>
              <a:rPr lang="fa-IR" u="sng" dirty="0" smtClean="0"/>
              <a:t>الزام نگهداري ذخاير</a:t>
            </a:r>
            <a:r>
              <a:rPr lang="fa-IR" dirty="0" smtClean="0"/>
              <a:t>: بانك مركزي بانك ها را موظف مي كند نسبتي از سپرده هاي خود را نزد بانك مركزي به عنوان ذخاير قانوني نگه دارند. اگرچه ايدة اوليه اين ابزار، مربوط به مسائل احتياطي بوده اما نقش و كاركرد اصلي آن امروزه در تأثيرگذاري بر طرف تقاضاي ذخاير است. كاهش در اين نسبت به معناي افزايش در ذخاير آزاد در اختيار بانك است كه نرخ سود را كاهش مي دهد . افزايش آن نيز تقاضاي ذخاير را دامن زده و نرخ سود را در بازار بين بانكي افزايش مي دهد.</a:t>
            </a:r>
          </a:p>
        </p:txBody>
      </p:sp>
    </p:spTree>
    <p:extLst>
      <p:ext uri="{BB962C8B-B14F-4D97-AF65-F5344CB8AC3E}">
        <p14:creationId xmlns:p14="http://schemas.microsoft.com/office/powerpoint/2010/main" val="412696516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dirty="0" smtClean="0"/>
              <a:t>ابزارهای بازار پول</a:t>
            </a:r>
          </a:p>
          <a:p>
            <a:pPr marL="0" indent="0" algn="just" rtl="1">
              <a:lnSpc>
                <a:spcPct val="200000"/>
              </a:lnSpc>
              <a:buNone/>
            </a:pPr>
            <a:r>
              <a:rPr lang="fa-IR" dirty="0" smtClean="0"/>
              <a:t>می ‌توان ابزارهای مالی قابل استفاده در بازار پول را به دو دسته کلی تقسیم کرد. گروه اول ابزارهای معامله‌ناپذیر بوده و گروه دوم ابزارهای معامله‌ پذیر نام دارند.</a:t>
            </a:r>
          </a:p>
          <a:p>
            <a:pPr marL="0" indent="0" algn="just" rtl="1">
              <a:lnSpc>
                <a:spcPct val="200000"/>
              </a:lnSpc>
              <a:buNone/>
            </a:pPr>
            <a:r>
              <a:rPr lang="fa-IR" dirty="0" smtClean="0"/>
              <a:t>ابزارهای معامله‌ ناپذیر عبارتند از:</a:t>
            </a:r>
          </a:p>
        </p:txBody>
      </p:sp>
    </p:spTree>
    <p:extLst>
      <p:ext uri="{BB962C8B-B14F-4D97-AF65-F5344CB8AC3E}">
        <p14:creationId xmlns:p14="http://schemas.microsoft.com/office/powerpoint/2010/main" val="155080430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dirty="0" smtClean="0"/>
              <a:t>1- </a:t>
            </a:r>
            <a:r>
              <a:rPr lang="fa-IR" u="sng" dirty="0" smtClean="0"/>
              <a:t>سپرده ‌های قرض‌ الحسنه، جاری و پس انداز</a:t>
            </a:r>
            <a:r>
              <a:rPr lang="fa-IR" dirty="0" smtClean="0"/>
              <a:t>: سپرده قرض‌ الحسنه جاری از نظر نحوه دریافت و پرداخت، مشابه حساب جاری است و سپرده‌ گذاران می‌ توانند با استفاده از چک از حساب خود برداشت کنند و بانک به محض رویت چک باید مبلغ آن را پرداخت کند.</a:t>
            </a:r>
          </a:p>
          <a:p>
            <a:pPr marL="0" indent="0" algn="just" rtl="1">
              <a:lnSpc>
                <a:spcPct val="200000"/>
              </a:lnSpc>
              <a:buNone/>
            </a:pPr>
            <a:r>
              <a:rPr lang="fa-IR" dirty="0" smtClean="0"/>
              <a:t>سپرده قرض ‌الحسنه پس انداز نیز از نظر نحوه دریافت و پرداخت مشابه حساب پس ‌انداز است و صاحبان این حساب‌ ها می‌ توانند با استفاده از دفترچه حساب پس انداز از حساب خود برداشت کنند.</a:t>
            </a:r>
          </a:p>
        </p:txBody>
      </p:sp>
    </p:spTree>
    <p:extLst>
      <p:ext uri="{BB962C8B-B14F-4D97-AF65-F5344CB8AC3E}">
        <p14:creationId xmlns:p14="http://schemas.microsoft.com/office/powerpoint/2010/main" val="291410797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92500" lnSpcReduction="20000"/>
          </a:bodyPr>
          <a:lstStyle/>
          <a:p>
            <a:pPr marL="0" indent="0" algn="just" rtl="1">
              <a:lnSpc>
                <a:spcPct val="200000"/>
              </a:lnSpc>
              <a:buNone/>
            </a:pPr>
            <a:r>
              <a:rPr lang="fa-IR" dirty="0" smtClean="0"/>
              <a:t>نهادهای مالی سپرده‌ پذیر طبق قانون می‌‌ توانند به منظور جذب و تجهیز سپرده های قرض ‌الحسنه یک یا تمامی امتیازات زیر را به سپرده گذاران اعطا کنند:</a:t>
            </a:r>
          </a:p>
          <a:p>
            <a:pPr marL="0" indent="0" algn="just" rtl="1">
              <a:lnSpc>
                <a:spcPct val="200000"/>
              </a:lnSpc>
              <a:buNone/>
            </a:pPr>
            <a:r>
              <a:rPr lang="fa-IR" dirty="0" smtClean="0"/>
              <a:t>•	اعطای جوایز نقدی یا جنسی،</a:t>
            </a:r>
          </a:p>
          <a:p>
            <a:pPr marL="0" indent="0" algn="just" rtl="1">
              <a:lnSpc>
                <a:spcPct val="200000"/>
              </a:lnSpc>
              <a:buNone/>
            </a:pPr>
            <a:r>
              <a:rPr lang="fa-IR" dirty="0" smtClean="0"/>
              <a:t>•	تخفیف یا معافیت سپرده ‌گذاران از پرداخت کارمزد یا حق الوکاله،</a:t>
            </a:r>
          </a:p>
          <a:p>
            <a:pPr marL="0" indent="0" algn="just" rtl="1">
              <a:lnSpc>
                <a:spcPct val="200000"/>
              </a:lnSpc>
              <a:buNone/>
            </a:pPr>
            <a:r>
              <a:rPr lang="fa-IR" dirty="0" smtClean="0"/>
              <a:t>•	دادن حق تقدم به سپرده‌ گذاران برای استفاده از تسهیلات بانکی.</a:t>
            </a:r>
          </a:p>
          <a:p>
            <a:pPr marL="0" indent="0" algn="just" rtl="1">
              <a:lnSpc>
                <a:spcPct val="200000"/>
              </a:lnSpc>
              <a:buNone/>
            </a:pPr>
            <a:r>
              <a:rPr lang="fa-IR" dirty="0" smtClean="0"/>
              <a:t>استرداد اصل سپرده ‌های قرض الحسنه در نهادهای مالی سپرده‌ پذیر تعهد و تضمین شده است و این نهادهای مالی مکلف‌ اند عندالمطالبه سپرده های قرض‌الحسنه را مسترد کنند.</a:t>
            </a:r>
          </a:p>
        </p:txBody>
      </p:sp>
    </p:spTree>
    <p:extLst>
      <p:ext uri="{BB962C8B-B14F-4D97-AF65-F5344CB8AC3E}">
        <p14:creationId xmlns:p14="http://schemas.microsoft.com/office/powerpoint/2010/main" val="339414392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77500" lnSpcReduction="20000"/>
          </a:bodyPr>
          <a:lstStyle/>
          <a:p>
            <a:pPr marL="0" indent="0" algn="just" rtl="1">
              <a:lnSpc>
                <a:spcPct val="200000"/>
              </a:lnSpc>
              <a:buNone/>
            </a:pPr>
            <a:r>
              <a:rPr lang="fa-IR" dirty="0" smtClean="0"/>
              <a:t>2- </a:t>
            </a:r>
            <a:r>
              <a:rPr lang="fa-IR" u="sng" dirty="0" smtClean="0"/>
              <a:t>سپرده‌های سرمایه‌گذاری مدت ‌دار (کوتاه ‌­مدت و بلند مدت)</a:t>
            </a:r>
            <a:r>
              <a:rPr lang="fa-IR" dirty="0" smtClean="0"/>
              <a:t>: این نوع سپرده‌ها به دو صورت کوتاه‌ مدت و بلند مدت تعیین شده و از طرف نهادهای مالی سپرده پذیر به عنوان وکیل در فعالیت‌های گوناگون سرمایه‌گذاری می‌شوند.</a:t>
            </a:r>
          </a:p>
          <a:p>
            <a:pPr marL="0" indent="0" algn="just" rtl="1">
              <a:lnSpc>
                <a:spcPct val="200000"/>
              </a:lnSpc>
              <a:buNone/>
            </a:pPr>
            <a:r>
              <a:rPr lang="fa-IR" dirty="0" smtClean="0"/>
              <a:t>این سپرده‌ها که نهادهای مالی سپرده‌ پذیر در به کار گرفتن آنها وکیل‌ اند، در امور مشارکت، مضاربه، مزارعه، مساقات، معاملات سلفی، معاملات اقساطی، سرمایه‌گذاری مستقیم، اجاره به شرط تملیک، جعاله و بعضی دیگر از عقود اسلامی استفاده می‌شوند. در این نوع از سپرده‌ها همانند سپرده­های قرض‌الحسنه و بر خلاف بانک‌ های ربوی به سپرده ­گذار بهره داده نمی‌شود و اصولا مطابق مقررات به هیچ یک از سپرده‌های دریافتی تحت عنوان سپرده‌های سرمایه‌ گذاری مدت‌دار رقم تعیین شده‌ای از قبل به عنوان سود پرداخت نخواهد شد. بنابراین سپرده افراد از طریق شرکت در فعالیت­‌های اقتصادی متناسب با منافع حاصل سود می‌برد.</a:t>
            </a:r>
          </a:p>
        </p:txBody>
      </p:sp>
    </p:spTree>
    <p:extLst>
      <p:ext uri="{BB962C8B-B14F-4D97-AF65-F5344CB8AC3E}">
        <p14:creationId xmlns:p14="http://schemas.microsoft.com/office/powerpoint/2010/main" val="166949739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85000" lnSpcReduction="10000"/>
          </a:bodyPr>
          <a:lstStyle/>
          <a:p>
            <a:pPr marL="0" indent="0" algn="just" rtl="1">
              <a:lnSpc>
                <a:spcPct val="200000"/>
              </a:lnSpc>
              <a:buNone/>
            </a:pPr>
            <a:r>
              <a:rPr lang="fa-IR" dirty="0" smtClean="0"/>
              <a:t>در سال‌های اخیر، علاوه بر ابزارهای مالی معامله ناپذیر فوق، نهادهای مالی سپرده پذیر فعال در بازار پول ایران از دو نوع دیگر از ابزارهای مالی معامله ناپذیر، یعنی گواهی سپرده معامله ناپذیر و اوراق قرضه پس‌انداز دولتی نیز استفاده کرده‌اند. البته ابزار مالی اوراق قرضه پس انداز دولتی تحت عناوین متعددی در دولت، در سال های قبل و پس از پیروزی انقلاب اسلامی سال 1357 استفاده شده است.</a:t>
            </a:r>
          </a:p>
          <a:p>
            <a:pPr marL="0" indent="0" algn="just" rtl="1">
              <a:lnSpc>
                <a:spcPct val="200000"/>
              </a:lnSpc>
              <a:buNone/>
            </a:pPr>
            <a:r>
              <a:rPr lang="fa-IR" dirty="0" smtClean="0"/>
              <a:t>ابزارهای مالی معامله ‌پذیر عبارتند از:</a:t>
            </a:r>
          </a:p>
          <a:p>
            <a:pPr marL="0" indent="0" algn="just" rtl="1">
              <a:lnSpc>
                <a:spcPct val="200000"/>
              </a:lnSpc>
              <a:buNone/>
            </a:pPr>
            <a:r>
              <a:rPr lang="fa-IR" dirty="0" smtClean="0"/>
              <a:t>گواهی سپرده (خاص و عام)، اوراق مشارکت و اسناد خزانه اسلامی ابزارهای مالی قابل ارائه در بازار پول ایران می‌ باشند.</a:t>
            </a:r>
          </a:p>
        </p:txBody>
      </p:sp>
    </p:spTree>
    <p:extLst>
      <p:ext uri="{BB962C8B-B14F-4D97-AF65-F5344CB8AC3E}">
        <p14:creationId xmlns:p14="http://schemas.microsoft.com/office/powerpoint/2010/main" val="193638015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ctr" rtl="1">
              <a:lnSpc>
                <a:spcPct val="200000"/>
              </a:lnSpc>
              <a:buNone/>
            </a:pPr>
            <a:endParaRPr lang="en-US" sz="5000" dirty="0" smtClean="0">
              <a:cs typeface="B Nazanin" panose="00000400000000000000" pitchFamily="2" charset="-78"/>
            </a:endParaRPr>
          </a:p>
          <a:p>
            <a:pPr marL="0" indent="0" algn="ctr" rtl="1">
              <a:lnSpc>
                <a:spcPct val="200000"/>
              </a:lnSpc>
              <a:buNone/>
            </a:pPr>
            <a:r>
              <a:rPr lang="fa-IR" sz="5000" dirty="0" smtClean="0">
                <a:cs typeface="B Nazanin" panose="00000400000000000000" pitchFamily="2" charset="-78"/>
              </a:rPr>
              <a:t>بررسي بازار سرمایه در ايران</a:t>
            </a:r>
          </a:p>
        </p:txBody>
      </p:sp>
    </p:spTree>
    <p:extLst>
      <p:ext uri="{BB962C8B-B14F-4D97-AF65-F5344CB8AC3E}">
        <p14:creationId xmlns:p14="http://schemas.microsoft.com/office/powerpoint/2010/main" val="194816268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85000" lnSpcReduction="10000"/>
          </a:bodyPr>
          <a:lstStyle/>
          <a:p>
            <a:pPr marL="0" indent="0" algn="just" rtl="1">
              <a:lnSpc>
                <a:spcPct val="200000"/>
              </a:lnSpc>
              <a:buNone/>
            </a:pPr>
            <a:r>
              <a:rPr lang="fa-IR" dirty="0" smtClean="0">
                <a:cs typeface="B Nazanin" panose="00000400000000000000" pitchFamily="2" charset="-78"/>
              </a:rPr>
              <a:t>بازار سرمایه به عنوان یکی از ارکان اقتصادی کشور، نقش مهمی در جذب سرمایه‌های خرد مردم و استفاده از آن‌ها در جهت تأمین مالی فعالیت‌های اقتصادی دارد. </a:t>
            </a:r>
          </a:p>
          <a:p>
            <a:pPr marL="0" indent="0" algn="just" rtl="1">
              <a:lnSpc>
                <a:spcPct val="200000"/>
              </a:lnSpc>
              <a:buNone/>
            </a:pPr>
            <a:r>
              <a:rPr lang="fa-IR" dirty="0" smtClean="0">
                <a:cs typeface="B Nazanin" panose="00000400000000000000" pitchFamily="2" charset="-78"/>
              </a:rPr>
              <a:t>بورس ایران فراز و فرودهای بسیار زیادی را تجربه کرده است. در پانزدهم بهمن‌ماه سال ۱۳۴۶، بورس اوراق بهادار تهران با انجام چند معامله بر روی سهام بانک توسعه‌‌‌‌‌‌‍ صنعتی و معدنی که بزرگ‌ترین مجتمع واحدهای تولیدی و اقتصادی در آن تاریخ به شمار می‌رفت، به‌طور رسمـی فعالیت خود را آغاز کـرد. از سال ۱۳۴۶ تا ۱۳۵۷، تعداد شرکت‌ها و موسسه‌های پذیرفته‌ شده در بورس اوراق بهادار تهران افزایش قابل ملاحظه‌ای داشت. از 10 بنگاه اقتصادی با سرمایه 2/6 میلیارد ریال به 142 شرکت با بیش از 308 میلیارد ریال افزایش یافت.</a:t>
            </a:r>
          </a:p>
        </p:txBody>
      </p:sp>
    </p:spTree>
    <p:extLst>
      <p:ext uri="{BB962C8B-B14F-4D97-AF65-F5344CB8AC3E}">
        <p14:creationId xmlns:p14="http://schemas.microsoft.com/office/powerpoint/2010/main" val="242668315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85000" lnSpcReduction="20000"/>
          </a:bodyPr>
          <a:lstStyle/>
          <a:p>
            <a:pPr marL="0" indent="0" algn="just" rtl="1">
              <a:lnSpc>
                <a:spcPct val="200000"/>
              </a:lnSpc>
              <a:buNone/>
            </a:pPr>
            <a:r>
              <a:rPr lang="fa-IR" dirty="0" smtClean="0">
                <a:cs typeface="B Nazanin" panose="00000400000000000000" pitchFamily="2" charset="-78"/>
              </a:rPr>
              <a:t>با پیروزی انقلاب اسلامی، تعداد شرکت‌های پذیرفته‌شده از ۱۰۵ شرکت، به ۵۶ شرکت در پایان سال ۱۳۶۷ تقلیل یافت. علت این امر، تملک بسیاری از بنگاه‌های اقتصادی توسط دولت بوده است. در اثر ملی شدن بانک‌ها، بیمه و برخی صنایع کشور، تعداد زیادی از بنگاه‌های اقتصادی از بورس خارج شدند. رکود شدید بازار بورس در طی هشت سال جنگ تحمیلی نیز از وقایع مهم بورس ایران محسوب می‌شود.</a:t>
            </a:r>
          </a:p>
          <a:p>
            <a:pPr marL="0" indent="0" algn="just" rtl="1">
              <a:lnSpc>
                <a:spcPct val="200000"/>
              </a:lnSpc>
              <a:buNone/>
            </a:pPr>
            <a:r>
              <a:rPr lang="fa-IR" dirty="0" smtClean="0">
                <a:cs typeface="B Nazanin" panose="00000400000000000000" pitchFamily="2" charset="-78"/>
              </a:rPr>
              <a:t>با وجود سابقه ۵۰ ساله از حضور بازار سرمایه در ایران، بورس اوراق بهادار تهران به شکل جدید و سهامی عام انتفاعی در آذر ۱۳۸۴ بر پایه قانون جدید بازار اوراق بهادار تشکیل شد. در بورس اوراق بهادار تهران، دارایی‌های مختلف مالی یا به اصطلاح کاغذی (مانند سهام شرکت‌ها، اوراق بدهی، اوراق مشارکت و …) مورد معامله قرار می‌گیرند.</a:t>
            </a:r>
          </a:p>
        </p:txBody>
      </p:sp>
    </p:spTree>
    <p:extLst>
      <p:ext uri="{BB962C8B-B14F-4D97-AF65-F5344CB8AC3E}">
        <p14:creationId xmlns:p14="http://schemas.microsoft.com/office/powerpoint/2010/main" val="48377878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dirty="0" smtClean="0">
                <a:cs typeface="B Nazanin" panose="00000400000000000000" pitchFamily="2" charset="-78"/>
              </a:rPr>
              <a:t>بازار فرابورس ایران در آبان ۱۳۸۷ فعالیت خود را تحت نظارت سازمان بورس اوراق بهادار آغاز کرد. از مهم ‌ترین وظایف این بازار، سامان‌دهی و هدایت بخشی از بازار سرمایه است که شرایط ورود به بورس اوراق بهادار را ندارند یا می‌خواهند سریع ‌تر به بازار سرمایه وارد شوند. سازوکارهای ساده ‌تر و تنوع در شرایط پذیرش شرکت‌ها در فرابورس، این امکان را به بنگاه‌های اقتصادی می‌دهد تا با حداقل شرایط لازم و در سریع ‌ترین زمان ممکن وارد این بازار شده و از مزایای آن بهره‌ مند گردند.</a:t>
            </a:r>
          </a:p>
        </p:txBody>
      </p:sp>
    </p:spTree>
    <p:extLst>
      <p:ext uri="{BB962C8B-B14F-4D97-AF65-F5344CB8AC3E}">
        <p14:creationId xmlns:p14="http://schemas.microsoft.com/office/powerpoint/2010/main" val="417815621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77500" lnSpcReduction="20000"/>
          </a:bodyPr>
          <a:lstStyle/>
          <a:p>
            <a:pPr marL="0" indent="0" algn="just" rtl="1">
              <a:lnSpc>
                <a:spcPct val="200000"/>
              </a:lnSpc>
              <a:buNone/>
            </a:pPr>
            <a:r>
              <a:rPr lang="fa-IR" dirty="0" smtClean="0">
                <a:cs typeface="B Nazanin" panose="00000400000000000000" pitchFamily="2" charset="-78"/>
              </a:rPr>
              <a:t>در حال حاضر، چهار بورس بزرگ کشور تحت نظارت سازمان بورس و اوراق بهادار فعالیت می‌کنند:</a:t>
            </a:r>
          </a:p>
          <a:p>
            <a:pPr marL="0" indent="0" algn="just" rtl="1">
              <a:lnSpc>
                <a:spcPct val="200000"/>
              </a:lnSpc>
              <a:buNone/>
            </a:pPr>
            <a:r>
              <a:rPr lang="fa-IR" dirty="0" smtClean="0">
                <a:cs typeface="B Nazanin" panose="00000400000000000000" pitchFamily="2" charset="-78"/>
              </a:rPr>
              <a:t>1- بورس اوراق بهادار تهران که در آن، سهام شرکت‌ها و سایر اوراق بهادار مانند اوراق مشارکت خرید وفروش می‌شود.</a:t>
            </a:r>
          </a:p>
          <a:p>
            <a:pPr marL="0" indent="0" algn="just" rtl="1">
              <a:lnSpc>
                <a:spcPct val="200000"/>
              </a:lnSpc>
              <a:buNone/>
            </a:pPr>
            <a:r>
              <a:rPr lang="fa-IR" dirty="0" smtClean="0">
                <a:cs typeface="B Nazanin" panose="00000400000000000000" pitchFamily="2" charset="-78"/>
              </a:rPr>
              <a:t>2- فرابورس ایران که در آنجا هم سهام شرکت‌هایی که بنا به دلایلی موفق به پذیرش در بورس اوراق بهادار تهران نمی‌شوند، مورد داد وستد قرار می‌گیرد.</a:t>
            </a:r>
          </a:p>
          <a:p>
            <a:pPr marL="0" indent="0" algn="just" rtl="1">
              <a:lnSpc>
                <a:spcPct val="200000"/>
              </a:lnSpc>
              <a:buNone/>
            </a:pPr>
            <a:r>
              <a:rPr lang="fa-IR" dirty="0" smtClean="0">
                <a:cs typeface="B Nazanin" panose="00000400000000000000" pitchFamily="2" charset="-78"/>
              </a:rPr>
              <a:t>3- بورس کالای ایران که در آن انواع کالاها مانند محصولات پتروشیمی، فلزات، محصولات کشاورزی و قراردادهای آتی سکه و… خریدوفروش می‌شود.</a:t>
            </a:r>
          </a:p>
          <a:p>
            <a:pPr marL="0" indent="0" algn="just" rtl="1">
              <a:lnSpc>
                <a:spcPct val="200000"/>
              </a:lnSpc>
              <a:buNone/>
            </a:pPr>
            <a:r>
              <a:rPr lang="fa-IR" dirty="0" smtClean="0">
                <a:cs typeface="B Nazanin" panose="00000400000000000000" pitchFamily="2" charset="-78"/>
              </a:rPr>
              <a:t>4- در نهایت بورس انرژی که به‌ تازگی تأسیس ‌شده و در آن، حامل‌های انرژی با محوریت برق، به‌عنوان یکی از مهم ‌ترین حامل‌های انرژی، خرید و فروش می شود.</a:t>
            </a:r>
          </a:p>
        </p:txBody>
      </p:sp>
    </p:spTree>
    <p:extLst>
      <p:ext uri="{BB962C8B-B14F-4D97-AF65-F5344CB8AC3E}">
        <p14:creationId xmlns:p14="http://schemas.microsoft.com/office/powerpoint/2010/main" val="388086822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marR="0" algn="just" rtl="1">
              <a:lnSpc>
                <a:spcPct val="115000"/>
              </a:lnSpc>
              <a:spcBef>
                <a:spcPts val="0"/>
              </a:spcBef>
              <a:spcAft>
                <a:spcPts val="0"/>
              </a:spcAft>
            </a:pPr>
            <a:r>
              <a:rPr lang="ar-SA" b="1" kern="100" dirty="0">
                <a:latin typeface="Calibri" panose="020F0502020204030204" pitchFamily="34" charset="0"/>
                <a:ea typeface="Calibri" panose="020F0502020204030204" pitchFamily="34" charset="0"/>
                <a:cs typeface="B Nazanin" panose="00000400000000000000" pitchFamily="2" charset="-78"/>
              </a:rPr>
              <a:t>ارکان بازار </a:t>
            </a:r>
            <a:r>
              <a:rPr lang="ar-SA" b="1" kern="100" dirty="0" smtClean="0">
                <a:latin typeface="Calibri" panose="020F0502020204030204" pitchFamily="34" charset="0"/>
                <a:ea typeface="Calibri" panose="020F0502020204030204" pitchFamily="34" charset="0"/>
                <a:cs typeface="B Nazanin" panose="00000400000000000000" pitchFamily="2" charset="-78"/>
              </a:rPr>
              <a:t>سرمایه</a:t>
            </a:r>
            <a:endParaRPr lang="fa-IR" b="1" kern="100" dirty="0" smtClean="0">
              <a:latin typeface="Calibri" panose="020F0502020204030204" pitchFamily="34" charset="0"/>
              <a:ea typeface="Calibri" panose="020F0502020204030204" pitchFamily="34" charset="0"/>
              <a:cs typeface="B Nazanin" panose="00000400000000000000" pitchFamily="2" charset="-78"/>
            </a:endParaRPr>
          </a:p>
          <a:p>
            <a:pPr marL="0" marR="0" algn="just" rtl="1">
              <a:lnSpc>
                <a:spcPct val="115000"/>
              </a:lnSpc>
              <a:spcBef>
                <a:spcPts val="0"/>
              </a:spcBef>
              <a:spcAft>
                <a:spcPts val="0"/>
              </a:spcAft>
            </a:pP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kern="100" dirty="0">
                <a:latin typeface="Calibri" panose="020F0502020204030204" pitchFamily="34" charset="0"/>
                <a:ea typeface="Calibri" panose="020F0502020204030204" pitchFamily="34" charset="0"/>
                <a:cs typeface="B Nazanin" panose="00000400000000000000" pitchFamily="2" charset="-78"/>
              </a:rPr>
              <a:t>بازار اوراق بهادار از ارکان اصلی زیر تشکیل می‌شود</a:t>
            </a:r>
            <a:r>
              <a:rPr lang="en-US" kern="100" dirty="0">
                <a:latin typeface="Calibri" panose="020F0502020204030204" pitchFamily="34" charset="0"/>
                <a:ea typeface="Calibri" panose="020F0502020204030204" pitchFamily="34" charset="0"/>
                <a:cs typeface="B Nazanin" panose="00000400000000000000" pitchFamily="2" charset="-78"/>
              </a:rPr>
              <a:t>:</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15000"/>
              </a:lnSpc>
              <a:spcBef>
                <a:spcPts val="0"/>
              </a:spcBef>
              <a:spcAft>
                <a:spcPts val="0"/>
              </a:spcAft>
              <a:buSzPts val="1000"/>
              <a:buFont typeface="Symbol" panose="05050102010706020507" pitchFamily="18" charset="2"/>
              <a:buChar char=""/>
              <a:tabLst>
                <a:tab pos="457200" algn="l"/>
              </a:tabLst>
            </a:pPr>
            <a:r>
              <a:rPr lang="ar-SA" kern="100" dirty="0">
                <a:latin typeface="Calibri" panose="020F0502020204030204" pitchFamily="34" charset="0"/>
                <a:ea typeface="Calibri" panose="020F0502020204030204" pitchFamily="34" charset="0"/>
                <a:cs typeface="B Nazanin" panose="00000400000000000000" pitchFamily="2" charset="-78"/>
              </a:rPr>
              <a:t>شورای عالی بورس اوراق بهادار</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15000"/>
              </a:lnSpc>
              <a:spcBef>
                <a:spcPts val="0"/>
              </a:spcBef>
              <a:spcAft>
                <a:spcPts val="0"/>
              </a:spcAft>
              <a:buSzPts val="1000"/>
              <a:buFont typeface="Symbol" panose="05050102010706020507" pitchFamily="18" charset="2"/>
              <a:buChar char=""/>
              <a:tabLst>
                <a:tab pos="457200" algn="l"/>
              </a:tabLst>
            </a:pPr>
            <a:r>
              <a:rPr lang="ar-SA" kern="100" dirty="0">
                <a:latin typeface="Calibri" panose="020F0502020204030204" pitchFamily="34" charset="0"/>
                <a:ea typeface="Calibri" panose="020F0502020204030204" pitchFamily="34" charset="0"/>
                <a:cs typeface="B Nazanin" panose="00000400000000000000" pitchFamily="2" charset="-78"/>
              </a:rPr>
              <a:t>سازمان بورس و اوراق بهادار</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15000"/>
              </a:lnSpc>
              <a:spcBef>
                <a:spcPts val="0"/>
              </a:spcBef>
              <a:spcAft>
                <a:spcPts val="0"/>
              </a:spcAft>
              <a:buSzPts val="1000"/>
              <a:buFont typeface="Symbol" panose="05050102010706020507" pitchFamily="18" charset="2"/>
              <a:buChar char=""/>
              <a:tabLst>
                <a:tab pos="457200" algn="l"/>
              </a:tabLst>
            </a:pPr>
            <a:r>
              <a:rPr lang="ar-SA" kern="100" dirty="0">
                <a:latin typeface="Calibri" panose="020F0502020204030204" pitchFamily="34" charset="0"/>
                <a:ea typeface="Calibri" panose="020F0502020204030204" pitchFamily="34" charset="0"/>
                <a:cs typeface="B Nazanin" panose="00000400000000000000" pitchFamily="2" charset="-78"/>
              </a:rPr>
              <a:t>شرکت بورس اوراق بهادار تهران</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15000"/>
              </a:lnSpc>
              <a:spcBef>
                <a:spcPts val="0"/>
              </a:spcBef>
              <a:spcAft>
                <a:spcPts val="0"/>
              </a:spcAft>
              <a:buSzPts val="1000"/>
              <a:buFont typeface="Symbol" panose="05050102010706020507" pitchFamily="18" charset="2"/>
              <a:buChar char=""/>
              <a:tabLst>
                <a:tab pos="457200" algn="l"/>
              </a:tabLst>
            </a:pPr>
            <a:r>
              <a:rPr lang="ar-SA" kern="100" dirty="0">
                <a:latin typeface="Calibri" panose="020F0502020204030204" pitchFamily="34" charset="0"/>
                <a:ea typeface="Calibri" panose="020F0502020204030204" pitchFamily="34" charset="0"/>
                <a:cs typeface="B Nazanin" panose="00000400000000000000" pitchFamily="2" charset="-78"/>
              </a:rPr>
              <a:t>شرکت فرابورس ایران</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15000"/>
              </a:lnSpc>
              <a:spcBef>
                <a:spcPts val="0"/>
              </a:spcBef>
              <a:spcAft>
                <a:spcPts val="0"/>
              </a:spcAft>
              <a:buSzPts val="1000"/>
              <a:buFont typeface="Symbol" panose="05050102010706020507" pitchFamily="18" charset="2"/>
              <a:buChar char=""/>
              <a:tabLst>
                <a:tab pos="457200" algn="l"/>
              </a:tabLst>
            </a:pPr>
            <a:r>
              <a:rPr lang="ar-SA" kern="100" dirty="0">
                <a:latin typeface="Calibri" panose="020F0502020204030204" pitchFamily="34" charset="0"/>
                <a:ea typeface="Calibri" panose="020F0502020204030204" pitchFamily="34" charset="0"/>
                <a:cs typeface="B Nazanin" panose="00000400000000000000" pitchFamily="2" charset="-78"/>
              </a:rPr>
              <a:t>شرکت بورس کالای ایران</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15000"/>
              </a:lnSpc>
              <a:spcBef>
                <a:spcPts val="0"/>
              </a:spcBef>
              <a:spcAft>
                <a:spcPts val="0"/>
              </a:spcAft>
              <a:buSzPts val="1000"/>
              <a:buFont typeface="Symbol" panose="05050102010706020507" pitchFamily="18" charset="2"/>
              <a:buChar char=""/>
              <a:tabLst>
                <a:tab pos="457200" algn="l"/>
              </a:tabLst>
            </a:pPr>
            <a:r>
              <a:rPr lang="ar-SA" kern="100" dirty="0">
                <a:latin typeface="Calibri" panose="020F0502020204030204" pitchFamily="34" charset="0"/>
                <a:ea typeface="Calibri" panose="020F0502020204030204" pitchFamily="34" charset="0"/>
                <a:cs typeface="B Nazanin" panose="00000400000000000000" pitchFamily="2" charset="-78"/>
              </a:rPr>
              <a:t>شرکت بورس انرژی</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15000"/>
              </a:lnSpc>
              <a:spcBef>
                <a:spcPts val="0"/>
              </a:spcBef>
              <a:spcAft>
                <a:spcPts val="0"/>
              </a:spcAft>
              <a:buSzPts val="1000"/>
              <a:buFont typeface="Symbol" panose="05050102010706020507" pitchFamily="18" charset="2"/>
              <a:buChar char=""/>
              <a:tabLst>
                <a:tab pos="457200" algn="l"/>
              </a:tabLst>
            </a:pPr>
            <a:r>
              <a:rPr lang="ar-SA" kern="100" dirty="0">
                <a:latin typeface="Calibri" panose="020F0502020204030204" pitchFamily="34" charset="0"/>
                <a:ea typeface="Calibri" panose="020F0502020204030204" pitchFamily="34" charset="0"/>
                <a:cs typeface="B Nazanin" panose="00000400000000000000" pitchFamily="2" charset="-78"/>
              </a:rPr>
              <a:t>سایر نهادهای مالی</a:t>
            </a:r>
            <a:endParaRPr lang="en-US"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8570141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marR="0" algn="just" rtl="1">
              <a:lnSpc>
                <a:spcPct val="115000"/>
              </a:lnSpc>
              <a:spcBef>
                <a:spcPts val="0"/>
              </a:spcBef>
              <a:spcAft>
                <a:spcPts val="0"/>
              </a:spcAft>
            </a:pPr>
            <a:r>
              <a:rPr lang="ar-SA" b="1" kern="100" dirty="0">
                <a:latin typeface="Calibri" panose="020F0502020204030204" pitchFamily="34" charset="0"/>
                <a:ea typeface="Calibri" panose="020F0502020204030204" pitchFamily="34" charset="0"/>
                <a:cs typeface="B Nazanin" panose="00000400000000000000" pitchFamily="2" charset="-78"/>
              </a:rPr>
              <a:t>شورای عالی بورس اوراق </a:t>
            </a:r>
            <a:r>
              <a:rPr lang="ar-SA" b="1" kern="100" dirty="0" smtClean="0">
                <a:latin typeface="Calibri" panose="020F0502020204030204" pitchFamily="34" charset="0"/>
                <a:ea typeface="Calibri" panose="020F0502020204030204" pitchFamily="34" charset="0"/>
                <a:cs typeface="B Nazanin" panose="00000400000000000000" pitchFamily="2" charset="-78"/>
              </a:rPr>
              <a:t>بهادار</a:t>
            </a:r>
            <a:endParaRPr lang="fa-IR" b="1" kern="100" dirty="0" smtClean="0">
              <a:latin typeface="Calibri" panose="020F0502020204030204" pitchFamily="34" charset="0"/>
              <a:ea typeface="Calibri" panose="020F0502020204030204" pitchFamily="34" charset="0"/>
              <a:cs typeface="B Nazanin" panose="00000400000000000000" pitchFamily="2" charset="-78"/>
            </a:endParaRPr>
          </a:p>
          <a:p>
            <a:pPr marL="0" marR="0" algn="just" rtl="1">
              <a:lnSpc>
                <a:spcPct val="115000"/>
              </a:lnSpc>
              <a:spcBef>
                <a:spcPts val="0"/>
              </a:spcBef>
              <a:spcAft>
                <a:spcPts val="0"/>
              </a:spcAft>
            </a:pP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kern="100" dirty="0">
                <a:latin typeface="Calibri" panose="020F0502020204030204" pitchFamily="34" charset="0"/>
                <a:ea typeface="Calibri" panose="020F0502020204030204" pitchFamily="34" charset="0"/>
                <a:cs typeface="B Nazanin" panose="00000400000000000000" pitchFamily="2" charset="-78"/>
              </a:rPr>
              <a:t>شورای عالی بورس اوراق بهادار در رأس ارکان بازار سرمایه قرار دارد. این شورا به عنوان بالاترین و مهم ترین رکن، اتخاذ کلیه تصمیم‌های مهم و اساسی بازار را بر عهده دارد. وظایف شورای عالی بورس به شرح زیر است</a:t>
            </a:r>
            <a:r>
              <a:rPr lang="en-US" kern="100" dirty="0" smtClean="0">
                <a:latin typeface="Calibri" panose="020F0502020204030204" pitchFamily="34" charset="0"/>
                <a:ea typeface="Calibri" panose="020F0502020204030204" pitchFamily="34" charset="0"/>
                <a:cs typeface="B Nazanin" panose="00000400000000000000" pitchFamily="2" charset="-78"/>
              </a:rPr>
              <a:t>:</a:t>
            </a:r>
            <a:endParaRPr lang="fa-IR"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15000"/>
              </a:lnSpc>
              <a:spcBef>
                <a:spcPts val="0"/>
              </a:spcBef>
              <a:spcAft>
                <a:spcPts val="0"/>
              </a:spcAft>
              <a:buSzPts val="1000"/>
              <a:buFont typeface="Symbol" panose="05050102010706020507" pitchFamily="18" charset="2"/>
              <a:buChar char=""/>
              <a:tabLst>
                <a:tab pos="457200" algn="l"/>
              </a:tabLst>
            </a:pPr>
            <a:r>
              <a:rPr lang="ar-SA" kern="100" dirty="0">
                <a:latin typeface="Calibri" panose="020F0502020204030204" pitchFamily="34" charset="0"/>
                <a:ea typeface="Calibri" panose="020F0502020204030204" pitchFamily="34" charset="0"/>
                <a:cs typeface="B Nazanin" panose="00000400000000000000" pitchFamily="2" charset="-78"/>
              </a:rPr>
              <a:t>تصویب سیاست‌های کلان بازار</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15000"/>
              </a:lnSpc>
              <a:spcBef>
                <a:spcPts val="0"/>
              </a:spcBef>
              <a:spcAft>
                <a:spcPts val="0"/>
              </a:spcAft>
              <a:buSzPts val="1000"/>
              <a:buFont typeface="Symbol" panose="05050102010706020507" pitchFamily="18" charset="2"/>
              <a:buChar char=""/>
              <a:tabLst>
                <a:tab pos="457200" algn="l"/>
              </a:tabLst>
            </a:pPr>
            <a:r>
              <a:rPr lang="ar-SA" kern="100" dirty="0">
                <a:latin typeface="Calibri" panose="020F0502020204030204" pitchFamily="34" charset="0"/>
                <a:ea typeface="Calibri" panose="020F0502020204030204" pitchFamily="34" charset="0"/>
                <a:cs typeface="B Nazanin" panose="00000400000000000000" pitchFamily="2" charset="-78"/>
              </a:rPr>
              <a:t>اتخاذ تدابیر لازم در جهت ساماندهی و توسعه بازار اوراق بهادار</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15000"/>
              </a:lnSpc>
              <a:spcBef>
                <a:spcPts val="0"/>
              </a:spcBef>
              <a:spcAft>
                <a:spcPts val="0"/>
              </a:spcAft>
              <a:buSzPts val="1000"/>
              <a:buFont typeface="Symbol" panose="05050102010706020507" pitchFamily="18" charset="2"/>
              <a:buChar char=""/>
              <a:tabLst>
                <a:tab pos="457200" algn="l"/>
              </a:tabLst>
            </a:pPr>
            <a:r>
              <a:rPr lang="ar-SA" kern="100" dirty="0">
                <a:latin typeface="Calibri" panose="020F0502020204030204" pitchFamily="34" charset="0"/>
                <a:ea typeface="Calibri" panose="020F0502020204030204" pitchFamily="34" charset="0"/>
                <a:cs typeface="B Nazanin" panose="00000400000000000000" pitchFamily="2" charset="-78"/>
              </a:rPr>
              <a:t>نظارت بر اجرای قانون و تعیین سیاست و خط‌ مشی بازار اوراق بهادار</a:t>
            </a:r>
            <a:r>
              <a:rPr lang="en-US" kern="100" dirty="0">
                <a:latin typeface="Calibri" panose="020F0502020204030204" pitchFamily="34" charset="0"/>
                <a:ea typeface="Calibri" panose="020F0502020204030204" pitchFamily="34" charset="0"/>
                <a:cs typeface="B Nazanin" panose="00000400000000000000" pitchFamily="2" charset="-78"/>
              </a:rPr>
              <a:t> </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200000"/>
              </a:lnSpc>
              <a:buNone/>
            </a:pPr>
            <a:endParaRPr lang="fa-IR" dirty="0" smtClean="0">
              <a:cs typeface="B Nazanin" panose="00000400000000000000" pitchFamily="2" charset="-78"/>
            </a:endParaRPr>
          </a:p>
        </p:txBody>
      </p:sp>
    </p:spTree>
    <p:extLst>
      <p:ext uri="{BB962C8B-B14F-4D97-AF65-F5344CB8AC3E}">
        <p14:creationId xmlns:p14="http://schemas.microsoft.com/office/powerpoint/2010/main" val="28727920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lnSpcReduction="10000"/>
          </a:bodyPr>
          <a:lstStyle/>
          <a:p>
            <a:pPr marL="0" marR="0" indent="0" algn="just" rtl="1">
              <a:lnSpc>
                <a:spcPct val="115000"/>
              </a:lnSpc>
              <a:spcBef>
                <a:spcPts val="0"/>
              </a:spcBef>
              <a:spcAft>
                <a:spcPts val="0"/>
              </a:spcAft>
              <a:buNone/>
            </a:pPr>
            <a:r>
              <a:rPr lang="ar-SA" b="1" kern="100" dirty="0">
                <a:latin typeface="Calibri" panose="020F0502020204030204" pitchFamily="34" charset="0"/>
                <a:ea typeface="Calibri" panose="020F0502020204030204" pitchFamily="34" charset="0"/>
                <a:cs typeface="B Nazanin" panose="00000400000000000000" pitchFamily="2" charset="-78"/>
              </a:rPr>
              <a:t>اعضای تشکیل دهنده شورای عالی بورس عبارتند از</a:t>
            </a:r>
            <a:r>
              <a:rPr lang="en-US" b="1" kern="100" dirty="0">
                <a:latin typeface="Calibri" panose="020F0502020204030204" pitchFamily="34" charset="0"/>
                <a:ea typeface="Calibri" panose="020F0502020204030204" pitchFamily="34" charset="0"/>
                <a:cs typeface="B Nazanin" panose="00000400000000000000" pitchFamily="2" charset="-78"/>
              </a:rPr>
              <a:t>:</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15000"/>
              </a:lnSpc>
              <a:spcBef>
                <a:spcPts val="0"/>
              </a:spcBef>
              <a:spcAft>
                <a:spcPts val="0"/>
              </a:spcAft>
              <a:buSzPts val="1000"/>
              <a:buFont typeface="Symbol" panose="05050102010706020507" pitchFamily="18" charset="2"/>
              <a:buChar char=""/>
              <a:tabLst>
                <a:tab pos="457200" algn="l"/>
              </a:tabLst>
            </a:pPr>
            <a:r>
              <a:rPr lang="ar-SA" kern="100" dirty="0">
                <a:latin typeface="Calibri" panose="020F0502020204030204" pitchFamily="34" charset="0"/>
                <a:ea typeface="Calibri" panose="020F0502020204030204" pitchFamily="34" charset="0"/>
                <a:cs typeface="B Nazanin" panose="00000400000000000000" pitchFamily="2" charset="-78"/>
              </a:rPr>
              <a:t>وزیر اقتصاد در سمت ریاست شورا</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15000"/>
              </a:lnSpc>
              <a:spcBef>
                <a:spcPts val="0"/>
              </a:spcBef>
              <a:spcAft>
                <a:spcPts val="0"/>
              </a:spcAft>
              <a:buSzPts val="1000"/>
              <a:buFont typeface="Symbol" panose="05050102010706020507" pitchFamily="18" charset="2"/>
              <a:buChar char=""/>
              <a:tabLst>
                <a:tab pos="457200" algn="l"/>
              </a:tabLst>
            </a:pPr>
            <a:r>
              <a:rPr lang="ar-SA" kern="100" dirty="0">
                <a:latin typeface="Calibri" panose="020F0502020204030204" pitchFamily="34" charset="0"/>
                <a:ea typeface="Calibri" panose="020F0502020204030204" pitchFamily="34" charset="0"/>
                <a:cs typeface="B Nazanin" panose="00000400000000000000" pitchFamily="2" charset="-78"/>
              </a:rPr>
              <a:t>وزیر بازرگانی</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15000"/>
              </a:lnSpc>
              <a:spcBef>
                <a:spcPts val="0"/>
              </a:spcBef>
              <a:spcAft>
                <a:spcPts val="0"/>
              </a:spcAft>
              <a:buSzPts val="1000"/>
              <a:buFont typeface="Symbol" panose="05050102010706020507" pitchFamily="18" charset="2"/>
              <a:buChar char=""/>
              <a:tabLst>
                <a:tab pos="457200" algn="l"/>
              </a:tabLst>
            </a:pPr>
            <a:r>
              <a:rPr lang="ar-SA" kern="100" dirty="0">
                <a:latin typeface="Calibri" panose="020F0502020204030204" pitchFamily="34" charset="0"/>
                <a:ea typeface="Calibri" panose="020F0502020204030204" pitchFamily="34" charset="0"/>
                <a:cs typeface="B Nazanin" panose="00000400000000000000" pitchFamily="2" charset="-78"/>
              </a:rPr>
              <a:t>رئیس‌کل بانک مرکزی</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15000"/>
              </a:lnSpc>
              <a:spcBef>
                <a:spcPts val="0"/>
              </a:spcBef>
              <a:spcAft>
                <a:spcPts val="0"/>
              </a:spcAft>
              <a:buSzPts val="1000"/>
              <a:buFont typeface="Symbol" panose="05050102010706020507" pitchFamily="18" charset="2"/>
              <a:buChar char=""/>
              <a:tabLst>
                <a:tab pos="457200" algn="l"/>
              </a:tabLst>
            </a:pPr>
            <a:r>
              <a:rPr lang="ar-SA" kern="100" dirty="0">
                <a:latin typeface="Calibri" panose="020F0502020204030204" pitchFamily="34" charset="0"/>
                <a:ea typeface="Calibri" panose="020F0502020204030204" pitchFamily="34" charset="0"/>
                <a:cs typeface="B Nazanin" panose="00000400000000000000" pitchFamily="2" charset="-78"/>
              </a:rPr>
              <a:t>روسای اتاق بازرگانی و صنایع و معادن ایران و اتاق تعاون</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15000"/>
              </a:lnSpc>
              <a:spcBef>
                <a:spcPts val="0"/>
              </a:spcBef>
              <a:spcAft>
                <a:spcPts val="0"/>
              </a:spcAft>
              <a:buSzPts val="1000"/>
              <a:buFont typeface="Symbol" panose="05050102010706020507" pitchFamily="18" charset="2"/>
              <a:buChar char=""/>
              <a:tabLst>
                <a:tab pos="457200" algn="l"/>
              </a:tabLst>
            </a:pPr>
            <a:r>
              <a:rPr lang="ar-SA" kern="100" dirty="0">
                <a:latin typeface="Calibri" panose="020F0502020204030204" pitchFamily="34" charset="0"/>
                <a:ea typeface="Calibri" panose="020F0502020204030204" pitchFamily="34" charset="0"/>
                <a:cs typeface="B Nazanin" panose="00000400000000000000" pitchFamily="2" charset="-78"/>
              </a:rPr>
              <a:t>رئیس سازمان بورس و اوراق بهادار به‌عنوان دبیر شورا و سخنگوی سازمان</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15000"/>
              </a:lnSpc>
              <a:spcBef>
                <a:spcPts val="0"/>
              </a:spcBef>
              <a:spcAft>
                <a:spcPts val="0"/>
              </a:spcAft>
              <a:buSzPts val="1000"/>
              <a:buFont typeface="Symbol" panose="05050102010706020507" pitchFamily="18" charset="2"/>
              <a:buChar char=""/>
              <a:tabLst>
                <a:tab pos="457200" algn="l"/>
              </a:tabLst>
            </a:pPr>
            <a:r>
              <a:rPr lang="ar-SA" kern="100" dirty="0">
                <a:latin typeface="Calibri" panose="020F0502020204030204" pitchFamily="34" charset="0"/>
                <a:ea typeface="Calibri" panose="020F0502020204030204" pitchFamily="34" charset="0"/>
                <a:cs typeface="B Nazanin" panose="00000400000000000000" pitchFamily="2" charset="-78"/>
              </a:rPr>
              <a:t>دادستان کل کشور یا معاون وی</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15000"/>
              </a:lnSpc>
              <a:spcBef>
                <a:spcPts val="0"/>
              </a:spcBef>
              <a:spcAft>
                <a:spcPts val="0"/>
              </a:spcAft>
              <a:buSzPts val="1000"/>
              <a:buFont typeface="Symbol" panose="05050102010706020507" pitchFamily="18" charset="2"/>
              <a:buChar char=""/>
              <a:tabLst>
                <a:tab pos="457200" algn="l"/>
              </a:tabLst>
            </a:pPr>
            <a:r>
              <a:rPr lang="ar-SA" kern="100" dirty="0">
                <a:latin typeface="Calibri" panose="020F0502020204030204" pitchFamily="34" charset="0"/>
                <a:ea typeface="Calibri" panose="020F0502020204030204" pitchFamily="34" charset="0"/>
                <a:cs typeface="B Nazanin" panose="00000400000000000000" pitchFamily="2" charset="-78"/>
              </a:rPr>
              <a:t>یک نفر نماینده از طرف کانون‌ها</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15000"/>
              </a:lnSpc>
              <a:spcBef>
                <a:spcPts val="0"/>
              </a:spcBef>
              <a:spcAft>
                <a:spcPts val="0"/>
              </a:spcAft>
              <a:buSzPts val="1000"/>
              <a:buFont typeface="Symbol" panose="05050102010706020507" pitchFamily="18" charset="2"/>
              <a:buChar char=""/>
              <a:tabLst>
                <a:tab pos="457200" algn="l"/>
              </a:tabLst>
            </a:pPr>
            <a:r>
              <a:rPr lang="ar-SA" kern="100" dirty="0">
                <a:latin typeface="Calibri" panose="020F0502020204030204" pitchFamily="34" charset="0"/>
                <a:ea typeface="Calibri" panose="020F0502020204030204" pitchFamily="34" charset="0"/>
                <a:cs typeface="B Nazanin" panose="00000400000000000000" pitchFamily="2" charset="-78"/>
              </a:rPr>
              <a:t>سه نفر خبره مالی منحصرا از بخش خصوصی، با مشورت تشکل‌های حرفه‌ای بازار اوراق بهادار</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15000"/>
              </a:lnSpc>
              <a:spcBef>
                <a:spcPts val="0"/>
              </a:spcBef>
              <a:spcAft>
                <a:spcPts val="0"/>
              </a:spcAft>
              <a:buSzPts val="1000"/>
              <a:buFont typeface="Symbol" panose="05050102010706020507" pitchFamily="18" charset="2"/>
              <a:buChar char=""/>
              <a:tabLst>
                <a:tab pos="457200" algn="l"/>
              </a:tabLst>
            </a:pPr>
            <a:r>
              <a:rPr lang="ar-SA" kern="100" dirty="0">
                <a:latin typeface="Calibri" panose="020F0502020204030204" pitchFamily="34" charset="0"/>
                <a:ea typeface="Calibri" panose="020F0502020204030204" pitchFamily="34" charset="0"/>
                <a:cs typeface="B Nazanin" panose="00000400000000000000" pitchFamily="2" charset="-78"/>
              </a:rPr>
              <a:t>یک نفر خبره منحصراً از بخش خصوصی به پیشنهاد وزیر ذی‌ربط</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15000"/>
              </a:lnSpc>
              <a:spcBef>
                <a:spcPts val="0"/>
              </a:spcBef>
              <a:spcAft>
                <a:spcPts val="0"/>
              </a:spcAft>
              <a:buSzPts val="1000"/>
              <a:buFont typeface="Symbol" panose="05050102010706020507" pitchFamily="18" charset="2"/>
              <a:buChar char=""/>
              <a:tabLst>
                <a:tab pos="457200" algn="l"/>
              </a:tabLst>
            </a:pPr>
            <a:r>
              <a:rPr lang="ar-SA" kern="100" dirty="0">
                <a:latin typeface="Calibri" panose="020F0502020204030204" pitchFamily="34" charset="0"/>
                <a:ea typeface="Calibri" panose="020F0502020204030204" pitchFamily="34" charset="0"/>
                <a:cs typeface="B Nazanin" panose="00000400000000000000" pitchFamily="2" charset="-78"/>
              </a:rPr>
              <a:t>سه نفر خبره مالی منحصراً از بخش خصوصی با مشورت تشکل‌های حرفه‌ای بازار اوراق بهادار</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15000"/>
              </a:lnSpc>
              <a:spcBef>
                <a:spcPts val="0"/>
              </a:spcBef>
              <a:spcAft>
                <a:spcPts val="0"/>
              </a:spcAft>
              <a:buSzPts val="1000"/>
              <a:buFont typeface="Symbol" panose="05050102010706020507" pitchFamily="18" charset="2"/>
              <a:buChar char=""/>
              <a:tabLst>
                <a:tab pos="457200" algn="l"/>
              </a:tabLst>
            </a:pPr>
            <a:r>
              <a:rPr lang="ar-SA" kern="100" dirty="0">
                <a:latin typeface="Calibri" panose="020F0502020204030204" pitchFamily="34" charset="0"/>
                <a:ea typeface="Calibri" panose="020F0502020204030204" pitchFamily="34" charset="0"/>
                <a:cs typeface="B Nazanin" panose="00000400000000000000" pitchFamily="2" charset="-78"/>
              </a:rPr>
              <a:t>یک نفر خبره منحصراً از بخش خصوصی به پیشنهاد وزیر ذی‌ربط</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200000"/>
              </a:lnSpc>
              <a:buNone/>
            </a:pPr>
            <a:endParaRPr lang="fa-IR" dirty="0" smtClean="0">
              <a:cs typeface="B Nazanin" panose="00000400000000000000" pitchFamily="2" charset="-78"/>
            </a:endParaRPr>
          </a:p>
        </p:txBody>
      </p:sp>
    </p:spTree>
    <p:extLst>
      <p:ext uri="{BB962C8B-B14F-4D97-AF65-F5344CB8AC3E}">
        <p14:creationId xmlns:p14="http://schemas.microsoft.com/office/powerpoint/2010/main" val="360525925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92500" lnSpcReduction="20000"/>
          </a:bodyPr>
          <a:lstStyle/>
          <a:p>
            <a:pPr marL="0" marR="0" algn="just" rtl="1">
              <a:lnSpc>
                <a:spcPct val="115000"/>
              </a:lnSpc>
              <a:spcBef>
                <a:spcPts val="0"/>
              </a:spcBef>
              <a:spcAft>
                <a:spcPts val="0"/>
              </a:spcAft>
            </a:pPr>
            <a:r>
              <a:rPr lang="ar-SA" b="1" kern="100" dirty="0">
                <a:latin typeface="Calibri" panose="020F0502020204030204" pitchFamily="34" charset="0"/>
                <a:ea typeface="Calibri" panose="020F0502020204030204" pitchFamily="34" charset="0"/>
                <a:cs typeface="B Nazanin" panose="00000400000000000000" pitchFamily="2" charset="-78"/>
              </a:rPr>
              <a:t>سازمان بورس و اوراق بهادار</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kern="100" dirty="0">
                <a:latin typeface="Calibri" panose="020F0502020204030204" pitchFamily="34" charset="0"/>
                <a:ea typeface="Calibri" panose="020F0502020204030204" pitchFamily="34" charset="0"/>
                <a:cs typeface="B Nazanin" panose="00000400000000000000" pitchFamily="2" charset="-78"/>
              </a:rPr>
              <a:t>سازمان بورس اوراق بهادار (سبا) تحت نظارت شورای عالی بورس، به اجرای قوانین و مقررات، تنظیم و تدوین مقررات و سایر وظایف تعیین‌ شده در قانون می‌پردازد. در واقع، دو نهاد شورای عالی بورس و سازمان بورس و اوراق بهادار، ارکان ناظر بازار سرمایه هستند. این سازمان یک موسسه عمومی غیردولتی با شخصیت حقوقی و مالی مستقل است</a:t>
            </a:r>
            <a:r>
              <a:rPr lang="en-US" kern="100" dirty="0">
                <a:latin typeface="Calibri" panose="020F0502020204030204" pitchFamily="34" charset="0"/>
                <a:ea typeface="Calibri" panose="020F0502020204030204" pitchFamily="34" charset="0"/>
                <a:cs typeface="B Nazanin" panose="00000400000000000000" pitchFamily="2" charset="-78"/>
              </a:rPr>
              <a:t>.</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kern="100" dirty="0">
                <a:latin typeface="Calibri" panose="020F0502020204030204" pitchFamily="34" charset="0"/>
                <a:ea typeface="Calibri" panose="020F0502020204030204" pitchFamily="34" charset="0"/>
                <a:cs typeface="B Nazanin" panose="00000400000000000000" pitchFamily="2" charset="-78"/>
              </a:rPr>
              <a:t>یک هیات مدیره پنج نفره، مسئولیت اداره این سازمان را بر عهده دارد. اعضای هیات مدیره سبا، به پیشنهاد رئیس شورا از میان افراد مجرب در رشته مالی منحصراً از میان کارشناسان غیردولتی، انتخاب شده و به تصویب شورا می‌رسد</a:t>
            </a:r>
            <a:r>
              <a:rPr lang="ar-SA" kern="100" dirty="0" smtClean="0">
                <a:latin typeface="Calibri" panose="020F0502020204030204" pitchFamily="34" charset="0"/>
                <a:ea typeface="Calibri" panose="020F0502020204030204" pitchFamily="34" charset="0"/>
                <a:cs typeface="B Nazanin" panose="00000400000000000000" pitchFamily="2" charset="-78"/>
              </a:rPr>
              <a:t>.</a:t>
            </a:r>
            <a:endParaRPr lang="fa-IR" kern="100" dirty="0" smtClean="0">
              <a:latin typeface="Calibri" panose="020F0502020204030204" pitchFamily="34" charset="0"/>
              <a:ea typeface="Calibri" panose="020F0502020204030204" pitchFamily="34" charset="0"/>
              <a:cs typeface="B Nazanin" panose="00000400000000000000" pitchFamily="2" charset="-78"/>
            </a:endParaRPr>
          </a:p>
          <a:p>
            <a:pPr marL="0" indent="0" algn="just" rtl="1">
              <a:lnSpc>
                <a:spcPct val="125000"/>
              </a:lnSpc>
              <a:spcBef>
                <a:spcPts val="0"/>
              </a:spcBef>
              <a:buNone/>
            </a:pPr>
            <a:r>
              <a:rPr lang="fa-IR" kern="100" dirty="0">
                <a:latin typeface="Calibri" panose="020F0502020204030204" pitchFamily="34" charset="0"/>
                <a:ea typeface="Calibri" panose="020F0502020204030204" pitchFamily="34" charset="0"/>
                <a:cs typeface="B Nazanin" panose="00000400000000000000" pitchFamily="2" charset="-78"/>
              </a:rPr>
              <a:t>وظیفه اصلی سازمان بورس و اوراق بهادار تنظیم و تدوین مقررات، دستورالعمل‌های اجرایی و آئین‌نامه برای کنترل و هدایت بازار اوراق بهادار است. مهم­ترین مواردی که توسط این سازمان تنظیم می‌شود:</a:t>
            </a:r>
          </a:p>
          <a:p>
            <a:pPr algn="just" rtl="1">
              <a:lnSpc>
                <a:spcPct val="125000"/>
              </a:lnSpc>
              <a:spcBef>
                <a:spcPts val="0"/>
              </a:spcBef>
            </a:pPr>
            <a:r>
              <a:rPr lang="fa-IR" kern="100" dirty="0">
                <a:latin typeface="Calibri" panose="020F0502020204030204" pitchFamily="34" charset="0"/>
                <a:ea typeface="Calibri" panose="020F0502020204030204" pitchFamily="34" charset="0"/>
                <a:cs typeface="B Nazanin" panose="00000400000000000000" pitchFamily="2" charset="-78"/>
              </a:rPr>
              <a:t>تصویب اساسنامه برای بورس، کانون و نهادهای مالی</a:t>
            </a:r>
          </a:p>
          <a:p>
            <a:pPr algn="just" rtl="1">
              <a:lnSpc>
                <a:spcPct val="125000"/>
              </a:lnSpc>
              <a:spcBef>
                <a:spcPts val="0"/>
              </a:spcBef>
            </a:pPr>
            <a:r>
              <a:rPr lang="fa-IR" kern="100" dirty="0">
                <a:latin typeface="Calibri" panose="020F0502020204030204" pitchFamily="34" charset="0"/>
                <a:ea typeface="Calibri" panose="020F0502020204030204" pitchFamily="34" charset="0"/>
                <a:cs typeface="B Nazanin" panose="00000400000000000000" pitchFamily="2" charset="-78"/>
              </a:rPr>
              <a:t>تصویب میزان بودجه و همچنین ارائه پیشنهاد برای نرخ‌­ها و درآمدهای سازمان</a:t>
            </a:r>
          </a:p>
          <a:p>
            <a:pPr algn="just" rtl="1">
              <a:lnSpc>
                <a:spcPct val="125000"/>
              </a:lnSpc>
              <a:spcBef>
                <a:spcPts val="0"/>
              </a:spcBef>
            </a:pPr>
            <a:r>
              <a:rPr lang="fa-IR" kern="100" dirty="0">
                <a:latin typeface="Calibri" panose="020F0502020204030204" pitchFamily="34" charset="0"/>
                <a:ea typeface="Calibri" panose="020F0502020204030204" pitchFamily="34" charset="0"/>
                <a:cs typeface="B Nazanin" panose="00000400000000000000" pitchFamily="2" charset="-78"/>
              </a:rPr>
              <a:t>تصویب مقدار سقف کارمزد و نرخ‌های در نظر گرفته شده برای انجام خدمات</a:t>
            </a:r>
          </a:p>
          <a:p>
            <a:pPr marL="0" marR="0" indent="0" algn="just" rtl="1">
              <a:lnSpc>
                <a:spcPct val="115000"/>
              </a:lnSpc>
              <a:spcBef>
                <a:spcPts val="0"/>
              </a:spcBef>
              <a:spcAft>
                <a:spcPts val="0"/>
              </a:spcAft>
              <a:buNone/>
            </a:pPr>
            <a:endParaRPr lang="en-US" sz="2000" kern="100" dirty="0" smtClean="0">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200000"/>
              </a:lnSpc>
              <a:buNone/>
            </a:pPr>
            <a:endParaRPr lang="fa-IR" dirty="0" smtClean="0">
              <a:cs typeface="B Nazanin" panose="00000400000000000000" pitchFamily="2" charset="-78"/>
            </a:endParaRPr>
          </a:p>
        </p:txBody>
      </p:sp>
    </p:spTree>
    <p:extLst>
      <p:ext uri="{BB962C8B-B14F-4D97-AF65-F5344CB8AC3E}">
        <p14:creationId xmlns:p14="http://schemas.microsoft.com/office/powerpoint/2010/main" val="400744512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85000" lnSpcReduction="10000"/>
          </a:bodyPr>
          <a:lstStyle/>
          <a:p>
            <a:pPr marL="0" marR="0" algn="just" rtl="1">
              <a:lnSpc>
                <a:spcPct val="115000"/>
              </a:lnSpc>
              <a:spcBef>
                <a:spcPts val="0"/>
              </a:spcBef>
              <a:spcAft>
                <a:spcPts val="0"/>
              </a:spcAft>
            </a:pPr>
            <a:r>
              <a:rPr lang="ar-SA" b="1" kern="100" dirty="0">
                <a:latin typeface="Calibri" panose="020F0502020204030204" pitchFamily="34" charset="0"/>
                <a:ea typeface="Calibri" panose="020F0502020204030204" pitchFamily="34" charset="0"/>
                <a:cs typeface="B Nazanin" panose="00000400000000000000" pitchFamily="2" charset="-78"/>
              </a:rPr>
              <a:t>سایر نهادها و ارکان مهم بازار سرمایه</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Low" rtl="1">
              <a:lnSpc>
                <a:spcPct val="115000"/>
              </a:lnSpc>
              <a:spcBef>
                <a:spcPts val="0"/>
              </a:spcBef>
              <a:spcAft>
                <a:spcPts val="0"/>
              </a:spcAft>
              <a:buNone/>
            </a:pPr>
            <a:r>
              <a:rPr lang="ar-SA" kern="100" dirty="0">
                <a:latin typeface="Calibri" panose="020F0502020204030204" pitchFamily="34" charset="0"/>
                <a:ea typeface="Calibri" panose="020F0502020204030204" pitchFamily="34" charset="0"/>
                <a:cs typeface="B Nazanin" panose="00000400000000000000" pitchFamily="2" charset="-78"/>
              </a:rPr>
              <a:t>نهادهاي مهم بازار سرمايه كشور عبارتند از</a:t>
            </a:r>
            <a:r>
              <a:rPr lang="en-US" kern="100" dirty="0">
                <a:latin typeface="Calibri" panose="020F0502020204030204" pitchFamily="34" charset="0"/>
                <a:ea typeface="Calibri" panose="020F0502020204030204" pitchFamily="34" charset="0"/>
                <a:cs typeface="B Nazanin" panose="00000400000000000000" pitchFamily="2" charset="-78"/>
              </a:rPr>
              <a:t>:</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Low" rtl="1">
              <a:lnSpc>
                <a:spcPct val="115000"/>
              </a:lnSpc>
              <a:spcBef>
                <a:spcPts val="0"/>
              </a:spcBef>
              <a:spcAft>
                <a:spcPts val="0"/>
              </a:spcAft>
              <a:buNone/>
            </a:pPr>
            <a:r>
              <a:rPr lang="ar-SA" kern="100" dirty="0">
                <a:latin typeface="Calibri" panose="020F0502020204030204" pitchFamily="34" charset="0"/>
                <a:ea typeface="Calibri" panose="020F0502020204030204" pitchFamily="34" charset="0"/>
                <a:cs typeface="B Nazanin" panose="00000400000000000000" pitchFamily="2" charset="-78"/>
              </a:rPr>
              <a:t>هدف نهادهای مالی فعال در بازار اوراق بهادار، از صندوق‌های سرمایه گذاری گرفته تا شرکت سپرده‌گذاری و شرکت‌های پردازش اطلاعات مالی،</a:t>
            </a:r>
            <a:r>
              <a:rPr lang="ar-SA" kern="100" dirty="0">
                <a:latin typeface="Calibri" panose="020F0502020204030204" pitchFamily="34" charset="0"/>
                <a:ea typeface="Calibri" panose="020F0502020204030204" pitchFamily="34" charset="0"/>
                <a:cs typeface="Cambria" panose="02040503050406030204" pitchFamily="18" charset="0"/>
              </a:rPr>
              <a:t> </a:t>
            </a:r>
            <a:r>
              <a:rPr lang="ar-SA" kern="100" dirty="0">
                <a:latin typeface="Calibri" panose="020F0502020204030204" pitchFamily="34" charset="0"/>
                <a:ea typeface="Calibri" panose="020F0502020204030204" pitchFamily="34" charset="0"/>
                <a:cs typeface="B Nazanin" panose="00000400000000000000" pitchFamily="2" charset="-78"/>
              </a:rPr>
              <a:t>حفظ ارزش پول سرمایه گذاران در برابر تورم و نوسانات و اتفاقات اقتصادی حفظ کنند. انواع نهادهای مالی فعال در بازار اوراق بهادار شامل موارد زیر می‌شود</a:t>
            </a:r>
            <a:r>
              <a:rPr lang="en-US" kern="100" dirty="0">
                <a:latin typeface="Calibri" panose="020F0502020204030204" pitchFamily="34" charset="0"/>
                <a:ea typeface="Calibri" panose="020F0502020204030204" pitchFamily="34" charset="0"/>
                <a:cs typeface="B Nazanin" panose="00000400000000000000" pitchFamily="2" charset="-78"/>
              </a:rPr>
              <a:t>:</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Low" rtl="1">
              <a:lnSpc>
                <a:spcPct val="115000"/>
              </a:lnSpc>
              <a:spcBef>
                <a:spcPts val="0"/>
              </a:spcBef>
              <a:spcAft>
                <a:spcPts val="0"/>
              </a:spcAft>
              <a:buFont typeface="Symbol" panose="05050102010706020507" pitchFamily="18" charset="2"/>
              <a:buChar char=""/>
            </a:pPr>
            <a:r>
              <a:rPr lang="ar-SA" kern="100" dirty="0">
                <a:latin typeface="Calibri" panose="020F0502020204030204" pitchFamily="34" charset="0"/>
                <a:ea typeface="Calibri" panose="020F0502020204030204" pitchFamily="34" charset="0"/>
                <a:cs typeface="B Nazanin" panose="00000400000000000000" pitchFamily="2" charset="-78"/>
              </a:rPr>
              <a:t>صندوق‌های سرمایه گذاری</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Low" rtl="1">
              <a:lnSpc>
                <a:spcPct val="115000"/>
              </a:lnSpc>
              <a:spcBef>
                <a:spcPts val="0"/>
              </a:spcBef>
              <a:spcAft>
                <a:spcPts val="0"/>
              </a:spcAft>
              <a:buFont typeface="Symbol" panose="05050102010706020507" pitchFamily="18" charset="2"/>
              <a:buChar char=""/>
            </a:pPr>
            <a:r>
              <a:rPr lang="ar-SA" kern="100" dirty="0">
                <a:latin typeface="Calibri" panose="020F0502020204030204" pitchFamily="34" charset="0"/>
                <a:ea typeface="Calibri" panose="020F0502020204030204" pitchFamily="34" charset="0"/>
                <a:cs typeface="B Nazanin" panose="00000400000000000000" pitchFamily="2" charset="-78"/>
              </a:rPr>
              <a:t>شرکت سپرده‌گذاری مرکزی</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Low" rtl="1">
              <a:lnSpc>
                <a:spcPct val="115000"/>
              </a:lnSpc>
              <a:spcBef>
                <a:spcPts val="0"/>
              </a:spcBef>
              <a:spcAft>
                <a:spcPts val="0"/>
              </a:spcAft>
              <a:buFont typeface="Symbol" panose="05050102010706020507" pitchFamily="18" charset="2"/>
              <a:buChar char=""/>
            </a:pPr>
            <a:r>
              <a:rPr lang="ar-SA" kern="100" dirty="0">
                <a:latin typeface="Calibri" panose="020F0502020204030204" pitchFamily="34" charset="0"/>
                <a:ea typeface="Calibri" panose="020F0502020204030204" pitchFamily="34" charset="0"/>
                <a:cs typeface="B Nazanin" panose="00000400000000000000" pitchFamily="2" charset="-78"/>
              </a:rPr>
              <a:t>مشاوران سرمایه‌گذاری</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Low" rtl="1">
              <a:lnSpc>
                <a:spcPct val="115000"/>
              </a:lnSpc>
              <a:spcBef>
                <a:spcPts val="0"/>
              </a:spcBef>
              <a:spcAft>
                <a:spcPts val="0"/>
              </a:spcAft>
              <a:buFont typeface="Symbol" panose="05050102010706020507" pitchFamily="18" charset="2"/>
              <a:buChar char=""/>
            </a:pPr>
            <a:r>
              <a:rPr lang="ar-SA" kern="100" dirty="0">
                <a:latin typeface="Calibri" panose="020F0502020204030204" pitchFamily="34" charset="0"/>
                <a:ea typeface="Calibri" panose="020F0502020204030204" pitchFamily="34" charset="0"/>
                <a:cs typeface="B Nazanin" panose="00000400000000000000" pitchFamily="2" charset="-78"/>
              </a:rPr>
              <a:t>موسسات رتبه‌بندی اعتباری</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Low" rtl="1">
              <a:lnSpc>
                <a:spcPct val="115000"/>
              </a:lnSpc>
              <a:spcBef>
                <a:spcPts val="0"/>
              </a:spcBef>
              <a:spcAft>
                <a:spcPts val="0"/>
              </a:spcAft>
              <a:buFont typeface="Symbol" panose="05050102010706020507" pitchFamily="18" charset="2"/>
              <a:buChar char=""/>
            </a:pPr>
            <a:r>
              <a:rPr lang="ar-SA" kern="100" dirty="0">
                <a:latin typeface="Calibri" panose="020F0502020204030204" pitchFamily="34" charset="0"/>
                <a:ea typeface="Calibri" panose="020F0502020204030204" pitchFamily="34" charset="0"/>
                <a:cs typeface="B Nazanin" panose="00000400000000000000" pitchFamily="2" charset="-78"/>
              </a:rPr>
              <a:t>شرکت‌های کارگزاری</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Low" rtl="1">
              <a:lnSpc>
                <a:spcPct val="115000"/>
              </a:lnSpc>
              <a:spcBef>
                <a:spcPts val="0"/>
              </a:spcBef>
              <a:spcAft>
                <a:spcPts val="0"/>
              </a:spcAft>
              <a:buFont typeface="Symbol" panose="05050102010706020507" pitchFamily="18" charset="2"/>
              <a:buChar char=""/>
            </a:pPr>
            <a:r>
              <a:rPr lang="ar-SA" kern="100" dirty="0">
                <a:latin typeface="Calibri" panose="020F0502020204030204" pitchFamily="34" charset="0"/>
                <a:ea typeface="Calibri" panose="020F0502020204030204" pitchFamily="34" charset="0"/>
                <a:cs typeface="B Nazanin" panose="00000400000000000000" pitchFamily="2" charset="-78"/>
              </a:rPr>
              <a:t>شرکت پردازش اطلاعات مالی</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Low" rtl="1">
              <a:lnSpc>
                <a:spcPct val="115000"/>
              </a:lnSpc>
              <a:spcBef>
                <a:spcPts val="0"/>
              </a:spcBef>
              <a:spcAft>
                <a:spcPts val="0"/>
              </a:spcAft>
              <a:buFont typeface="Symbol" panose="05050102010706020507" pitchFamily="18" charset="2"/>
              <a:buChar char=""/>
            </a:pPr>
            <a:r>
              <a:rPr lang="ar-SA" kern="100" dirty="0">
                <a:latin typeface="Calibri" panose="020F0502020204030204" pitchFamily="34" charset="0"/>
                <a:ea typeface="Calibri" panose="020F0502020204030204" pitchFamily="34" charset="0"/>
                <a:cs typeface="B Nazanin" panose="00000400000000000000" pitchFamily="2" charset="-78"/>
              </a:rPr>
              <a:t>کارگزاران</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Low" rtl="1">
              <a:lnSpc>
                <a:spcPct val="115000"/>
              </a:lnSpc>
              <a:spcBef>
                <a:spcPts val="0"/>
              </a:spcBef>
              <a:spcAft>
                <a:spcPts val="0"/>
              </a:spcAft>
              <a:buFont typeface="Symbol" panose="05050102010706020507" pitchFamily="18" charset="2"/>
              <a:buChar char=""/>
            </a:pPr>
            <a:r>
              <a:rPr lang="ar-SA" kern="100" dirty="0">
                <a:latin typeface="Calibri" panose="020F0502020204030204" pitchFamily="34" charset="0"/>
                <a:ea typeface="Calibri" panose="020F0502020204030204" pitchFamily="34" charset="0"/>
                <a:cs typeface="B Nazanin" panose="00000400000000000000" pitchFamily="2" charset="-78"/>
              </a:rPr>
              <a:t>بازارگردان</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gn="justLow" rtl="1">
              <a:lnSpc>
                <a:spcPct val="115000"/>
              </a:lnSpc>
              <a:spcBef>
                <a:spcPts val="0"/>
              </a:spcBef>
              <a:spcAft>
                <a:spcPts val="0"/>
              </a:spcAft>
              <a:buFont typeface="Symbol" panose="05050102010706020507" pitchFamily="18" charset="2"/>
              <a:buChar char=""/>
            </a:pPr>
            <a:r>
              <a:rPr lang="ar-SA" kern="100" dirty="0">
                <a:latin typeface="Calibri" panose="020F0502020204030204" pitchFamily="34" charset="0"/>
                <a:ea typeface="Calibri" panose="020F0502020204030204" pitchFamily="34" charset="0"/>
                <a:cs typeface="B Nazanin" panose="00000400000000000000" pitchFamily="2" charset="-78"/>
              </a:rPr>
              <a:t>شرکت سبدگردان</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2000" kern="100" dirty="0" smtClean="0">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200000"/>
              </a:lnSpc>
              <a:buNone/>
            </a:pPr>
            <a:endParaRPr lang="fa-IR" dirty="0" smtClean="0">
              <a:cs typeface="B Nazanin" panose="00000400000000000000" pitchFamily="2" charset="-78"/>
            </a:endParaRPr>
          </a:p>
        </p:txBody>
      </p:sp>
    </p:spTree>
    <p:extLst>
      <p:ext uri="{BB962C8B-B14F-4D97-AF65-F5344CB8AC3E}">
        <p14:creationId xmlns:p14="http://schemas.microsoft.com/office/powerpoint/2010/main" val="76177705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62500" lnSpcReduction="20000"/>
          </a:bodyPr>
          <a:lstStyle/>
          <a:p>
            <a:pPr marL="0" marR="0" indent="0" algn="r" rtl="1">
              <a:lnSpc>
                <a:spcPct val="115000"/>
              </a:lnSpc>
              <a:spcBef>
                <a:spcPts val="0"/>
              </a:spcBef>
              <a:spcAft>
                <a:spcPts val="0"/>
              </a:spcAft>
              <a:buNone/>
            </a:pPr>
            <a:r>
              <a:rPr lang="ar-SA" sz="4000" b="1" kern="100" dirty="0">
                <a:latin typeface="Calibri" panose="020F0502020204030204" pitchFamily="34" charset="0"/>
                <a:ea typeface="Calibri" panose="020F0502020204030204" pitchFamily="34" charset="0"/>
                <a:cs typeface="B Nazanin" panose="00000400000000000000" pitchFamily="2" charset="-78"/>
              </a:rPr>
              <a:t>شرکت سپرده‌گذاری مرکزی اوراق بهادار و تسویه وجوه</a:t>
            </a:r>
            <a:r>
              <a:rPr lang="en-US" sz="4000" b="1" kern="100" dirty="0">
                <a:latin typeface="Calibri" panose="020F0502020204030204" pitchFamily="34" charset="0"/>
                <a:ea typeface="Calibri" panose="020F0502020204030204" pitchFamily="34" charset="0"/>
                <a:cs typeface="B Nazanin" panose="00000400000000000000" pitchFamily="2" charset="-78"/>
              </a:rPr>
              <a:t> (CSDI)</a:t>
            </a:r>
            <a:r>
              <a:rPr lang="en-US" kern="100" dirty="0">
                <a:latin typeface="Calibri" panose="020F0502020204030204" pitchFamily="34" charset="0"/>
                <a:ea typeface="Calibri" panose="020F0502020204030204" pitchFamily="34" charset="0"/>
                <a:cs typeface="B Nazanin" panose="00000400000000000000" pitchFamily="2" charset="-78"/>
              </a:rPr>
              <a:t/>
            </a:r>
            <a:br>
              <a:rPr lang="en-US" kern="100" dirty="0">
                <a:latin typeface="Calibri" panose="020F0502020204030204" pitchFamily="34" charset="0"/>
                <a:ea typeface="Calibri" panose="020F0502020204030204" pitchFamily="34" charset="0"/>
                <a:cs typeface="B Nazanin" panose="00000400000000000000" pitchFamily="2" charset="-78"/>
              </a:rPr>
            </a:br>
            <a:r>
              <a:rPr lang="ar-SA" kern="100" dirty="0">
                <a:latin typeface="Calibri" panose="020F0502020204030204" pitchFamily="34" charset="0"/>
                <a:ea typeface="Calibri" panose="020F0502020204030204" pitchFamily="34" charset="0"/>
                <a:cs typeface="B Nazanin" panose="00000400000000000000" pitchFamily="2" charset="-78"/>
              </a:rPr>
              <a:t>این شرکت جهت انجام امور مربوط به پیش از معاملات و پس از معاملات بازارهای سهام، کالا و بازارهای خارج از بورس در سال </a:t>
            </a:r>
            <a:r>
              <a:rPr lang="fa-IR" kern="100" dirty="0">
                <a:latin typeface="Calibri" panose="020F0502020204030204" pitchFamily="34" charset="0"/>
                <a:ea typeface="Calibri" panose="020F0502020204030204" pitchFamily="34" charset="0"/>
                <a:cs typeface="B Nazanin" panose="00000400000000000000" pitchFamily="2" charset="-78"/>
              </a:rPr>
              <a:t>۱۳۸۴</a:t>
            </a:r>
            <a:r>
              <a:rPr lang="ar-SA" kern="100" dirty="0">
                <a:latin typeface="Calibri" panose="020F0502020204030204" pitchFamily="34" charset="0"/>
                <a:ea typeface="Calibri" panose="020F0502020204030204" pitchFamily="34" charset="0"/>
                <a:cs typeface="B Nazanin" panose="00000400000000000000" pitchFamily="2" charset="-78"/>
              </a:rPr>
              <a:t> تشکیل شد</a:t>
            </a:r>
            <a:r>
              <a:rPr lang="ar-SA" kern="100" dirty="0" smtClean="0">
                <a:latin typeface="Calibri" panose="020F0502020204030204" pitchFamily="34" charset="0"/>
                <a:ea typeface="Calibri" panose="020F0502020204030204" pitchFamily="34" charset="0"/>
                <a:cs typeface="B Nazanin" panose="00000400000000000000" pitchFamily="2" charset="-78"/>
              </a:rPr>
              <a:t>.</a:t>
            </a:r>
            <a:r>
              <a:rPr lang="en-US" kern="100" dirty="0">
                <a:latin typeface="Calibri" panose="020F0502020204030204" pitchFamily="34" charset="0"/>
                <a:ea typeface="Calibri" panose="020F0502020204030204" pitchFamily="34" charset="0"/>
                <a:cs typeface="B Nazanin" panose="00000400000000000000" pitchFamily="2" charset="-78"/>
              </a:rPr>
              <a:t/>
            </a:r>
            <a:br>
              <a:rPr lang="en-US" kern="100" dirty="0">
                <a:latin typeface="Calibri" panose="020F0502020204030204" pitchFamily="34" charset="0"/>
                <a:ea typeface="Calibri" panose="020F0502020204030204" pitchFamily="34" charset="0"/>
                <a:cs typeface="B Nazanin" panose="00000400000000000000" pitchFamily="2" charset="-78"/>
              </a:rPr>
            </a:br>
            <a:r>
              <a:rPr lang="ar-SA" kern="100" dirty="0">
                <a:latin typeface="Calibri" panose="020F0502020204030204" pitchFamily="34" charset="0"/>
                <a:ea typeface="Calibri" panose="020F0502020204030204" pitchFamily="34" charset="0"/>
                <a:cs typeface="B Nazanin" panose="00000400000000000000" pitchFamily="2" charset="-78"/>
              </a:rPr>
              <a:t>پس از معاملات بازارهای مالی، وظیفه این شرکت شامل سپرده‌گذاری و ثبت، نگهداری و انتقال اوراق بهادار و پایاپای و تسویه معاملات انجام‌شده است. شرکت سپرده‌گذاری دارای یک سیستم الکترونیکی است که بر اساس آن مالکیت اوراق بهادار، بدون نیاز به مبادله فیزیکی گواهی سهام یا هر سند کاغذی دیگر، هم‌زمان با انتقال اوراق از یک حساب به‌حساب دیگر تغییر می‌کند. ازاین‌رو عملکرد آن بسیار شبیه عملکرد بانک است. در واقع سپرده‌گذاری به‌عنوان یک‌نهاد امین، وظیفۀ نگهداری و نقل‌وانتقال اوراق بهادار سرمایه‌گذاران را بر عهده دارد. سامانه های الکترونیکی شرکت عبارتند از</a:t>
            </a:r>
            <a:r>
              <a:rPr lang="en-US" kern="100" dirty="0" smtClean="0">
                <a:latin typeface="Calibri" panose="020F0502020204030204" pitchFamily="34" charset="0"/>
                <a:ea typeface="Calibri" panose="020F0502020204030204" pitchFamily="34" charset="0"/>
                <a:cs typeface="B Nazanin" panose="00000400000000000000" pitchFamily="2" charset="-78"/>
              </a:rPr>
              <a:t>:</a:t>
            </a:r>
            <a:endParaRPr lang="fa-IR" sz="2000" kern="100" dirty="0" smtClean="0">
              <a:latin typeface="Calibri" panose="020F0502020204030204" pitchFamily="34" charset="0"/>
              <a:ea typeface="Calibri" panose="020F0502020204030204" pitchFamily="34" charset="0"/>
              <a:cs typeface="Arial" panose="020B0604020202020204" pitchFamily="34" charset="0"/>
            </a:endParaRPr>
          </a:p>
          <a:p>
            <a:pPr marL="0" marR="0" indent="0" algn="r" rtl="1">
              <a:lnSpc>
                <a:spcPct val="115000"/>
              </a:lnSpc>
              <a:spcBef>
                <a:spcPts val="0"/>
              </a:spcBef>
              <a:spcAft>
                <a:spcPts val="0"/>
              </a:spcAft>
              <a:buNone/>
            </a:pPr>
            <a:r>
              <a:rPr lang="en-US" kern="100" dirty="0">
                <a:latin typeface="Calibri" panose="020F0502020204030204" pitchFamily="34" charset="0"/>
                <a:ea typeface="Calibri" panose="020F0502020204030204" pitchFamily="34" charset="0"/>
                <a:cs typeface="B Nazanin" panose="00000400000000000000" pitchFamily="2" charset="-78"/>
              </a:rPr>
              <a:t/>
            </a:r>
            <a:br>
              <a:rPr lang="en-US" kern="100" dirty="0">
                <a:latin typeface="Calibri" panose="020F0502020204030204" pitchFamily="34" charset="0"/>
                <a:ea typeface="Calibri" panose="020F0502020204030204" pitchFamily="34" charset="0"/>
                <a:cs typeface="B Nazanin" panose="00000400000000000000" pitchFamily="2" charset="-78"/>
              </a:rPr>
            </a:br>
            <a:r>
              <a:rPr lang="en-US" kern="100" dirty="0">
                <a:latin typeface="Calibri" panose="020F0502020204030204" pitchFamily="34" charset="0"/>
                <a:ea typeface="Calibri" panose="020F0502020204030204" pitchFamily="34" charset="0"/>
                <a:cs typeface="B Nazanin" panose="00000400000000000000" pitchFamily="2" charset="-78"/>
              </a:rPr>
              <a:t>• </a:t>
            </a:r>
            <a:r>
              <a:rPr lang="ar-SA" kern="100" dirty="0">
                <a:latin typeface="Calibri" panose="020F0502020204030204" pitchFamily="34" charset="0"/>
                <a:ea typeface="Calibri" panose="020F0502020204030204" pitchFamily="34" charset="0"/>
                <a:cs typeface="B Nazanin" panose="00000400000000000000" pitchFamily="2" charset="-78"/>
              </a:rPr>
              <a:t>درگاه الکترونیکی سهامداران (دارا)</a:t>
            </a:r>
            <a:r>
              <a:rPr lang="en-US" kern="100" dirty="0">
                <a:latin typeface="Calibri" panose="020F0502020204030204" pitchFamily="34" charset="0"/>
                <a:ea typeface="Calibri" panose="020F0502020204030204" pitchFamily="34" charset="0"/>
                <a:cs typeface="B Nazanin" panose="00000400000000000000" pitchFamily="2" charset="-78"/>
              </a:rPr>
              <a:t/>
            </a:r>
            <a:br>
              <a:rPr lang="en-US" kern="100" dirty="0">
                <a:latin typeface="Calibri" panose="020F0502020204030204" pitchFamily="34" charset="0"/>
                <a:ea typeface="Calibri" panose="020F0502020204030204" pitchFamily="34" charset="0"/>
                <a:cs typeface="B Nazanin" panose="00000400000000000000" pitchFamily="2" charset="-78"/>
              </a:rPr>
            </a:br>
            <a:r>
              <a:rPr lang="en-US" kern="100" dirty="0">
                <a:latin typeface="Calibri" panose="020F0502020204030204" pitchFamily="34" charset="0"/>
                <a:ea typeface="Calibri" panose="020F0502020204030204" pitchFamily="34" charset="0"/>
                <a:cs typeface="B Nazanin" panose="00000400000000000000" pitchFamily="2" charset="-78"/>
              </a:rPr>
              <a:t>• </a:t>
            </a:r>
            <a:r>
              <a:rPr lang="ar-SA" kern="100" dirty="0">
                <a:latin typeface="Calibri" panose="020F0502020204030204" pitchFamily="34" charset="0"/>
                <a:ea typeface="Calibri" panose="020F0502020204030204" pitchFamily="34" charset="0"/>
                <a:cs typeface="B Nazanin" panose="00000400000000000000" pitchFamily="2" charset="-78"/>
              </a:rPr>
              <a:t>درگاه الکترونیکی کارگزاران (کارا)</a:t>
            </a:r>
            <a:r>
              <a:rPr lang="en-US" kern="100" dirty="0">
                <a:latin typeface="Calibri" panose="020F0502020204030204" pitchFamily="34" charset="0"/>
                <a:ea typeface="Calibri" panose="020F0502020204030204" pitchFamily="34" charset="0"/>
                <a:cs typeface="B Nazanin" panose="00000400000000000000" pitchFamily="2" charset="-78"/>
              </a:rPr>
              <a:t/>
            </a:r>
            <a:br>
              <a:rPr lang="en-US" kern="100" dirty="0">
                <a:latin typeface="Calibri" panose="020F0502020204030204" pitchFamily="34" charset="0"/>
                <a:ea typeface="Calibri" panose="020F0502020204030204" pitchFamily="34" charset="0"/>
                <a:cs typeface="B Nazanin" panose="00000400000000000000" pitchFamily="2" charset="-78"/>
              </a:rPr>
            </a:br>
            <a:r>
              <a:rPr lang="en-US" kern="100" dirty="0">
                <a:latin typeface="Calibri" panose="020F0502020204030204" pitchFamily="34" charset="0"/>
                <a:ea typeface="Calibri" panose="020F0502020204030204" pitchFamily="34" charset="0"/>
                <a:cs typeface="B Nazanin" panose="00000400000000000000" pitchFamily="2" charset="-78"/>
              </a:rPr>
              <a:t>• </a:t>
            </a:r>
            <a:r>
              <a:rPr lang="ar-SA" kern="100" dirty="0">
                <a:latin typeface="Calibri" panose="020F0502020204030204" pitchFamily="34" charset="0"/>
                <a:ea typeface="Calibri" panose="020F0502020204030204" pitchFamily="34" charset="0"/>
                <a:cs typeface="B Nazanin" panose="00000400000000000000" pitchFamily="2" charset="-78"/>
              </a:rPr>
              <a:t>درگاه الکترونیکی ناشران (دانا)</a:t>
            </a:r>
            <a:r>
              <a:rPr lang="en-US" kern="100" dirty="0">
                <a:latin typeface="Calibri" panose="020F0502020204030204" pitchFamily="34" charset="0"/>
                <a:ea typeface="Calibri" panose="020F0502020204030204" pitchFamily="34" charset="0"/>
                <a:cs typeface="B Nazanin" panose="00000400000000000000" pitchFamily="2" charset="-78"/>
              </a:rPr>
              <a:t/>
            </a:r>
            <a:br>
              <a:rPr lang="en-US" kern="100" dirty="0">
                <a:latin typeface="Calibri" panose="020F0502020204030204" pitchFamily="34" charset="0"/>
                <a:ea typeface="Calibri" panose="020F0502020204030204" pitchFamily="34" charset="0"/>
                <a:cs typeface="B Nazanin" panose="00000400000000000000" pitchFamily="2" charset="-78"/>
              </a:rPr>
            </a:br>
            <a:r>
              <a:rPr lang="en-US" kern="100" dirty="0">
                <a:latin typeface="Calibri" panose="020F0502020204030204" pitchFamily="34" charset="0"/>
                <a:ea typeface="Calibri" panose="020F0502020204030204" pitchFamily="34" charset="0"/>
                <a:cs typeface="B Nazanin" panose="00000400000000000000" pitchFamily="2" charset="-78"/>
              </a:rPr>
              <a:t>• </a:t>
            </a:r>
            <a:r>
              <a:rPr lang="ar-SA" kern="100" dirty="0">
                <a:latin typeface="Calibri" panose="020F0502020204030204" pitchFamily="34" charset="0"/>
                <a:ea typeface="Calibri" panose="020F0502020204030204" pitchFamily="34" charset="0"/>
                <a:cs typeface="B Nazanin" panose="00000400000000000000" pitchFamily="2" charset="-78"/>
              </a:rPr>
              <a:t>سامانه وضعیت دارایی سهامداران</a:t>
            </a:r>
            <a:r>
              <a:rPr lang="en-US" kern="100" dirty="0">
                <a:latin typeface="Calibri" panose="020F0502020204030204" pitchFamily="34" charset="0"/>
                <a:ea typeface="Calibri" panose="020F0502020204030204" pitchFamily="34" charset="0"/>
                <a:cs typeface="B Nazanin" panose="00000400000000000000" pitchFamily="2" charset="-78"/>
              </a:rPr>
              <a:t> IPS</a:t>
            </a:r>
            <a:br>
              <a:rPr lang="en-US" kern="100" dirty="0">
                <a:latin typeface="Calibri" panose="020F0502020204030204" pitchFamily="34" charset="0"/>
                <a:ea typeface="Calibri" panose="020F0502020204030204" pitchFamily="34" charset="0"/>
                <a:cs typeface="B Nazanin" panose="00000400000000000000" pitchFamily="2" charset="-78"/>
              </a:rPr>
            </a:br>
            <a:r>
              <a:rPr lang="en-US" kern="100" dirty="0">
                <a:latin typeface="Calibri" panose="020F0502020204030204" pitchFamily="34" charset="0"/>
                <a:ea typeface="Calibri" panose="020F0502020204030204" pitchFamily="34" charset="0"/>
                <a:cs typeface="B Nazanin" panose="00000400000000000000" pitchFamily="2" charset="-78"/>
              </a:rPr>
              <a:t>• </a:t>
            </a:r>
            <a:r>
              <a:rPr lang="ar-SA" kern="100" dirty="0">
                <a:latin typeface="Calibri" panose="020F0502020204030204" pitchFamily="34" charset="0"/>
                <a:ea typeface="Calibri" panose="020F0502020204030204" pitchFamily="34" charset="0"/>
                <a:cs typeface="B Nazanin" panose="00000400000000000000" pitchFamily="2" charset="-78"/>
              </a:rPr>
              <a:t>سامانه نت کلیر</a:t>
            </a:r>
            <a:r>
              <a:rPr lang="en-US" kern="100" dirty="0">
                <a:latin typeface="Calibri" panose="020F0502020204030204" pitchFamily="34" charset="0"/>
                <a:ea typeface="Calibri" panose="020F0502020204030204" pitchFamily="34" charset="0"/>
                <a:cs typeface="B Nazanin" panose="00000400000000000000" pitchFamily="2" charset="-78"/>
              </a:rPr>
              <a:t/>
            </a:r>
            <a:br>
              <a:rPr lang="en-US" kern="100" dirty="0">
                <a:latin typeface="Calibri" panose="020F0502020204030204" pitchFamily="34" charset="0"/>
                <a:ea typeface="Calibri" panose="020F0502020204030204" pitchFamily="34" charset="0"/>
                <a:cs typeface="B Nazanin" panose="00000400000000000000" pitchFamily="2" charset="-78"/>
              </a:rPr>
            </a:br>
            <a:r>
              <a:rPr lang="en-US" kern="100" dirty="0">
                <a:latin typeface="Calibri" panose="020F0502020204030204" pitchFamily="34" charset="0"/>
                <a:ea typeface="Calibri" panose="020F0502020204030204" pitchFamily="34" charset="0"/>
                <a:cs typeface="B Nazanin" panose="00000400000000000000" pitchFamily="2" charset="-78"/>
              </a:rPr>
              <a:t>• </a:t>
            </a:r>
            <a:r>
              <a:rPr lang="ar-SA" kern="100" dirty="0">
                <a:latin typeface="Calibri" panose="020F0502020204030204" pitchFamily="34" charset="0"/>
                <a:ea typeface="Calibri" panose="020F0502020204030204" pitchFamily="34" charset="0"/>
                <a:cs typeface="B Nazanin" panose="00000400000000000000" pitchFamily="2" charset="-78"/>
              </a:rPr>
              <a:t>سامانه اطلاعاتی مشتریان آنلاین</a:t>
            </a:r>
            <a:r>
              <a:rPr lang="en-US" kern="100" dirty="0">
                <a:latin typeface="Calibri" panose="020F0502020204030204" pitchFamily="34" charset="0"/>
                <a:ea typeface="Calibri" panose="020F0502020204030204" pitchFamily="34" charset="0"/>
                <a:cs typeface="B Nazanin" panose="00000400000000000000" pitchFamily="2" charset="-78"/>
              </a:rPr>
              <a:t> ( </a:t>
            </a:r>
            <a:r>
              <a:rPr lang="en-US" kern="100" dirty="0" err="1">
                <a:latin typeface="Calibri" panose="020F0502020204030204" pitchFamily="34" charset="0"/>
                <a:ea typeface="Calibri" panose="020F0502020204030204" pitchFamily="34" charset="0"/>
                <a:cs typeface="B Nazanin" panose="00000400000000000000" pitchFamily="2" charset="-78"/>
              </a:rPr>
              <a:t>CsdiData</a:t>
            </a:r>
            <a:r>
              <a:rPr lang="en-US" kern="100" dirty="0">
                <a:latin typeface="Calibri" panose="020F0502020204030204" pitchFamily="34" charset="0"/>
                <a:ea typeface="Calibri" panose="020F0502020204030204" pitchFamily="34" charset="0"/>
                <a:cs typeface="B Nazanin" panose="00000400000000000000" pitchFamily="2" charset="-78"/>
              </a:rPr>
              <a:t>)</a:t>
            </a:r>
            <a:br>
              <a:rPr lang="en-US" kern="100" dirty="0">
                <a:latin typeface="Calibri" panose="020F0502020204030204" pitchFamily="34" charset="0"/>
                <a:ea typeface="Calibri" panose="020F0502020204030204" pitchFamily="34" charset="0"/>
                <a:cs typeface="B Nazanin" panose="00000400000000000000" pitchFamily="2" charset="-78"/>
              </a:rPr>
            </a:br>
            <a:r>
              <a:rPr lang="en-US" kern="100" dirty="0">
                <a:latin typeface="Calibri" panose="020F0502020204030204" pitchFamily="34" charset="0"/>
                <a:ea typeface="Calibri" panose="020F0502020204030204" pitchFamily="34" charset="0"/>
                <a:cs typeface="B Nazanin" panose="00000400000000000000" pitchFamily="2" charset="-78"/>
              </a:rPr>
              <a:t>• </a:t>
            </a:r>
            <a:r>
              <a:rPr lang="ar-SA" kern="100" dirty="0">
                <a:latin typeface="Calibri" panose="020F0502020204030204" pitchFamily="34" charset="0"/>
                <a:ea typeface="Calibri" panose="020F0502020204030204" pitchFamily="34" charset="0"/>
                <a:cs typeface="B Nazanin" panose="00000400000000000000" pitchFamily="2" charset="-78"/>
              </a:rPr>
              <a:t>سامانه توزیع انلاین گواهینامه</a:t>
            </a:r>
            <a:r>
              <a:rPr lang="en-US" kern="100" dirty="0">
                <a:latin typeface="Calibri" panose="020F0502020204030204" pitchFamily="34" charset="0"/>
                <a:ea typeface="Calibri" panose="020F0502020204030204" pitchFamily="34" charset="0"/>
                <a:cs typeface="B Nazanin" panose="00000400000000000000" pitchFamily="2" charset="-78"/>
              </a:rPr>
              <a:t/>
            </a:r>
            <a:br>
              <a:rPr lang="en-US" kern="100" dirty="0">
                <a:latin typeface="Calibri" panose="020F0502020204030204" pitchFamily="34" charset="0"/>
                <a:ea typeface="Calibri" panose="020F0502020204030204" pitchFamily="34" charset="0"/>
                <a:cs typeface="B Nazanin" panose="00000400000000000000" pitchFamily="2" charset="-78"/>
              </a:rPr>
            </a:br>
            <a:r>
              <a:rPr lang="en-US" kern="100" dirty="0">
                <a:latin typeface="Calibri" panose="020F0502020204030204" pitchFamily="34" charset="0"/>
                <a:ea typeface="Calibri" panose="020F0502020204030204" pitchFamily="34" charset="0"/>
                <a:cs typeface="B Nazanin" panose="00000400000000000000" pitchFamily="2" charset="-78"/>
              </a:rPr>
              <a:t>• </a:t>
            </a:r>
            <a:r>
              <a:rPr lang="ar-SA" kern="100" dirty="0">
                <a:latin typeface="Calibri" panose="020F0502020204030204" pitchFamily="34" charset="0"/>
                <a:ea typeface="Calibri" panose="020F0502020204030204" pitchFamily="34" charset="0"/>
                <a:cs typeface="B Nazanin" panose="00000400000000000000" pitchFamily="2" charset="-78"/>
              </a:rPr>
              <a:t>سامانه پس از معاملات</a:t>
            </a:r>
            <a:r>
              <a:rPr lang="en-US" kern="100" dirty="0">
                <a:latin typeface="Calibri" panose="020F0502020204030204" pitchFamily="34" charset="0"/>
                <a:ea typeface="Calibri" panose="020F0502020204030204" pitchFamily="34" charset="0"/>
                <a:cs typeface="B Nazanin" panose="00000400000000000000" pitchFamily="2" charset="-78"/>
              </a:rPr>
              <a:t> IRPT</a:t>
            </a:r>
            <a:br>
              <a:rPr lang="en-US" kern="100" dirty="0">
                <a:latin typeface="Calibri" panose="020F0502020204030204" pitchFamily="34" charset="0"/>
                <a:ea typeface="Calibri" panose="020F0502020204030204" pitchFamily="34" charset="0"/>
                <a:cs typeface="B Nazanin" panose="00000400000000000000" pitchFamily="2" charset="-78"/>
              </a:rPr>
            </a:br>
            <a:r>
              <a:rPr lang="en-US" kern="100" dirty="0">
                <a:latin typeface="Calibri" panose="020F0502020204030204" pitchFamily="34" charset="0"/>
                <a:ea typeface="Calibri" panose="020F0502020204030204" pitchFamily="34" charset="0"/>
                <a:cs typeface="B Nazanin" panose="00000400000000000000" pitchFamily="2" charset="-78"/>
              </a:rPr>
              <a:t>• </a:t>
            </a:r>
            <a:r>
              <a:rPr lang="ar-SA" kern="100" dirty="0">
                <a:latin typeface="Calibri" panose="020F0502020204030204" pitchFamily="34" charset="0"/>
                <a:ea typeface="Calibri" panose="020F0502020204030204" pitchFamily="34" charset="0"/>
                <a:cs typeface="B Nazanin" panose="00000400000000000000" pitchFamily="2" charset="-78"/>
              </a:rPr>
              <a:t>سامانه جامع ثبت اطلاعات مشتریان (سجام</a:t>
            </a:r>
            <a:r>
              <a:rPr lang="ar-SA" kern="100" dirty="0" smtClean="0">
                <a:latin typeface="Calibri" panose="020F0502020204030204" pitchFamily="34" charset="0"/>
                <a:ea typeface="Calibri" panose="020F0502020204030204" pitchFamily="34" charset="0"/>
                <a:cs typeface="B Nazanin" panose="00000400000000000000" pitchFamily="2" charset="-78"/>
              </a:rPr>
              <a:t>)</a:t>
            </a:r>
            <a:r>
              <a:rPr lang="en-US" kern="100" dirty="0">
                <a:latin typeface="Calibri" panose="020F0502020204030204" pitchFamily="34" charset="0"/>
                <a:ea typeface="Calibri" panose="020F0502020204030204" pitchFamily="34" charset="0"/>
                <a:cs typeface="B Nazanin" panose="00000400000000000000" pitchFamily="2" charset="-78"/>
              </a:rPr>
              <a:t/>
            </a:r>
            <a:br>
              <a:rPr lang="en-US" kern="100" dirty="0">
                <a:latin typeface="Calibri" panose="020F0502020204030204" pitchFamily="34" charset="0"/>
                <a:ea typeface="Calibri" panose="020F0502020204030204" pitchFamily="34" charset="0"/>
                <a:cs typeface="B Nazanin" panose="00000400000000000000" pitchFamily="2" charset="-78"/>
              </a:rPr>
            </a:br>
            <a:r>
              <a:rPr lang="ar-SA" kern="100" dirty="0">
                <a:latin typeface="Calibri" panose="020F0502020204030204" pitchFamily="34" charset="0"/>
                <a:ea typeface="Calibri" panose="020F0502020204030204" pitchFamily="34" charset="0"/>
                <a:cs typeface="B Nazanin" panose="00000400000000000000" pitchFamily="2" charset="-78"/>
              </a:rPr>
              <a:t>سامانه سجام تلاش می‌کند تا خدمات سریع‌تر و بهتری را به سرمایه‌گذاران ارایه دهد.تمامی سرمایه‌گذارانی که در سامانه سجام ثبت ‌نام کردند بایداطلاعاتی که از آنها خواسته شده را تکمیل کنند</a:t>
            </a:r>
            <a:r>
              <a:rPr lang="en-US" kern="100" dirty="0">
                <a:latin typeface="Calibri" panose="020F0502020204030204" pitchFamily="34" charset="0"/>
                <a:ea typeface="Calibri" panose="020F0502020204030204" pitchFamily="34" charset="0"/>
                <a:cs typeface="B Nazanin" panose="00000400000000000000" pitchFamily="2" charset="-78"/>
              </a:rPr>
              <a:t> .</a:t>
            </a:r>
            <a:br>
              <a:rPr lang="en-US" kern="100" dirty="0">
                <a:latin typeface="Calibri" panose="020F0502020204030204" pitchFamily="34" charset="0"/>
                <a:ea typeface="Calibri" panose="020F0502020204030204" pitchFamily="34" charset="0"/>
                <a:cs typeface="B Nazanin" panose="00000400000000000000" pitchFamily="2" charset="-78"/>
              </a:rPr>
            </a:br>
            <a:r>
              <a:rPr lang="ar-SA" kern="100" dirty="0">
                <a:latin typeface="Calibri" panose="020F0502020204030204" pitchFamily="34" charset="0"/>
                <a:ea typeface="Calibri" panose="020F0502020204030204" pitchFamily="34" charset="0"/>
                <a:cs typeface="B Nazanin" panose="00000400000000000000" pitchFamily="2" charset="-78"/>
              </a:rPr>
              <a:t>نشــانی ســایت شرکت سپـــرده گـــذاری مـــرکــزی اوراق بهـــادار و تسویـــه وجـــوه</a:t>
            </a:r>
            <a:r>
              <a:rPr lang="en-US" kern="100" dirty="0">
                <a:latin typeface="Calibri" panose="020F0502020204030204" pitchFamily="34" charset="0"/>
                <a:ea typeface="Calibri" panose="020F0502020204030204" pitchFamily="34" charset="0"/>
                <a:cs typeface="B Nazanin" panose="00000400000000000000" pitchFamily="2" charset="-78"/>
              </a:rPr>
              <a:t> www.csdiran.com </a:t>
            </a:r>
            <a:r>
              <a:rPr lang="ar-SA" kern="100" dirty="0">
                <a:latin typeface="Calibri" panose="020F0502020204030204" pitchFamily="34" charset="0"/>
                <a:ea typeface="Calibri" panose="020F0502020204030204" pitchFamily="34" charset="0"/>
                <a:cs typeface="B Nazanin" panose="00000400000000000000" pitchFamily="2" charset="-78"/>
              </a:rPr>
              <a:t>است</a:t>
            </a:r>
            <a:r>
              <a:rPr lang="en-US" kern="100" dirty="0">
                <a:latin typeface="Calibri" panose="020F0502020204030204" pitchFamily="34" charset="0"/>
                <a:ea typeface="Calibri" panose="020F0502020204030204" pitchFamily="34" charset="0"/>
                <a:cs typeface="B Nazanin" panose="00000400000000000000" pitchFamily="2" charset="-78"/>
              </a:rPr>
              <a:t>.</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2000" kern="100" dirty="0" smtClean="0">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200000"/>
              </a:lnSpc>
              <a:buNone/>
            </a:pPr>
            <a:endParaRPr lang="fa-IR" dirty="0" smtClean="0">
              <a:cs typeface="B Nazanin" panose="00000400000000000000" pitchFamily="2" charset="-78"/>
            </a:endParaRPr>
          </a:p>
        </p:txBody>
      </p:sp>
    </p:spTree>
    <p:extLst>
      <p:ext uri="{BB962C8B-B14F-4D97-AF65-F5344CB8AC3E}">
        <p14:creationId xmlns:p14="http://schemas.microsoft.com/office/powerpoint/2010/main" val="179404197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marR="0" indent="0" algn="just" rtl="1">
              <a:lnSpc>
                <a:spcPct val="115000"/>
              </a:lnSpc>
              <a:spcBef>
                <a:spcPts val="0"/>
              </a:spcBef>
              <a:spcAft>
                <a:spcPts val="800"/>
              </a:spcAft>
              <a:buNone/>
            </a:pPr>
            <a:r>
              <a:rPr lang="ar-SA" b="1" kern="100" dirty="0">
                <a:latin typeface="Calibri" panose="020F0502020204030204" pitchFamily="34" charset="0"/>
                <a:ea typeface="Calibri" panose="020F0502020204030204" pitchFamily="34" charset="0"/>
                <a:cs typeface="B Nazanin" panose="00000400000000000000" pitchFamily="2" charset="-78"/>
              </a:rPr>
              <a:t>شرکت مدیریت فناوری بورس </a:t>
            </a:r>
            <a:r>
              <a:rPr lang="ar-SA" b="1" kern="100" dirty="0" smtClean="0">
                <a:latin typeface="Calibri" panose="020F0502020204030204" pitchFamily="34" charset="0"/>
                <a:ea typeface="Calibri" panose="020F0502020204030204" pitchFamily="34" charset="0"/>
                <a:cs typeface="B Nazanin" panose="00000400000000000000" pitchFamily="2" charset="-78"/>
              </a:rPr>
              <a:t>تهران</a:t>
            </a:r>
            <a:endParaRPr lang="fa-IR" sz="2000"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800"/>
              </a:spcAft>
              <a:buNone/>
            </a:pPr>
            <a:r>
              <a:rPr lang="en-US" kern="100" dirty="0">
                <a:latin typeface="Calibri" panose="020F0502020204030204" pitchFamily="34" charset="0"/>
                <a:ea typeface="Calibri" panose="020F0502020204030204" pitchFamily="34" charset="0"/>
                <a:cs typeface="B Nazanin" panose="00000400000000000000" pitchFamily="2" charset="-78"/>
              </a:rPr>
              <a:t/>
            </a:r>
            <a:br>
              <a:rPr lang="en-US" kern="100" dirty="0">
                <a:latin typeface="Calibri" panose="020F0502020204030204" pitchFamily="34" charset="0"/>
                <a:ea typeface="Calibri" panose="020F0502020204030204" pitchFamily="34" charset="0"/>
                <a:cs typeface="B Nazanin" panose="00000400000000000000" pitchFamily="2" charset="-78"/>
              </a:rPr>
            </a:br>
            <a:r>
              <a:rPr lang="ar-SA" sz="2500" kern="100" dirty="0">
                <a:latin typeface="Calibri" panose="020F0502020204030204" pitchFamily="34" charset="0"/>
                <a:ea typeface="Calibri" panose="020F0502020204030204" pitchFamily="34" charset="0"/>
                <a:cs typeface="B Nazanin" panose="00000400000000000000" pitchFamily="2" charset="-78"/>
              </a:rPr>
              <a:t>این شرکت به‌عنوان یکی از شرکت‌های زیرساخت برای ارائه‌ خدمات به چرخه‌ کامل «معاملات الکترونیکی» ابزارهای مالی به ارکان بازار سرمایه، تحت نظارت مستقیم سازمان بورس و اوراق بهادار، به نشانی</a:t>
            </a:r>
            <a:r>
              <a:rPr lang="en-US" sz="2500" kern="100" dirty="0">
                <a:latin typeface="Calibri" panose="020F0502020204030204" pitchFamily="34" charset="0"/>
                <a:ea typeface="Calibri" panose="020F0502020204030204" pitchFamily="34" charset="0"/>
                <a:cs typeface="B Nazanin" panose="00000400000000000000" pitchFamily="2" charset="-78"/>
              </a:rPr>
              <a:t> www.tsetmc.ir </a:t>
            </a:r>
            <a:r>
              <a:rPr lang="en-US" sz="2500" kern="100" dirty="0">
                <a:latin typeface="B Nazanin" panose="00000400000000000000" pitchFamily="2" charset="-78"/>
                <a:ea typeface="Calibri" panose="020F0502020204030204" pitchFamily="34" charset="0"/>
                <a:cs typeface="B Nazanin" panose="00000400000000000000" pitchFamily="2" charset="-78"/>
              </a:rPr>
              <a:t> </a:t>
            </a:r>
            <a:r>
              <a:rPr lang="ar-SA" sz="2500" kern="100" dirty="0">
                <a:latin typeface="B Nazanin" panose="00000400000000000000" pitchFamily="2" charset="-78"/>
                <a:ea typeface="Calibri" panose="020F0502020204030204" pitchFamily="34" charset="0"/>
                <a:cs typeface="B Nazanin" panose="00000400000000000000" pitchFamily="2" charset="-78"/>
              </a:rPr>
              <a:t>فعالیت می‌کند. مدیریت سیستم معاملات، محاسبه شاخص‌های مختلف بازار و انتشار لحظه‌ای اطلاعات مربوط به معاملات ازجمله وظایف مهم این شرکت است. معاملات سهامداران بازار، توسط این شرکت نمایش داده می‌شود و سرمایه گذاران می توانند به سادگی فرآیند معاملات را از ابتدا تا انتهای زمان معاملات مشاهده نمایند. سایر درگاه های دریافت سفارشات مشتریان در نهایت متصل به سیستم معاملات هستند</a:t>
            </a:r>
            <a:r>
              <a:rPr lang="en-US" sz="2500" kern="100" dirty="0">
                <a:latin typeface="Calibri" panose="020F0502020204030204" pitchFamily="34" charset="0"/>
                <a:ea typeface="Calibri" panose="020F0502020204030204" pitchFamily="34" charset="0"/>
                <a:cs typeface="B Nazanin" panose="00000400000000000000" pitchFamily="2" charset="-78"/>
              </a:rPr>
              <a:t>.</a:t>
            </a:r>
          </a:p>
          <a:p>
            <a:pPr marL="0" marR="0" indent="0" algn="just" rtl="1">
              <a:lnSpc>
                <a:spcPct val="115000"/>
              </a:lnSpc>
              <a:spcBef>
                <a:spcPts val="0"/>
              </a:spcBef>
              <a:spcAft>
                <a:spcPts val="0"/>
              </a:spcAft>
              <a:buNone/>
            </a:pPr>
            <a:endParaRPr lang="en-US" sz="2000" kern="100" dirty="0" smtClean="0">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200000"/>
              </a:lnSpc>
              <a:buNone/>
            </a:pPr>
            <a:endParaRPr lang="fa-IR" dirty="0" smtClean="0">
              <a:cs typeface="B Nazanin" panose="00000400000000000000" pitchFamily="2" charset="-78"/>
            </a:endParaRPr>
          </a:p>
        </p:txBody>
      </p:sp>
    </p:spTree>
    <p:extLst>
      <p:ext uri="{BB962C8B-B14F-4D97-AF65-F5344CB8AC3E}">
        <p14:creationId xmlns:p14="http://schemas.microsoft.com/office/powerpoint/2010/main" val="285347764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marR="0" indent="0" algn="just" rtl="1">
              <a:lnSpc>
                <a:spcPct val="115000"/>
              </a:lnSpc>
              <a:spcBef>
                <a:spcPts val="0"/>
              </a:spcBef>
              <a:spcAft>
                <a:spcPts val="800"/>
              </a:spcAft>
              <a:buNone/>
            </a:pPr>
            <a:r>
              <a:rPr lang="ar-SA" b="1" kern="100" dirty="0">
                <a:latin typeface="Calibri" panose="020F0502020204030204" pitchFamily="34" charset="0"/>
                <a:ea typeface="Calibri" panose="020F0502020204030204" pitchFamily="34" charset="0"/>
                <a:cs typeface="B Nazanin" panose="00000400000000000000" pitchFamily="2" charset="-78"/>
              </a:rPr>
              <a:t>شرکت رایان بورس</a:t>
            </a:r>
          </a:p>
          <a:p>
            <a:pPr marL="0" marR="0" indent="0" algn="just" rtl="1">
              <a:lnSpc>
                <a:spcPct val="115000"/>
              </a:lnSpc>
              <a:spcBef>
                <a:spcPts val="0"/>
              </a:spcBef>
              <a:spcAft>
                <a:spcPts val="800"/>
              </a:spcAft>
              <a:buNone/>
            </a:pPr>
            <a:endParaRPr lang="ar-SA" b="1" kern="100" dirty="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800"/>
              </a:spcAft>
              <a:buNone/>
            </a:pPr>
            <a:r>
              <a:rPr lang="ar-SA" sz="2500" kern="100" dirty="0">
                <a:latin typeface="Calibri" panose="020F0502020204030204" pitchFamily="34" charset="0"/>
                <a:ea typeface="Calibri" panose="020F0502020204030204" pitchFamily="34" charset="0"/>
                <a:cs typeface="B Nazanin" panose="00000400000000000000" pitchFamily="2" charset="-78"/>
              </a:rPr>
              <a:t>شرکت رایان بورس در سال ۱۳۹۰ توسط سازمان بورس و اوراق بهادار و با هدف ارائه راهکارهای نوین در صنعت فناوری اطلاعات به صورت سهامی خاص تأسیس گردید. سامانۀ یکپارچه گردآوری، نظارت و انتشار الکترونیکی اطلاعات به </a:t>
            </a:r>
            <a:r>
              <a:rPr lang="ar-SA" sz="2500" kern="100" dirty="0" smtClean="0">
                <a:latin typeface="Calibri" panose="020F0502020204030204" pitchFamily="34" charset="0"/>
                <a:ea typeface="Calibri" panose="020F0502020204030204" pitchFamily="34" charset="0"/>
                <a:cs typeface="B Nazanin" panose="00000400000000000000" pitchFamily="2" charset="-78"/>
              </a:rPr>
              <a:t>نشانی</a:t>
            </a:r>
            <a:r>
              <a:rPr lang="en-US" sz="2500" kern="100" dirty="0" smtClean="0">
                <a:latin typeface="Calibri" panose="020F0502020204030204" pitchFamily="34" charset="0"/>
                <a:ea typeface="Calibri" panose="020F0502020204030204" pitchFamily="34" charset="0"/>
                <a:cs typeface="B Nazanin" panose="00000400000000000000" pitchFamily="2" charset="-78"/>
              </a:rPr>
              <a:t>www.codal.ir</a:t>
            </a:r>
            <a:r>
              <a:rPr lang="fa-IR" sz="2500" kern="100" dirty="0" smtClean="0">
                <a:latin typeface="Calibri" panose="020F0502020204030204" pitchFamily="34" charset="0"/>
                <a:ea typeface="Calibri" panose="020F0502020204030204" pitchFamily="34" charset="0"/>
                <a:cs typeface="B Nazanin" panose="00000400000000000000" pitchFamily="2" charset="-78"/>
              </a:rPr>
              <a:t> </a:t>
            </a:r>
            <a:r>
              <a:rPr lang="ar-SA" sz="2500" kern="100" dirty="0" smtClean="0">
                <a:latin typeface="Calibri" panose="020F0502020204030204" pitchFamily="34" charset="0"/>
                <a:ea typeface="Calibri" panose="020F0502020204030204" pitchFamily="34" charset="0"/>
                <a:cs typeface="B Nazanin" panose="00000400000000000000" pitchFamily="2" charset="-78"/>
              </a:rPr>
              <a:t>به‌منظور </a:t>
            </a:r>
            <a:r>
              <a:rPr lang="ar-SA" sz="2500" kern="100" dirty="0">
                <a:latin typeface="Calibri" panose="020F0502020204030204" pitchFamily="34" charset="0"/>
                <a:ea typeface="Calibri" panose="020F0502020204030204" pitchFamily="34" charset="0"/>
                <a:cs typeface="B Nazanin" panose="00000400000000000000" pitchFamily="2" charset="-78"/>
              </a:rPr>
              <a:t>مکانیزه کردن جمع آوری، بررسی و انتشار اطلاعات مالی شرکت های ثبت‌شده نزد سازمان و سایر اشخاصی که طبق قانون بازار اوراق بهادار ملزم به گزارش اطلاعات خود هستند، توسط این شرکت طراحی‌شده </a:t>
            </a:r>
            <a:r>
              <a:rPr lang="ar-SA" sz="2500" kern="100" dirty="0" smtClean="0">
                <a:latin typeface="Calibri" panose="020F0502020204030204" pitchFamily="34" charset="0"/>
                <a:ea typeface="Calibri" panose="020F0502020204030204" pitchFamily="34" charset="0"/>
                <a:cs typeface="B Nazanin" panose="00000400000000000000" pitchFamily="2" charset="-78"/>
              </a:rPr>
              <a:t>است</a:t>
            </a:r>
            <a:r>
              <a:rPr lang="fa-IR" sz="2500" kern="100" dirty="0" smtClean="0">
                <a:latin typeface="Calibri" panose="020F0502020204030204" pitchFamily="34" charset="0"/>
                <a:ea typeface="Calibri" panose="020F0502020204030204" pitchFamily="34" charset="0"/>
                <a:cs typeface="B Nazanin" panose="00000400000000000000" pitchFamily="2" charset="-78"/>
              </a:rPr>
              <a:t>.</a:t>
            </a:r>
            <a:endParaRPr lang="ar-SA" sz="2500" kern="100" dirty="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endParaRPr lang="en-US" sz="2000" kern="100" dirty="0" smtClean="0">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200000"/>
              </a:lnSpc>
              <a:buNone/>
            </a:pPr>
            <a:endParaRPr lang="fa-IR" dirty="0" smtClean="0">
              <a:cs typeface="B Nazanin" panose="00000400000000000000" pitchFamily="2" charset="-78"/>
            </a:endParaRPr>
          </a:p>
        </p:txBody>
      </p:sp>
    </p:spTree>
    <p:extLst>
      <p:ext uri="{BB962C8B-B14F-4D97-AF65-F5344CB8AC3E}">
        <p14:creationId xmlns:p14="http://schemas.microsoft.com/office/powerpoint/2010/main" val="1071370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85000" lnSpcReduction="20000"/>
          </a:bodyPr>
          <a:lstStyle/>
          <a:p>
            <a:pPr marL="0" marR="0" indent="0" algn="just" rtl="1">
              <a:lnSpc>
                <a:spcPct val="115000"/>
              </a:lnSpc>
              <a:spcBef>
                <a:spcPts val="0"/>
              </a:spcBef>
              <a:spcAft>
                <a:spcPts val="800"/>
              </a:spcAft>
              <a:buNone/>
            </a:pPr>
            <a:r>
              <a:rPr lang="ar-SA" sz="3300" b="1" kern="100" dirty="0">
                <a:latin typeface="Calibri" panose="020F0502020204030204" pitchFamily="34" charset="0"/>
                <a:ea typeface="Calibri" panose="020F0502020204030204" pitchFamily="34" charset="0"/>
                <a:cs typeface="B Nazanin" panose="00000400000000000000" pitchFamily="2" charset="-78"/>
              </a:rPr>
              <a:t>شرکت اطلاع‌رسانی و خدمات بورس</a:t>
            </a:r>
            <a:endParaRPr lang="en-US" sz="33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800"/>
              </a:spcAft>
              <a:buNone/>
            </a:pPr>
            <a:r>
              <a:rPr lang="en-US" kern="100" dirty="0">
                <a:latin typeface="Calibri" panose="020F0502020204030204" pitchFamily="34" charset="0"/>
                <a:ea typeface="Calibri" panose="020F0502020204030204" pitchFamily="34" charset="0"/>
                <a:cs typeface="B Nazanin" panose="00000400000000000000" pitchFamily="2" charset="-78"/>
              </a:rPr>
              <a:t/>
            </a:r>
            <a:br>
              <a:rPr lang="en-US" kern="100" dirty="0">
                <a:latin typeface="Calibri" panose="020F0502020204030204" pitchFamily="34" charset="0"/>
                <a:ea typeface="Calibri" panose="020F0502020204030204" pitchFamily="34" charset="0"/>
                <a:cs typeface="B Nazanin" panose="00000400000000000000" pitchFamily="2" charset="-78"/>
              </a:rPr>
            </a:br>
            <a:r>
              <a:rPr lang="ar-SA" sz="2900" kern="100" dirty="0">
                <a:latin typeface="Calibri" panose="020F0502020204030204" pitchFamily="34" charset="0"/>
                <a:ea typeface="Calibri" panose="020F0502020204030204" pitchFamily="34" charset="0"/>
                <a:cs typeface="B Nazanin" panose="00000400000000000000" pitchFamily="2" charset="-78"/>
              </a:rPr>
              <a:t>این شرکت وابسته به سازمان بورس و اوراق بهادار است و در مردادماه </a:t>
            </a:r>
            <a:r>
              <a:rPr lang="fa-IR" sz="2900" kern="100" dirty="0">
                <a:latin typeface="Calibri" panose="020F0502020204030204" pitchFamily="34" charset="0"/>
                <a:ea typeface="Calibri" panose="020F0502020204030204" pitchFamily="34" charset="0"/>
                <a:cs typeface="B Nazanin" panose="00000400000000000000" pitchFamily="2" charset="-78"/>
              </a:rPr>
              <a:t>۱۳۸۳</a:t>
            </a:r>
            <a:r>
              <a:rPr lang="ar-SA" sz="2900" kern="100" dirty="0">
                <a:latin typeface="Calibri" panose="020F0502020204030204" pitchFamily="34" charset="0"/>
                <a:ea typeface="Calibri" panose="020F0502020204030204" pitchFamily="34" charset="0"/>
                <a:cs typeface="B Nazanin" panose="00000400000000000000" pitchFamily="2" charset="-78"/>
              </a:rPr>
              <a:t> تاسیس شد. شعار این شرکت "با ما بورس را بشناسید" بوده و نشانی آن نیز</a:t>
            </a:r>
            <a:r>
              <a:rPr lang="en-US" sz="2900" kern="100" dirty="0">
                <a:latin typeface="Calibri" panose="020F0502020204030204" pitchFamily="34" charset="0"/>
                <a:ea typeface="Calibri" panose="020F0502020204030204" pitchFamily="34" charset="0"/>
                <a:cs typeface="B Nazanin" panose="00000400000000000000" pitchFamily="2" charset="-78"/>
              </a:rPr>
              <a:t> www.sidsco.ir </a:t>
            </a:r>
            <a:r>
              <a:rPr lang="ar-SA" sz="2900" kern="100" dirty="0">
                <a:latin typeface="Calibri" panose="020F0502020204030204" pitchFamily="34" charset="0"/>
                <a:ea typeface="Calibri" panose="020F0502020204030204" pitchFamily="34" charset="0"/>
                <a:cs typeface="B Nazanin" panose="00000400000000000000" pitchFamily="2" charset="-78"/>
              </a:rPr>
              <a:t>است</a:t>
            </a:r>
            <a:r>
              <a:rPr lang="en-US" sz="2900" kern="100" dirty="0" smtClean="0">
                <a:latin typeface="Calibri" panose="020F0502020204030204" pitchFamily="34" charset="0"/>
                <a:ea typeface="Calibri" panose="020F0502020204030204" pitchFamily="34" charset="0"/>
                <a:cs typeface="B Nazanin" panose="00000400000000000000" pitchFamily="2" charset="-78"/>
              </a:rPr>
              <a:t>.</a:t>
            </a:r>
            <a:r>
              <a:rPr lang="fa-IR" sz="2900" kern="100" dirty="0" smtClean="0">
                <a:latin typeface="Calibri" panose="020F0502020204030204" pitchFamily="34" charset="0"/>
                <a:ea typeface="Calibri" panose="020F0502020204030204" pitchFamily="34" charset="0"/>
                <a:cs typeface="B Nazanin" panose="00000400000000000000" pitchFamily="2" charset="-78"/>
              </a:rPr>
              <a:t> </a:t>
            </a:r>
            <a:r>
              <a:rPr lang="ar-SA" sz="2900" kern="100" dirty="0" smtClean="0">
                <a:latin typeface="Calibri" panose="020F0502020204030204" pitchFamily="34" charset="0"/>
                <a:ea typeface="Calibri" panose="020F0502020204030204" pitchFamily="34" charset="0"/>
                <a:cs typeface="B Nazanin" panose="00000400000000000000" pitchFamily="2" charset="-78"/>
              </a:rPr>
              <a:t>برخی </a:t>
            </a:r>
            <a:r>
              <a:rPr lang="ar-SA" sz="2900" kern="100" dirty="0">
                <a:latin typeface="Calibri" panose="020F0502020204030204" pitchFamily="34" charset="0"/>
                <a:ea typeface="Calibri" panose="020F0502020204030204" pitchFamily="34" charset="0"/>
                <a:cs typeface="B Nazanin" panose="00000400000000000000" pitchFamily="2" charset="-78"/>
              </a:rPr>
              <a:t>از فعالیت های این شرکت برگزاری دوره‌های آموزشی عمومی و تخصصی در حوزه بازار سرمایـه، برگزاری آزمون گواهینامه‌های حرفه‌ای سازمان بورس و اوراق بهادار، برگزاری نمایشگاه‌ها، همایش‌ها و سمینارهای تخصصی، انتشار کتب، مجلات، نشریات الکترونیک، لوح‌های فشرده و سایر انواع بسته‌های آموزشی مکتوب، الکترونیک، دیداری و شنیداری است. این شرکت هم چنین پایگاه اطلاع‌رسانی بازار سرمایه به نشانی</a:t>
            </a:r>
            <a:r>
              <a:rPr lang="en-US" sz="2900" kern="100" dirty="0">
                <a:latin typeface="Calibri" panose="020F0502020204030204" pitchFamily="34" charset="0"/>
                <a:ea typeface="Calibri" panose="020F0502020204030204" pitchFamily="34" charset="0"/>
                <a:cs typeface="B Nazanin" panose="00000400000000000000" pitchFamily="2" charset="-78"/>
              </a:rPr>
              <a:t> www.sena.ir </a:t>
            </a:r>
            <a:r>
              <a:rPr lang="ar-SA" sz="2900" kern="100" dirty="0">
                <a:latin typeface="Calibri" panose="020F0502020204030204" pitchFamily="34" charset="0"/>
                <a:ea typeface="Calibri" panose="020F0502020204030204" pitchFamily="34" charset="0"/>
                <a:cs typeface="B Nazanin" panose="00000400000000000000" pitchFamily="2" charset="-78"/>
              </a:rPr>
              <a:t>جهت گسترش فرهنگ سرمایه‌گذاری و تولید انواع خبر و محتوا راه اندازی نموده است. تالار مجازی بورس ایران به نشانی</a:t>
            </a:r>
            <a:r>
              <a:rPr lang="en-US" sz="2900" kern="100" dirty="0">
                <a:latin typeface="Calibri" panose="020F0502020204030204" pitchFamily="34" charset="0"/>
                <a:ea typeface="Calibri" panose="020F0502020204030204" pitchFamily="34" charset="0"/>
                <a:cs typeface="B Nazanin" panose="00000400000000000000" pitchFamily="2" charset="-78"/>
              </a:rPr>
              <a:t> www.irvex.ir </a:t>
            </a:r>
            <a:r>
              <a:rPr lang="ar-SA" sz="2900" kern="100" dirty="0">
                <a:latin typeface="Calibri" panose="020F0502020204030204" pitchFamily="34" charset="0"/>
                <a:ea typeface="Calibri" panose="020F0502020204030204" pitchFamily="34" charset="0"/>
                <a:cs typeface="B Nazanin" panose="00000400000000000000" pitchFamily="2" charset="-78"/>
              </a:rPr>
              <a:t>یکی دیگر از محصولات شرکت است که در آن سرمایه گذاران تازه وارد می توانند بدون پرداخت هیچ مبلغی اقدام به خرید و فروش سهام به صورت مجازی کنند. وب سایت انتشارات بورس به نشانی</a:t>
            </a:r>
            <a:r>
              <a:rPr lang="en-US" sz="2900" kern="100" dirty="0">
                <a:latin typeface="Calibri" panose="020F0502020204030204" pitchFamily="34" charset="0"/>
                <a:ea typeface="Calibri" panose="020F0502020204030204" pitchFamily="34" charset="0"/>
                <a:cs typeface="B Nazanin" panose="00000400000000000000" pitchFamily="2" charset="-78"/>
              </a:rPr>
              <a:t>www.boursepub.ir </a:t>
            </a:r>
            <a:r>
              <a:rPr lang="ar-SA" sz="2900" kern="100" dirty="0">
                <a:latin typeface="Calibri" panose="020F0502020204030204" pitchFamily="34" charset="0"/>
                <a:ea typeface="Calibri" panose="020F0502020204030204" pitchFamily="34" charset="0"/>
                <a:cs typeface="B Nazanin" panose="00000400000000000000" pitchFamily="2" charset="-78"/>
              </a:rPr>
              <a:t>به عنوان مرجع کتب مالی بخش دیگری از خدمات این شرکت است. این شرکت هم چنین اقدام به راه اندازی مرکز ارتباط بورس نموده که سرمایه گذاران می توانند با گرفتن شماره </a:t>
            </a:r>
            <a:r>
              <a:rPr lang="fa-IR" sz="2900" kern="100" dirty="0">
                <a:latin typeface="Calibri" panose="020F0502020204030204" pitchFamily="34" charset="0"/>
                <a:ea typeface="Calibri" panose="020F0502020204030204" pitchFamily="34" charset="0"/>
                <a:cs typeface="B Nazanin" panose="00000400000000000000" pitchFamily="2" charset="-78"/>
              </a:rPr>
              <a:t>۶۳۷۵</a:t>
            </a:r>
            <a:r>
              <a:rPr lang="ar-SA" sz="2900" kern="100" dirty="0">
                <a:latin typeface="Calibri" panose="020F0502020204030204" pitchFamily="34" charset="0"/>
                <a:ea typeface="Calibri" panose="020F0502020204030204" pitchFamily="34" charset="0"/>
                <a:cs typeface="B Nazanin" panose="00000400000000000000" pitchFamily="2" charset="-78"/>
              </a:rPr>
              <a:t> سوالات و ابهامات خود را در حوزه بازار سرمایه برطرف نمایند</a:t>
            </a:r>
            <a:r>
              <a:rPr lang="en-US" sz="2900" kern="100" dirty="0">
                <a:latin typeface="Calibri" panose="020F0502020204030204" pitchFamily="34" charset="0"/>
                <a:ea typeface="Calibri" panose="020F0502020204030204" pitchFamily="34" charset="0"/>
                <a:cs typeface="B Nazanin" panose="00000400000000000000" pitchFamily="2" charset="-78"/>
              </a:rPr>
              <a:t>.</a:t>
            </a:r>
            <a:endParaRPr lang="en-US" sz="29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2000" kern="100" dirty="0" smtClean="0">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200000"/>
              </a:lnSpc>
              <a:buNone/>
            </a:pPr>
            <a:endParaRPr lang="fa-IR" dirty="0" smtClean="0">
              <a:cs typeface="B Nazanin" panose="00000400000000000000" pitchFamily="2" charset="-78"/>
            </a:endParaRPr>
          </a:p>
        </p:txBody>
      </p:sp>
    </p:spTree>
    <p:extLst>
      <p:ext uri="{BB962C8B-B14F-4D97-AF65-F5344CB8AC3E}">
        <p14:creationId xmlns:p14="http://schemas.microsoft.com/office/powerpoint/2010/main" val="276508125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marR="0" indent="0" algn="just" rtl="1">
              <a:lnSpc>
                <a:spcPct val="115000"/>
              </a:lnSpc>
              <a:spcBef>
                <a:spcPts val="0"/>
              </a:spcBef>
              <a:spcAft>
                <a:spcPts val="800"/>
              </a:spcAft>
              <a:buNone/>
            </a:pPr>
            <a:r>
              <a:rPr lang="ar-SA" sz="3600" b="1" kern="100" dirty="0">
                <a:latin typeface="Calibri" panose="020F0502020204030204" pitchFamily="34" charset="0"/>
                <a:ea typeface="Calibri" panose="020F0502020204030204" pitchFamily="34" charset="0"/>
                <a:cs typeface="B Nazanin" panose="00000400000000000000" pitchFamily="2" charset="-78"/>
              </a:rPr>
              <a:t>شرکت </a:t>
            </a:r>
            <a:r>
              <a:rPr lang="ar-SA" sz="3600" b="1" kern="100" dirty="0" smtClean="0">
                <a:latin typeface="Calibri" panose="020F0502020204030204" pitchFamily="34" charset="0"/>
                <a:ea typeface="Calibri" panose="020F0502020204030204" pitchFamily="34" charset="0"/>
                <a:cs typeface="B Nazanin" panose="00000400000000000000" pitchFamily="2" charset="-78"/>
              </a:rPr>
              <a:t>کارگزاری</a:t>
            </a:r>
            <a:endParaRPr lang="fa-IR" kern="100" dirty="0" smtClean="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800"/>
              </a:spcAft>
              <a:buNone/>
            </a:pPr>
            <a:r>
              <a:rPr lang="en-US" sz="3600" kern="100" dirty="0">
                <a:latin typeface="Calibri" panose="020F0502020204030204" pitchFamily="34" charset="0"/>
                <a:ea typeface="Calibri" panose="020F0502020204030204" pitchFamily="34" charset="0"/>
                <a:cs typeface="B Nazanin" panose="00000400000000000000" pitchFamily="2" charset="-78"/>
              </a:rPr>
              <a:t/>
            </a:r>
            <a:br>
              <a:rPr lang="en-US" sz="3600" kern="100" dirty="0">
                <a:latin typeface="Calibri" panose="020F0502020204030204" pitchFamily="34" charset="0"/>
                <a:ea typeface="Calibri" panose="020F0502020204030204" pitchFamily="34" charset="0"/>
                <a:cs typeface="B Nazanin" panose="00000400000000000000" pitchFamily="2" charset="-78"/>
              </a:rPr>
            </a:br>
            <a:r>
              <a:rPr lang="ar-SA" sz="2500" kern="100" dirty="0">
                <a:latin typeface="Calibri" panose="020F0502020204030204" pitchFamily="34" charset="0"/>
                <a:ea typeface="Calibri" panose="020F0502020204030204" pitchFamily="34" charset="0"/>
                <a:cs typeface="B Nazanin" panose="00000400000000000000" pitchFamily="2" charset="-78"/>
              </a:rPr>
              <a:t>کارگزاران اشخاص حقوقی هستند که به نمایندگی از طرف مشتریان اقدام به خرید و فروش اوراق بهادار و ارائه سایر خدمات در بازار سرمایه می‌کنند. در سطح کشور اکنون </a:t>
            </a:r>
            <a:r>
              <a:rPr lang="fa-IR" sz="2500" kern="100" dirty="0">
                <a:latin typeface="Calibri" panose="020F0502020204030204" pitchFamily="34" charset="0"/>
                <a:ea typeface="Calibri" panose="020F0502020204030204" pitchFamily="34" charset="0"/>
                <a:cs typeface="B Nazanin" panose="00000400000000000000" pitchFamily="2" charset="-78"/>
              </a:rPr>
              <a:t>120</a:t>
            </a:r>
            <a:r>
              <a:rPr lang="ar-SA" sz="2500" kern="100" dirty="0">
                <a:latin typeface="Calibri" panose="020F0502020204030204" pitchFamily="34" charset="0"/>
                <a:ea typeface="Calibri" panose="020F0502020204030204" pitchFamily="34" charset="0"/>
                <a:cs typeface="B Nazanin" panose="00000400000000000000" pitchFamily="2" charset="-78"/>
              </a:rPr>
              <a:t> کارگزار با حدود </a:t>
            </a:r>
            <a:r>
              <a:rPr lang="fa-IR" sz="2500" kern="100" dirty="0">
                <a:latin typeface="Calibri" panose="020F0502020204030204" pitchFamily="34" charset="0"/>
                <a:ea typeface="Calibri" panose="020F0502020204030204" pitchFamily="34" charset="0"/>
                <a:cs typeface="B Nazanin" panose="00000400000000000000" pitchFamily="2" charset="-78"/>
              </a:rPr>
              <a:t>۲۰۰۰</a:t>
            </a:r>
            <a:r>
              <a:rPr lang="ar-SA" sz="2500" kern="100" dirty="0">
                <a:latin typeface="Calibri" panose="020F0502020204030204" pitchFamily="34" charset="0"/>
                <a:ea typeface="Calibri" panose="020F0502020204030204" pitchFamily="34" charset="0"/>
                <a:cs typeface="B Nazanin" panose="00000400000000000000" pitchFamily="2" charset="-78"/>
              </a:rPr>
              <a:t> شعبه و نمایندگی مجوز فعالیت دارند</a:t>
            </a:r>
            <a:r>
              <a:rPr lang="en-US" sz="2500" kern="100" dirty="0" smtClean="0">
                <a:latin typeface="Calibri" panose="020F0502020204030204" pitchFamily="34" charset="0"/>
                <a:ea typeface="Calibri" panose="020F0502020204030204" pitchFamily="34" charset="0"/>
                <a:cs typeface="B Nazanin" panose="00000400000000000000" pitchFamily="2" charset="-78"/>
              </a:rPr>
              <a:t>.</a:t>
            </a:r>
            <a:r>
              <a:rPr lang="fa-IR" sz="2500" kern="100" dirty="0" smtClean="0">
                <a:latin typeface="Calibri" panose="020F0502020204030204" pitchFamily="34" charset="0"/>
                <a:ea typeface="Calibri" panose="020F0502020204030204" pitchFamily="34" charset="0"/>
                <a:cs typeface="B Nazanin" panose="00000400000000000000" pitchFamily="2" charset="-78"/>
              </a:rPr>
              <a:t> </a:t>
            </a:r>
            <a:r>
              <a:rPr lang="ar-SA" sz="2500" kern="100" dirty="0" smtClean="0">
                <a:latin typeface="Calibri" panose="020F0502020204030204" pitchFamily="34" charset="0"/>
                <a:ea typeface="Calibri" panose="020F0502020204030204" pitchFamily="34" charset="0"/>
                <a:cs typeface="B Nazanin" panose="00000400000000000000" pitchFamily="2" charset="-78"/>
              </a:rPr>
              <a:t>برای </a:t>
            </a:r>
            <a:r>
              <a:rPr lang="ar-SA" sz="2500" kern="100" dirty="0">
                <a:latin typeface="Calibri" panose="020F0502020204030204" pitchFamily="34" charset="0"/>
                <a:ea typeface="Calibri" panose="020F0502020204030204" pitchFamily="34" charset="0"/>
                <a:cs typeface="B Nazanin" panose="00000400000000000000" pitchFamily="2" charset="-78"/>
              </a:rPr>
              <a:t>مشاهده نشانی شعبات شرکت های کارگزاری می توانید به نشانی</a:t>
            </a:r>
            <a:r>
              <a:rPr lang="en-US" sz="2500" kern="100" dirty="0">
                <a:latin typeface="Calibri" panose="020F0502020204030204" pitchFamily="34" charset="0"/>
                <a:ea typeface="Calibri" panose="020F0502020204030204" pitchFamily="34" charset="0"/>
                <a:cs typeface="B Nazanin" panose="00000400000000000000" pitchFamily="2" charset="-78"/>
              </a:rPr>
              <a:t> www.seba.ir </a:t>
            </a:r>
            <a:r>
              <a:rPr lang="ar-SA" sz="2500" kern="100" dirty="0">
                <a:latin typeface="Calibri" panose="020F0502020204030204" pitchFamily="34" charset="0"/>
                <a:ea typeface="Calibri" panose="020F0502020204030204" pitchFamily="34" charset="0"/>
                <a:cs typeface="B Nazanin" panose="00000400000000000000" pitchFamily="2" charset="-78"/>
              </a:rPr>
              <a:t>مراجعه نمایید</a:t>
            </a:r>
            <a:r>
              <a:rPr lang="en-US" sz="2500" kern="100" dirty="0">
                <a:latin typeface="Calibri" panose="020F0502020204030204" pitchFamily="34" charset="0"/>
                <a:ea typeface="Calibri" panose="020F0502020204030204" pitchFamily="34" charset="0"/>
                <a:cs typeface="B Nazanin" panose="00000400000000000000" pitchFamily="2" charset="-78"/>
              </a:rPr>
              <a:t>.</a:t>
            </a:r>
            <a:endParaRPr lang="en-US" sz="25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2000" kern="100" dirty="0" smtClean="0">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200000"/>
              </a:lnSpc>
              <a:buNone/>
            </a:pPr>
            <a:endParaRPr lang="fa-IR" dirty="0" smtClean="0">
              <a:cs typeface="B Nazanin" panose="00000400000000000000" pitchFamily="2" charset="-78"/>
            </a:endParaRPr>
          </a:p>
        </p:txBody>
      </p:sp>
    </p:spTree>
    <p:extLst>
      <p:ext uri="{BB962C8B-B14F-4D97-AF65-F5344CB8AC3E}">
        <p14:creationId xmlns:p14="http://schemas.microsoft.com/office/powerpoint/2010/main" val="20196490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marR="0" indent="0" algn="just" rtl="1">
              <a:lnSpc>
                <a:spcPct val="115000"/>
              </a:lnSpc>
              <a:spcBef>
                <a:spcPts val="0"/>
              </a:spcBef>
              <a:spcAft>
                <a:spcPts val="800"/>
              </a:spcAft>
              <a:buNone/>
            </a:pPr>
            <a:r>
              <a:rPr lang="ar-SA" sz="3600" b="1" kern="100" dirty="0">
                <a:latin typeface="Calibri" panose="020F0502020204030204" pitchFamily="34" charset="0"/>
                <a:ea typeface="Calibri" panose="020F0502020204030204" pitchFamily="34" charset="0"/>
                <a:cs typeface="B Nazanin" panose="00000400000000000000" pitchFamily="2" charset="-78"/>
              </a:rPr>
              <a:t>کانون کارگزاران بورس و اوراق بهادار</a:t>
            </a:r>
            <a:endParaRPr lang="en-US"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800"/>
              </a:spcAft>
              <a:buNone/>
            </a:pPr>
            <a:r>
              <a:rPr lang="en-US" sz="3600" kern="100" dirty="0">
                <a:latin typeface="Calibri" panose="020F0502020204030204" pitchFamily="34" charset="0"/>
                <a:ea typeface="Calibri" panose="020F0502020204030204" pitchFamily="34" charset="0"/>
                <a:cs typeface="B Nazanin" panose="00000400000000000000" pitchFamily="2" charset="-78"/>
              </a:rPr>
              <a:t/>
            </a:r>
            <a:br>
              <a:rPr lang="en-US" sz="3600" kern="100" dirty="0">
                <a:latin typeface="Calibri" panose="020F0502020204030204" pitchFamily="34" charset="0"/>
                <a:ea typeface="Calibri" panose="020F0502020204030204" pitchFamily="34" charset="0"/>
                <a:cs typeface="B Nazanin" panose="00000400000000000000" pitchFamily="2" charset="-78"/>
              </a:rPr>
            </a:br>
            <a:r>
              <a:rPr lang="ar-SA" sz="3600" kern="100" dirty="0">
                <a:latin typeface="Calibri" panose="020F0502020204030204" pitchFamily="34" charset="0"/>
                <a:ea typeface="Calibri" panose="020F0502020204030204" pitchFamily="34" charset="0"/>
                <a:cs typeface="B Nazanin" panose="00000400000000000000" pitchFamily="2" charset="-78"/>
              </a:rPr>
              <a:t>این موسسه در سال </a:t>
            </a:r>
            <a:r>
              <a:rPr lang="fa-IR" sz="3600" kern="100" dirty="0">
                <a:latin typeface="Calibri" panose="020F0502020204030204" pitchFamily="34" charset="0"/>
                <a:ea typeface="Calibri" panose="020F0502020204030204" pitchFamily="34" charset="0"/>
                <a:cs typeface="B Nazanin" panose="00000400000000000000" pitchFamily="2" charset="-78"/>
              </a:rPr>
              <a:t>۱۳۸۶</a:t>
            </a:r>
            <a:r>
              <a:rPr lang="ar-SA" sz="3600" kern="100" dirty="0">
                <a:latin typeface="Calibri" panose="020F0502020204030204" pitchFamily="34" charset="0"/>
                <a:ea typeface="Calibri" panose="020F0502020204030204" pitchFamily="34" charset="0"/>
                <a:cs typeface="B Nazanin" panose="00000400000000000000" pitchFamily="2" charset="-78"/>
              </a:rPr>
              <a:t> ، فعالیت خود را به‌عنوان یک تشکل خود انتظام در راستای اجرای وظایف قانونی خود که عمدتا ارائه خدمات به شرکت های کارگزاری است، آغاز به فعالیت کرد</a:t>
            </a:r>
            <a:r>
              <a:rPr lang="en-US" sz="3600" kern="100" dirty="0" smtClean="0">
                <a:latin typeface="Calibri" panose="020F0502020204030204" pitchFamily="34" charset="0"/>
                <a:ea typeface="Calibri" panose="020F0502020204030204" pitchFamily="34" charset="0"/>
                <a:cs typeface="B Nazanin" panose="00000400000000000000" pitchFamily="2" charset="-78"/>
              </a:rPr>
              <a:t>.</a:t>
            </a:r>
            <a:r>
              <a:rPr lang="fa-IR" sz="3600" kern="100" dirty="0" smtClean="0">
                <a:latin typeface="Calibri" panose="020F0502020204030204" pitchFamily="34" charset="0"/>
                <a:ea typeface="Calibri" panose="020F0502020204030204" pitchFamily="34" charset="0"/>
                <a:cs typeface="B Nazanin" panose="00000400000000000000" pitchFamily="2" charset="-78"/>
              </a:rPr>
              <a:t> </a:t>
            </a:r>
            <a:r>
              <a:rPr lang="ar-SA" sz="3600" kern="100" dirty="0" smtClean="0">
                <a:latin typeface="Calibri" panose="020F0502020204030204" pitchFamily="34" charset="0"/>
                <a:ea typeface="Calibri" panose="020F0502020204030204" pitchFamily="34" charset="0"/>
                <a:cs typeface="B Nazanin" panose="00000400000000000000" pitchFamily="2" charset="-78"/>
              </a:rPr>
              <a:t>نشانی </a:t>
            </a:r>
            <a:r>
              <a:rPr lang="ar-SA" sz="3600" kern="100" dirty="0">
                <a:latin typeface="Calibri" panose="020F0502020204030204" pitchFamily="34" charset="0"/>
                <a:ea typeface="Calibri" panose="020F0502020204030204" pitchFamily="34" charset="0"/>
                <a:cs typeface="B Nazanin" panose="00000400000000000000" pitchFamily="2" charset="-78"/>
              </a:rPr>
              <a:t>این کانون</a:t>
            </a:r>
            <a:r>
              <a:rPr lang="en-US" sz="3600" kern="100" dirty="0">
                <a:latin typeface="Calibri" panose="020F0502020204030204" pitchFamily="34" charset="0"/>
                <a:ea typeface="Calibri" panose="020F0502020204030204" pitchFamily="34" charset="0"/>
                <a:cs typeface="B Nazanin" panose="00000400000000000000" pitchFamily="2" charset="-78"/>
              </a:rPr>
              <a:t> www.seba.ir </a:t>
            </a:r>
            <a:r>
              <a:rPr lang="ar-SA" sz="3600" kern="100" dirty="0">
                <a:latin typeface="Calibri" panose="020F0502020204030204" pitchFamily="34" charset="0"/>
                <a:ea typeface="Calibri" panose="020F0502020204030204" pitchFamily="34" charset="0"/>
                <a:cs typeface="B Nazanin" panose="00000400000000000000" pitchFamily="2" charset="-78"/>
              </a:rPr>
              <a:t>است</a:t>
            </a:r>
            <a:r>
              <a:rPr lang="en-US" sz="3600" kern="100" dirty="0">
                <a:latin typeface="Calibri" panose="020F0502020204030204" pitchFamily="34" charset="0"/>
                <a:ea typeface="Calibri" panose="020F0502020204030204" pitchFamily="34" charset="0"/>
                <a:cs typeface="B Nazanin" panose="00000400000000000000" pitchFamily="2" charset="-78"/>
              </a:rPr>
              <a:t>.</a:t>
            </a:r>
            <a:endParaRPr lang="en-US"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2000" kern="100" dirty="0" smtClean="0">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200000"/>
              </a:lnSpc>
              <a:buNone/>
            </a:pPr>
            <a:endParaRPr lang="fa-IR" dirty="0" smtClean="0">
              <a:cs typeface="B Nazanin" panose="00000400000000000000" pitchFamily="2" charset="-78"/>
            </a:endParaRPr>
          </a:p>
        </p:txBody>
      </p:sp>
    </p:spTree>
    <p:extLst>
      <p:ext uri="{BB962C8B-B14F-4D97-AF65-F5344CB8AC3E}">
        <p14:creationId xmlns:p14="http://schemas.microsoft.com/office/powerpoint/2010/main" val="360520314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marR="0" indent="0" algn="just" rtl="1">
              <a:lnSpc>
                <a:spcPct val="115000"/>
              </a:lnSpc>
              <a:spcBef>
                <a:spcPts val="0"/>
              </a:spcBef>
              <a:spcAft>
                <a:spcPts val="800"/>
              </a:spcAft>
              <a:buNone/>
            </a:pPr>
            <a:r>
              <a:rPr lang="ar-SA" sz="3600" b="1" kern="100" dirty="0">
                <a:latin typeface="Calibri" panose="020F0502020204030204" pitchFamily="34" charset="0"/>
                <a:ea typeface="Calibri" panose="020F0502020204030204" pitchFamily="34" charset="0"/>
                <a:cs typeface="B Nazanin" panose="00000400000000000000" pitchFamily="2" charset="-78"/>
              </a:rPr>
              <a:t>شرکت تامین سرمایه</a:t>
            </a:r>
            <a:endParaRPr lang="en-US"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3600" kern="100" dirty="0">
                <a:latin typeface="Calibri" panose="020F0502020204030204" pitchFamily="34" charset="0"/>
                <a:ea typeface="Calibri" panose="020F0502020204030204" pitchFamily="34" charset="0"/>
                <a:cs typeface="B Nazanin" panose="00000400000000000000" pitchFamily="2" charset="-78"/>
              </a:rPr>
              <a:t/>
            </a:r>
            <a:br>
              <a:rPr lang="en-US" sz="3600" kern="100" dirty="0">
                <a:latin typeface="Calibri" panose="020F0502020204030204" pitchFamily="34" charset="0"/>
                <a:ea typeface="Calibri" panose="020F0502020204030204" pitchFamily="34" charset="0"/>
                <a:cs typeface="B Nazanin" panose="00000400000000000000" pitchFamily="2" charset="-78"/>
              </a:rPr>
            </a:br>
            <a:r>
              <a:rPr lang="ar-SA" sz="3600" kern="100" dirty="0">
                <a:latin typeface="Calibri" panose="020F0502020204030204" pitchFamily="34" charset="0"/>
                <a:ea typeface="Calibri" panose="020F0502020204030204" pitchFamily="34" charset="0"/>
                <a:cs typeface="B Nazanin" panose="00000400000000000000" pitchFamily="2" charset="-78"/>
              </a:rPr>
              <a:t>نهاد مالی تخصصی است که وظیفه تامین مالی شرکت‌ها، مدیریت دارایی‌ها و مشاوره سرمایه‌گذاری را برعهده دارد. این شرکت‌ها به عنوان واسطه بین ناشر اوراق بهادار و عموم سرمایه‌گذاران فعالیت می‌کند و می‌تواند فعالیت‌های بازارگردانــی، مشــاوره، سبدگردانــی، پذیــره نویســی، تعهد پذیـره نویسـی و فعالیت های مشابه را با اخذ مجوز از سازمان انجام دهند</a:t>
            </a:r>
            <a:r>
              <a:rPr lang="en-US" sz="3600" kern="100" dirty="0">
                <a:latin typeface="Calibri" panose="020F0502020204030204" pitchFamily="34" charset="0"/>
                <a:ea typeface="Calibri" panose="020F0502020204030204" pitchFamily="34" charset="0"/>
                <a:cs typeface="B Nazanin" panose="00000400000000000000" pitchFamily="2" charset="-78"/>
              </a:rPr>
              <a:t>.</a:t>
            </a:r>
            <a:endParaRPr lang="en-US"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2000" kern="100" dirty="0" smtClean="0">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200000"/>
              </a:lnSpc>
              <a:buNone/>
            </a:pPr>
            <a:endParaRPr lang="fa-IR" dirty="0" smtClean="0">
              <a:cs typeface="B Nazanin" panose="00000400000000000000" pitchFamily="2" charset="-78"/>
            </a:endParaRPr>
          </a:p>
        </p:txBody>
      </p:sp>
    </p:spTree>
    <p:extLst>
      <p:ext uri="{BB962C8B-B14F-4D97-AF65-F5344CB8AC3E}">
        <p14:creationId xmlns:p14="http://schemas.microsoft.com/office/powerpoint/2010/main" val="389440447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marR="0" indent="0" algn="just" rtl="1">
              <a:lnSpc>
                <a:spcPct val="115000"/>
              </a:lnSpc>
              <a:spcBef>
                <a:spcPts val="0"/>
              </a:spcBef>
              <a:spcAft>
                <a:spcPts val="800"/>
              </a:spcAft>
              <a:buNone/>
            </a:pPr>
            <a:r>
              <a:rPr lang="ar-SA" sz="3600" b="1" kern="100" dirty="0">
                <a:latin typeface="Calibri" panose="020F0502020204030204" pitchFamily="34" charset="0"/>
                <a:ea typeface="Calibri" panose="020F0502020204030204" pitchFamily="34" charset="0"/>
                <a:cs typeface="B Nazanin" panose="00000400000000000000" pitchFamily="2" charset="-78"/>
              </a:rPr>
              <a:t>شرکت سبدگردان</a:t>
            </a:r>
          </a:p>
          <a:p>
            <a:pPr marL="0" marR="0" indent="0" algn="just" rtl="1">
              <a:lnSpc>
                <a:spcPct val="115000"/>
              </a:lnSpc>
              <a:spcBef>
                <a:spcPts val="0"/>
              </a:spcBef>
              <a:spcAft>
                <a:spcPts val="800"/>
              </a:spcAft>
              <a:buNone/>
            </a:pPr>
            <a:endParaRPr lang="ar-SA" sz="3600" b="1" kern="100" dirty="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800"/>
              </a:spcAft>
              <a:buNone/>
            </a:pPr>
            <a:r>
              <a:rPr lang="ar-SA" sz="3600" kern="100" dirty="0">
                <a:latin typeface="Calibri" panose="020F0502020204030204" pitchFamily="34" charset="0"/>
                <a:ea typeface="Calibri" panose="020F0502020204030204" pitchFamily="34" charset="0"/>
                <a:cs typeface="B Nazanin" panose="00000400000000000000" pitchFamily="2" charset="-78"/>
              </a:rPr>
              <a:t>این شرکت ها در قالب قراردادی مشخص و به‌منظور کسب انتفاع، به خریدوفروش اوراق بهادار برای سرمایه‌گذار می‌پردازند. چیدمان صحیح دارایی‌ها، در قالب یک سبدِ مشخص است و مالکیت آن کاملا متعلق به سرمایه‌گذار است، میزان هر یک از دارایی‌ها و زمان خرید و فروش آن‌ها نیز به‌دقت توسط سبدگردان تعیین و پایش می‌شود.</a:t>
            </a:r>
          </a:p>
          <a:p>
            <a:pPr marL="0" marR="0" indent="0" algn="just" rtl="1">
              <a:lnSpc>
                <a:spcPct val="115000"/>
              </a:lnSpc>
              <a:spcBef>
                <a:spcPts val="0"/>
              </a:spcBef>
              <a:spcAft>
                <a:spcPts val="0"/>
              </a:spcAft>
              <a:buNone/>
            </a:pPr>
            <a:endParaRPr lang="en-US" sz="2000" kern="100" dirty="0" smtClean="0">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200000"/>
              </a:lnSpc>
              <a:buNone/>
            </a:pPr>
            <a:endParaRPr lang="fa-IR" dirty="0" smtClean="0">
              <a:cs typeface="B Nazanin" panose="00000400000000000000" pitchFamily="2" charset="-78"/>
            </a:endParaRPr>
          </a:p>
        </p:txBody>
      </p:sp>
    </p:spTree>
    <p:extLst>
      <p:ext uri="{BB962C8B-B14F-4D97-AF65-F5344CB8AC3E}">
        <p14:creationId xmlns:p14="http://schemas.microsoft.com/office/powerpoint/2010/main" val="34144611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marR="0" indent="0" algn="just" rtl="1">
              <a:lnSpc>
                <a:spcPct val="115000"/>
              </a:lnSpc>
              <a:spcBef>
                <a:spcPts val="0"/>
              </a:spcBef>
              <a:spcAft>
                <a:spcPts val="0"/>
              </a:spcAft>
              <a:buNone/>
            </a:pPr>
            <a:r>
              <a:rPr lang="ar-SA" sz="3600" b="1" kern="100" dirty="0">
                <a:latin typeface="Calibri" panose="020F0502020204030204" pitchFamily="34" charset="0"/>
                <a:ea typeface="Calibri" panose="020F0502020204030204" pitchFamily="34" charset="0"/>
                <a:cs typeface="B Nazanin" panose="00000400000000000000" pitchFamily="2" charset="-78"/>
              </a:rPr>
              <a:t>شرکت مشاور سرمایه‌گذاری</a:t>
            </a:r>
            <a:endParaRPr lang="en-US" kern="100" dirty="0">
              <a:latin typeface="Calibri" panose="020F0502020204030204" pitchFamily="34" charset="0"/>
              <a:ea typeface="Calibri" panose="020F0502020204030204" pitchFamily="34" charset="0"/>
              <a:cs typeface="Arial" panose="020B0604020202020204" pitchFamily="34" charset="0"/>
            </a:endParaRPr>
          </a:p>
          <a:p>
            <a:pPr marL="0" indent="0" algn="r" rtl="1">
              <a:buNone/>
            </a:pPr>
            <a:r>
              <a:rPr lang="en-US" sz="3600" dirty="0">
                <a:latin typeface="Calibri" panose="020F0502020204030204" pitchFamily="34" charset="0"/>
                <a:ea typeface="Calibri" panose="020F0502020204030204" pitchFamily="34" charset="0"/>
                <a:cs typeface="B Nazanin" panose="00000400000000000000" pitchFamily="2" charset="-78"/>
              </a:rPr>
              <a:t/>
            </a:r>
            <a:br>
              <a:rPr lang="en-US" sz="3600" dirty="0">
                <a:latin typeface="Calibri" panose="020F0502020204030204" pitchFamily="34" charset="0"/>
                <a:ea typeface="Calibri" panose="020F0502020204030204" pitchFamily="34" charset="0"/>
                <a:cs typeface="B Nazanin" panose="00000400000000000000" pitchFamily="2" charset="-78"/>
              </a:rPr>
            </a:br>
            <a:r>
              <a:rPr lang="ar-SA" sz="3600" dirty="0">
                <a:latin typeface="Calibri" panose="020F0502020204030204" pitchFamily="34" charset="0"/>
                <a:ea typeface="Calibri" panose="020F0502020204030204" pitchFamily="34" charset="0"/>
                <a:cs typeface="B Nazanin" panose="00000400000000000000" pitchFamily="2" charset="-78"/>
              </a:rPr>
              <a:t>این شرکت ها هرگونه مشاوره‌ در مورد خرید یا فروش اوراق بهادار را در اختیار مشتریان حقیقی و حقوقی قرار می دهند. این مشاوره ها از جمله شامل موارد زیر می‌شود</a:t>
            </a:r>
            <a:r>
              <a:rPr lang="en-US" sz="3600" dirty="0" smtClean="0">
                <a:latin typeface="Calibri" panose="020F0502020204030204" pitchFamily="34" charset="0"/>
                <a:ea typeface="Calibri" panose="020F0502020204030204" pitchFamily="34" charset="0"/>
                <a:cs typeface="B Nazanin" panose="00000400000000000000" pitchFamily="2" charset="-78"/>
              </a:rPr>
              <a:t>:</a:t>
            </a:r>
            <a:r>
              <a:rPr lang="en-US" sz="3600" dirty="0">
                <a:latin typeface="Calibri" panose="020F0502020204030204" pitchFamily="34" charset="0"/>
                <a:ea typeface="Calibri" panose="020F0502020204030204" pitchFamily="34" charset="0"/>
                <a:cs typeface="B Nazanin" panose="00000400000000000000" pitchFamily="2" charset="-78"/>
              </a:rPr>
              <a:t/>
            </a:r>
            <a:br>
              <a:rPr lang="en-US" sz="3600" dirty="0">
                <a:latin typeface="Calibri" panose="020F0502020204030204" pitchFamily="34" charset="0"/>
                <a:ea typeface="Calibri" panose="020F0502020204030204" pitchFamily="34" charset="0"/>
                <a:cs typeface="B Nazanin" panose="00000400000000000000" pitchFamily="2" charset="-78"/>
              </a:rPr>
            </a:br>
            <a:r>
              <a:rPr lang="ar-SA" sz="3600" dirty="0" smtClean="0">
                <a:latin typeface="Calibri" panose="020F0502020204030204" pitchFamily="34" charset="0"/>
                <a:ea typeface="Calibri" panose="020F0502020204030204" pitchFamily="34" charset="0"/>
                <a:cs typeface="B Nazanin" panose="00000400000000000000" pitchFamily="2" charset="-78"/>
              </a:rPr>
              <a:t>توصیه به خرید، فروش یا نگهداری اوراق بهادار</a:t>
            </a:r>
            <a:r>
              <a:rPr lang="en-US" sz="3600" dirty="0" smtClean="0">
                <a:latin typeface="Calibri" panose="020F0502020204030204" pitchFamily="34" charset="0"/>
                <a:ea typeface="Calibri" panose="020F0502020204030204" pitchFamily="34" charset="0"/>
                <a:cs typeface="B Nazanin" panose="00000400000000000000" pitchFamily="2" charset="-78"/>
              </a:rPr>
              <a:t/>
            </a:r>
            <a:br>
              <a:rPr lang="en-US" sz="3600" dirty="0" smtClean="0">
                <a:latin typeface="Calibri" panose="020F0502020204030204" pitchFamily="34" charset="0"/>
                <a:ea typeface="Calibri" panose="020F0502020204030204" pitchFamily="34" charset="0"/>
                <a:cs typeface="B Nazanin" panose="00000400000000000000" pitchFamily="2" charset="-78"/>
              </a:rPr>
            </a:br>
            <a:r>
              <a:rPr lang="ar-SA" sz="3600" dirty="0" smtClean="0">
                <a:latin typeface="Calibri" panose="020F0502020204030204" pitchFamily="34" charset="0"/>
                <a:ea typeface="Calibri" panose="020F0502020204030204" pitchFamily="34" charset="0"/>
                <a:cs typeface="B Nazanin" panose="00000400000000000000" pitchFamily="2" charset="-78"/>
              </a:rPr>
              <a:t>اظهارنظر راجع به روند قیمت یا عرضه و تقاضای اوراق بهادار در آینده</a:t>
            </a:r>
            <a:r>
              <a:rPr lang="en-US" sz="3600" dirty="0" smtClean="0">
                <a:latin typeface="Calibri" panose="020F0502020204030204" pitchFamily="34" charset="0"/>
                <a:ea typeface="Calibri" panose="020F0502020204030204" pitchFamily="34" charset="0"/>
                <a:cs typeface="B Nazanin" panose="00000400000000000000" pitchFamily="2" charset="-78"/>
              </a:rPr>
              <a:t/>
            </a:r>
            <a:br>
              <a:rPr lang="en-US" sz="3600" dirty="0" smtClean="0">
                <a:latin typeface="Calibri" panose="020F0502020204030204" pitchFamily="34" charset="0"/>
                <a:ea typeface="Calibri" panose="020F0502020204030204" pitchFamily="34" charset="0"/>
                <a:cs typeface="B Nazanin" panose="00000400000000000000" pitchFamily="2" charset="-78"/>
              </a:rPr>
            </a:br>
            <a:r>
              <a:rPr lang="ar-SA" sz="3600" dirty="0" smtClean="0">
                <a:latin typeface="Calibri" panose="020F0502020204030204" pitchFamily="34" charset="0"/>
                <a:ea typeface="Calibri" panose="020F0502020204030204" pitchFamily="34" charset="0"/>
                <a:cs typeface="B Nazanin" panose="00000400000000000000" pitchFamily="2" charset="-78"/>
              </a:rPr>
              <a:t>اظهارنظر راجع به ارزش (قیمت) اوراق بهادار</a:t>
            </a:r>
            <a:r>
              <a:rPr lang="en-US" sz="3600" dirty="0">
                <a:latin typeface="Calibri" panose="020F0502020204030204" pitchFamily="34" charset="0"/>
                <a:ea typeface="Calibri" panose="020F0502020204030204" pitchFamily="34" charset="0"/>
                <a:cs typeface="B Nazanin" panose="00000400000000000000" pitchFamily="2" charset="-78"/>
              </a:rPr>
              <a:t/>
            </a:r>
            <a:br>
              <a:rPr lang="en-US" sz="3600" dirty="0">
                <a:latin typeface="Calibri" panose="020F0502020204030204" pitchFamily="34" charset="0"/>
                <a:ea typeface="Calibri" panose="020F0502020204030204" pitchFamily="34" charset="0"/>
                <a:cs typeface="B Nazanin" panose="00000400000000000000" pitchFamily="2" charset="-78"/>
              </a:rPr>
            </a:br>
            <a:r>
              <a:rPr lang="en-US" sz="3600" dirty="0">
                <a:latin typeface="Calibri" panose="020F0502020204030204" pitchFamily="34" charset="0"/>
                <a:ea typeface="Calibri" panose="020F0502020204030204" pitchFamily="34" charset="0"/>
                <a:cs typeface="B Nazanin" panose="00000400000000000000" pitchFamily="2" charset="-78"/>
              </a:rPr>
              <a:t/>
            </a:r>
            <a:br>
              <a:rPr lang="en-US" sz="3600" dirty="0">
                <a:latin typeface="Calibri" panose="020F0502020204030204" pitchFamily="34" charset="0"/>
                <a:ea typeface="Calibri" panose="020F0502020204030204" pitchFamily="34" charset="0"/>
                <a:cs typeface="B Nazanin" panose="00000400000000000000" pitchFamily="2" charset="-78"/>
              </a:rPr>
            </a:br>
            <a:endParaRPr lang="en-US" sz="2000" kern="100" dirty="0" smtClean="0">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200000"/>
              </a:lnSpc>
              <a:buNone/>
            </a:pPr>
            <a:endParaRPr lang="fa-IR" dirty="0" smtClean="0">
              <a:cs typeface="B Nazanin" panose="00000400000000000000" pitchFamily="2" charset="-78"/>
            </a:endParaRPr>
          </a:p>
        </p:txBody>
      </p:sp>
    </p:spTree>
    <p:extLst>
      <p:ext uri="{BB962C8B-B14F-4D97-AF65-F5344CB8AC3E}">
        <p14:creationId xmlns:p14="http://schemas.microsoft.com/office/powerpoint/2010/main" val="89830535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85000" lnSpcReduction="20000"/>
          </a:bodyPr>
          <a:lstStyle/>
          <a:p>
            <a:pPr marL="0" marR="0" indent="0" algn="r" rtl="1">
              <a:lnSpc>
                <a:spcPct val="150000"/>
              </a:lnSpc>
              <a:spcBef>
                <a:spcPts val="0"/>
              </a:spcBef>
              <a:spcAft>
                <a:spcPts val="0"/>
              </a:spcAft>
              <a:buNone/>
            </a:pPr>
            <a:r>
              <a:rPr lang="ar-SA" sz="3600" b="1" kern="100" dirty="0">
                <a:latin typeface="Calibri" panose="020F0502020204030204" pitchFamily="34" charset="0"/>
                <a:ea typeface="Calibri" panose="020F0502020204030204" pitchFamily="34" charset="0"/>
                <a:cs typeface="B Nazanin" panose="00000400000000000000" pitchFamily="2" charset="-78"/>
              </a:rPr>
              <a:t>شرکت پردازش اطلاعات </a:t>
            </a:r>
            <a:r>
              <a:rPr lang="ar-SA" sz="3600" b="1" kern="100" dirty="0" smtClean="0">
                <a:latin typeface="Calibri" panose="020F0502020204030204" pitchFamily="34" charset="0"/>
                <a:ea typeface="Calibri" panose="020F0502020204030204" pitchFamily="34" charset="0"/>
                <a:cs typeface="B Nazanin" panose="00000400000000000000" pitchFamily="2" charset="-78"/>
              </a:rPr>
              <a:t>مالی</a:t>
            </a:r>
            <a:endParaRPr lang="en-US" kern="100" dirty="0" smtClean="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50000"/>
              </a:lnSpc>
              <a:spcBef>
                <a:spcPts val="0"/>
              </a:spcBef>
              <a:spcAft>
                <a:spcPts val="0"/>
              </a:spcAft>
              <a:buNone/>
            </a:pPr>
            <a:r>
              <a:rPr lang="en-US" sz="3600" kern="100" dirty="0" smtClean="0">
                <a:latin typeface="Calibri" panose="020F0502020204030204" pitchFamily="34" charset="0"/>
                <a:ea typeface="Calibri" panose="020F0502020204030204" pitchFamily="34" charset="0"/>
                <a:cs typeface="B Nazanin" panose="00000400000000000000" pitchFamily="2" charset="-78"/>
              </a:rPr>
              <a:t/>
            </a:r>
            <a:br>
              <a:rPr lang="en-US" sz="3600" kern="100" dirty="0" smtClean="0">
                <a:latin typeface="Calibri" panose="020F0502020204030204" pitchFamily="34" charset="0"/>
                <a:ea typeface="Calibri" panose="020F0502020204030204" pitchFamily="34" charset="0"/>
                <a:cs typeface="B Nazanin" panose="00000400000000000000" pitchFamily="2" charset="-78"/>
              </a:rPr>
            </a:br>
            <a:r>
              <a:rPr lang="ar-SA" sz="3600" kern="100" dirty="0" smtClean="0">
                <a:latin typeface="Calibri" panose="020F0502020204030204" pitchFamily="34" charset="0"/>
                <a:ea typeface="Calibri" panose="020F0502020204030204" pitchFamily="34" charset="0"/>
                <a:cs typeface="B Nazanin" panose="00000400000000000000" pitchFamily="2" charset="-78"/>
              </a:rPr>
              <a:t>این شرکت ها در قبال دریافت مبلغی، به ارائه اطلاعات مربوط به ورقه بهادار، معامله و سفارش خرید یا فروش ورقه بهادار(از هر طریق از جمله رسانه‌های جمعی، تابلو، وسایل الکترونیکی، نامه، بروشور و سخنرانی و ...) در حیطه تعریف شده به فعالیت می‌پردازند. در واقع این شرکت ها اطلاعات مالی را جهت اتخاذ تصمیم در مورد سرمایه‌گذاری در بورس جمع‌آوری و پردازش می‌کنند و سرمایه‌گذاران از تحلیل انجام شده بر روی اطلاعات پردازش شده استفاده می‌کنند و از آن‌ها کمک می‌گیرند تا تصمیمات بهتری را در بورس اتخاذ نمایند</a:t>
            </a:r>
            <a:r>
              <a:rPr lang="en-US" sz="3600" kern="100" dirty="0" smtClean="0">
                <a:latin typeface="Calibri" panose="020F0502020204030204" pitchFamily="34" charset="0"/>
                <a:ea typeface="Calibri" panose="020F0502020204030204" pitchFamily="34" charset="0"/>
                <a:cs typeface="B Nazanin" panose="00000400000000000000" pitchFamily="2" charset="-78"/>
              </a:rPr>
              <a:t>.</a:t>
            </a:r>
            <a:endParaRPr lang="en-US" kern="100" dirty="0" smtClean="0">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200000"/>
              </a:lnSpc>
              <a:buNone/>
            </a:pPr>
            <a:endParaRPr lang="fa-IR" dirty="0" smtClean="0">
              <a:cs typeface="B Nazanin" panose="00000400000000000000" pitchFamily="2" charset="-78"/>
            </a:endParaRPr>
          </a:p>
        </p:txBody>
      </p:sp>
    </p:spTree>
    <p:extLst>
      <p:ext uri="{BB962C8B-B14F-4D97-AF65-F5344CB8AC3E}">
        <p14:creationId xmlns:p14="http://schemas.microsoft.com/office/powerpoint/2010/main" val="112767779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85000" lnSpcReduction="20000"/>
          </a:bodyPr>
          <a:lstStyle/>
          <a:p>
            <a:pPr marL="0" marR="0" indent="0" algn="just" rtl="1">
              <a:lnSpc>
                <a:spcPct val="150000"/>
              </a:lnSpc>
              <a:spcBef>
                <a:spcPts val="0"/>
              </a:spcBef>
              <a:spcAft>
                <a:spcPts val="0"/>
              </a:spcAft>
              <a:buNone/>
            </a:pPr>
            <a:r>
              <a:rPr lang="ar-SA" sz="3600" b="1" kern="100" dirty="0">
                <a:latin typeface="Calibri" panose="020F0502020204030204" pitchFamily="34" charset="0"/>
                <a:ea typeface="Calibri" panose="020F0502020204030204" pitchFamily="34" charset="0"/>
                <a:cs typeface="B Nazanin" panose="00000400000000000000" pitchFamily="2" charset="-78"/>
              </a:rPr>
              <a:t>موسسه رتبه‌بندی </a:t>
            </a:r>
            <a:r>
              <a:rPr lang="ar-SA" sz="3600" b="1" kern="100" dirty="0" smtClean="0">
                <a:latin typeface="Calibri" panose="020F0502020204030204" pitchFamily="34" charset="0"/>
                <a:ea typeface="Calibri" panose="020F0502020204030204" pitchFamily="34" charset="0"/>
                <a:cs typeface="B Nazanin" panose="00000400000000000000" pitchFamily="2" charset="-78"/>
              </a:rPr>
              <a:t>اعتباری</a:t>
            </a:r>
            <a:endParaRPr lang="fa-IR" sz="3600" b="1"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50000"/>
              </a:lnSpc>
              <a:spcBef>
                <a:spcPts val="0"/>
              </a:spcBef>
              <a:spcAft>
                <a:spcPts val="0"/>
              </a:spcAft>
              <a:buNone/>
            </a:pPr>
            <a:endParaRPr lang="en-US"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50000"/>
              </a:lnSpc>
              <a:spcBef>
                <a:spcPts val="0"/>
              </a:spcBef>
              <a:spcAft>
                <a:spcPts val="0"/>
              </a:spcAft>
              <a:buNone/>
            </a:pPr>
            <a:r>
              <a:rPr lang="ar-SA" sz="3600" kern="100" dirty="0">
                <a:latin typeface="Calibri" panose="020F0502020204030204" pitchFamily="34" charset="0"/>
                <a:ea typeface="Calibri" panose="020F0502020204030204" pitchFamily="34" charset="0"/>
                <a:cs typeface="B Nazanin" panose="00000400000000000000" pitchFamily="2" charset="-78"/>
              </a:rPr>
              <a:t>این موسسات میزان ریسک اعتباری شرکت‌ها و اوراق بدهی آن‌ها را مشخص کرده و آن را اعلام می کنند. رتبه بندی اوراق بدهی شرکت ها با توجه به ریسک عدم بازپرداخت یا ورشکستگی است. در حقیقت این موسسات، راجع به احتمال ایفای به موقع تعهدات شخص حقوقی یا احتمال ایفای به موقع تعهدات ناشی از انتشار اوراق بهادار و یا احتمال ایفای تعهد مالی خاص دیگر در موعد مقرر که از طریق بررسی های دقیق صورت می گیرد، اظهار نظر می کند که منجر به اختصاص رتبه اعتباری معین و از پیش تعریف شده می گردد</a:t>
            </a:r>
            <a:r>
              <a:rPr lang="en-US" sz="3600" kern="100" dirty="0">
                <a:latin typeface="Calibri" panose="020F0502020204030204" pitchFamily="34" charset="0"/>
                <a:ea typeface="Calibri" panose="020F0502020204030204" pitchFamily="34" charset="0"/>
                <a:cs typeface="B Nazanin" panose="00000400000000000000" pitchFamily="2" charset="-78"/>
              </a:rPr>
              <a:t>.</a:t>
            </a:r>
            <a:endParaRPr lang="en-US" kern="100" dirty="0">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200000"/>
              </a:lnSpc>
              <a:buNone/>
            </a:pPr>
            <a:endParaRPr lang="fa-IR" dirty="0" smtClean="0">
              <a:cs typeface="B Nazanin" panose="00000400000000000000" pitchFamily="2" charset="-78"/>
            </a:endParaRPr>
          </a:p>
        </p:txBody>
      </p:sp>
    </p:spTree>
    <p:extLst>
      <p:ext uri="{BB962C8B-B14F-4D97-AF65-F5344CB8AC3E}">
        <p14:creationId xmlns:p14="http://schemas.microsoft.com/office/powerpoint/2010/main" val="246223301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77500" lnSpcReduction="20000"/>
          </a:bodyPr>
          <a:lstStyle/>
          <a:p>
            <a:pPr marL="0" marR="0" indent="0" algn="just" rtl="1">
              <a:lnSpc>
                <a:spcPct val="150000"/>
              </a:lnSpc>
              <a:spcBef>
                <a:spcPts val="0"/>
              </a:spcBef>
              <a:spcAft>
                <a:spcPts val="0"/>
              </a:spcAft>
              <a:buNone/>
            </a:pPr>
            <a:r>
              <a:rPr lang="ar-SA" sz="3600" b="1" kern="100" dirty="0">
                <a:latin typeface="Calibri" panose="020F0502020204030204" pitchFamily="34" charset="0"/>
                <a:ea typeface="Calibri" panose="020F0502020204030204" pitchFamily="34" charset="0"/>
                <a:cs typeface="B Nazanin" panose="00000400000000000000" pitchFamily="2" charset="-78"/>
              </a:rPr>
              <a:t>صندوق </a:t>
            </a:r>
            <a:r>
              <a:rPr lang="ar-SA" sz="3600" b="1" kern="100" dirty="0" smtClean="0">
                <a:latin typeface="Calibri" panose="020F0502020204030204" pitchFamily="34" charset="0"/>
                <a:ea typeface="Calibri" panose="020F0502020204030204" pitchFamily="34" charset="0"/>
                <a:cs typeface="B Nazanin" panose="00000400000000000000" pitchFamily="2" charset="-78"/>
              </a:rPr>
              <a:t>سرمایه‌گذاری</a:t>
            </a:r>
            <a:endParaRPr lang="fa-IR" kern="100" dirty="0" smtClean="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50000"/>
              </a:lnSpc>
              <a:spcBef>
                <a:spcPts val="0"/>
              </a:spcBef>
              <a:spcAft>
                <a:spcPts val="0"/>
              </a:spcAft>
              <a:buNone/>
            </a:pPr>
            <a:r>
              <a:rPr lang="en-US" sz="3600" kern="100" dirty="0">
                <a:latin typeface="Calibri" panose="020F0502020204030204" pitchFamily="34" charset="0"/>
                <a:ea typeface="Calibri" panose="020F0502020204030204" pitchFamily="34" charset="0"/>
                <a:cs typeface="B Nazanin" panose="00000400000000000000" pitchFamily="2" charset="-78"/>
              </a:rPr>
              <a:t/>
            </a:r>
            <a:br>
              <a:rPr lang="en-US" sz="3600" kern="100" dirty="0">
                <a:latin typeface="Calibri" panose="020F0502020204030204" pitchFamily="34" charset="0"/>
                <a:ea typeface="Calibri" panose="020F0502020204030204" pitchFamily="34" charset="0"/>
                <a:cs typeface="B Nazanin" panose="00000400000000000000" pitchFamily="2" charset="-78"/>
              </a:rPr>
            </a:br>
            <a:r>
              <a:rPr lang="ar-SA" sz="3600" kern="100" dirty="0">
                <a:latin typeface="Calibri" panose="020F0502020204030204" pitchFamily="34" charset="0"/>
                <a:ea typeface="Calibri" panose="020F0502020204030204" pitchFamily="34" charset="0"/>
                <a:cs typeface="B Nazanin" panose="00000400000000000000" pitchFamily="2" charset="-78"/>
              </a:rPr>
              <a:t>نهادی مالی است که منابع مالی حاصل از انتشار گواهی سرمایه‌گذاری را در موضوع فعالیت مصوب خود سرمایه‌گذاری می‌کند و مالکان آن به نسبت سرمایه‌گذاری خود، در سود و زیان صندوق شریک‌اند. صندوق‌های سرمایه گذاری بر اساس نوع ممکن است وجوه جمع آوری شده را در انواع اوراق بهادار با درآمد ثابت، سهام و حق تقدم سهام، پروژه ساختمانی، طلا، ارز و ....سرمایه گذاری کند. صندوق‌های سرمایه گذاری می توانند قابلیت معامله در بورس را داشته باشند یا مبتنی بر صدور و ابطال باشند</a:t>
            </a:r>
            <a:r>
              <a:rPr lang="en-US" sz="3600" kern="100" dirty="0" smtClean="0">
                <a:latin typeface="Calibri" panose="020F0502020204030204" pitchFamily="34" charset="0"/>
                <a:ea typeface="Calibri" panose="020F0502020204030204" pitchFamily="34" charset="0"/>
                <a:cs typeface="B Nazanin" panose="00000400000000000000" pitchFamily="2" charset="-78"/>
              </a:rPr>
              <a:t>.</a:t>
            </a:r>
            <a:r>
              <a:rPr lang="fa-IR" sz="3600" kern="100" dirty="0" smtClean="0">
                <a:latin typeface="Calibri" panose="020F0502020204030204" pitchFamily="34" charset="0"/>
                <a:ea typeface="Calibri" panose="020F0502020204030204" pitchFamily="34" charset="0"/>
                <a:cs typeface="B Nazanin" panose="00000400000000000000" pitchFamily="2" charset="-78"/>
              </a:rPr>
              <a:t> </a:t>
            </a:r>
            <a:r>
              <a:rPr lang="ar-SA" sz="3600" kern="100" dirty="0" smtClean="0">
                <a:latin typeface="Calibri" panose="020F0502020204030204" pitchFamily="34" charset="0"/>
                <a:ea typeface="Calibri" panose="020F0502020204030204" pitchFamily="34" charset="0"/>
                <a:cs typeface="B Nazanin" panose="00000400000000000000" pitchFamily="2" charset="-78"/>
              </a:rPr>
              <a:t>اســامــی </a:t>
            </a:r>
            <a:r>
              <a:rPr lang="ar-SA" sz="3600" kern="100" dirty="0">
                <a:latin typeface="Calibri" panose="020F0502020204030204" pitchFamily="34" charset="0"/>
                <a:ea typeface="Calibri" panose="020F0502020204030204" pitchFamily="34" charset="0"/>
                <a:cs typeface="B Nazanin" panose="00000400000000000000" pitchFamily="2" charset="-78"/>
              </a:rPr>
              <a:t>و عملکــرد صنــدوق هـــای ســرمایـــه گــذاری در ســایت</a:t>
            </a:r>
            <a:r>
              <a:rPr lang="en-US" sz="3600" kern="100" dirty="0">
                <a:latin typeface="Calibri" panose="020F0502020204030204" pitchFamily="34" charset="0"/>
                <a:ea typeface="Calibri" panose="020F0502020204030204" pitchFamily="34" charset="0"/>
                <a:cs typeface="B Nazanin" panose="00000400000000000000" pitchFamily="2" charset="-78"/>
              </a:rPr>
              <a:t> www.fipiran.com </a:t>
            </a:r>
            <a:r>
              <a:rPr lang="ar-SA" sz="3600" kern="100" dirty="0">
                <a:latin typeface="Calibri" panose="020F0502020204030204" pitchFamily="34" charset="0"/>
                <a:ea typeface="Calibri" panose="020F0502020204030204" pitchFamily="34" charset="0"/>
                <a:cs typeface="B Nazanin" panose="00000400000000000000" pitchFamily="2" charset="-78"/>
              </a:rPr>
              <a:t>قابل مشاهده است</a:t>
            </a:r>
            <a:r>
              <a:rPr lang="en-US" sz="3600" kern="100" dirty="0">
                <a:latin typeface="Calibri" panose="020F0502020204030204" pitchFamily="34" charset="0"/>
                <a:ea typeface="Calibri" panose="020F0502020204030204" pitchFamily="34" charset="0"/>
                <a:cs typeface="B Nazanin" panose="00000400000000000000" pitchFamily="2" charset="-78"/>
              </a:rPr>
              <a:t>.</a:t>
            </a:r>
            <a:endParaRPr lang="en-US" kern="100" dirty="0">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200000"/>
              </a:lnSpc>
              <a:buNone/>
            </a:pPr>
            <a:endParaRPr lang="fa-IR" dirty="0" smtClean="0">
              <a:cs typeface="B Nazanin" panose="00000400000000000000" pitchFamily="2" charset="-78"/>
            </a:endParaRPr>
          </a:p>
        </p:txBody>
      </p:sp>
    </p:spTree>
    <p:extLst>
      <p:ext uri="{BB962C8B-B14F-4D97-AF65-F5344CB8AC3E}">
        <p14:creationId xmlns:p14="http://schemas.microsoft.com/office/powerpoint/2010/main" val="341202523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77500" lnSpcReduction="20000"/>
          </a:bodyPr>
          <a:lstStyle/>
          <a:p>
            <a:pPr marL="0" marR="0" indent="0" algn="just" rtl="1">
              <a:lnSpc>
                <a:spcPct val="150000"/>
              </a:lnSpc>
              <a:spcBef>
                <a:spcPts val="0"/>
              </a:spcBef>
              <a:spcAft>
                <a:spcPts val="0"/>
              </a:spcAft>
              <a:buNone/>
            </a:pPr>
            <a:r>
              <a:rPr lang="ar-SA" sz="3600" b="1" kern="100" dirty="0">
                <a:latin typeface="Calibri" panose="020F0502020204030204" pitchFamily="34" charset="0"/>
                <a:ea typeface="Calibri" panose="020F0502020204030204" pitchFamily="34" charset="0"/>
                <a:cs typeface="B Nazanin" panose="00000400000000000000" pitchFamily="2" charset="-78"/>
              </a:rPr>
              <a:t>شرکت سرمایه‌گذاری</a:t>
            </a:r>
          </a:p>
          <a:p>
            <a:pPr marL="0" marR="0" indent="0" algn="just" rtl="1">
              <a:lnSpc>
                <a:spcPct val="150000"/>
              </a:lnSpc>
              <a:spcBef>
                <a:spcPts val="0"/>
              </a:spcBef>
              <a:spcAft>
                <a:spcPts val="0"/>
              </a:spcAft>
              <a:buNone/>
            </a:pPr>
            <a:r>
              <a:rPr lang="ar-SA" sz="3600" kern="100" dirty="0">
                <a:latin typeface="Calibri" panose="020F0502020204030204" pitchFamily="34" charset="0"/>
                <a:ea typeface="Calibri" panose="020F0502020204030204" pitchFamily="34" charset="0"/>
                <a:cs typeface="B Nazanin" panose="00000400000000000000" pitchFamily="2" charset="-78"/>
              </a:rPr>
              <a:t>شرکت سرمایه گذاری واسطه‌ای برای خرید و فروش سهام شرکت‌های بورسی است. موضوع اصلی فعالیت آن ، سرمایه‌گذاری در سهام، سهم الشرکه‌، واحدهای سرمایه‌گذاری صندوق‌ها یا سایر اوراق بهادار دارای حق رای شرکت‌ها، موسسات یا صندوق‌ها‌ی سرمایه‌گذاری با هدف کسب انتفاع بدون کسب کنترل یا نفوذ قابل ملاحظه در چارچوب قوانین و مقررات است و از نظر حقوقی به دو شکل سهامی خاص و عام تشکیل می شود.در صندوق‌های سرمایه گذاری هر زمانی که سرمایه گذار می‌خواهد، با ابطال واحدهای سرمایه گذاری از صندوق خارج می‌شود و سرمایه‌اش را نقد می‌کند، اما در شرکت‌های سرمایه‌گذاری این امکان به راحتی فراهم نیست. بلکه یک سرمایه‌گذار در شرکت اگر قصد خروج و دریافت نقدی سرمایه‌اش را داشته باشد، باید سهام خود را به شخص دیگری منتقل کند.</a:t>
            </a:r>
          </a:p>
          <a:p>
            <a:pPr marL="0" indent="0" algn="just" rtl="1">
              <a:lnSpc>
                <a:spcPct val="200000"/>
              </a:lnSpc>
              <a:buNone/>
            </a:pPr>
            <a:endParaRPr lang="fa-IR" dirty="0" smtClean="0">
              <a:cs typeface="B Nazanin" panose="00000400000000000000" pitchFamily="2" charset="-78"/>
            </a:endParaRPr>
          </a:p>
        </p:txBody>
      </p:sp>
    </p:spTree>
    <p:extLst>
      <p:ext uri="{BB962C8B-B14F-4D97-AF65-F5344CB8AC3E}">
        <p14:creationId xmlns:p14="http://schemas.microsoft.com/office/powerpoint/2010/main" val="380739139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lnSpcReduction="10000"/>
          </a:bodyPr>
          <a:lstStyle/>
          <a:p>
            <a:pPr marL="0" marR="0" indent="0" algn="just" rtl="1">
              <a:lnSpc>
                <a:spcPct val="150000"/>
              </a:lnSpc>
              <a:spcBef>
                <a:spcPts val="0"/>
              </a:spcBef>
              <a:spcAft>
                <a:spcPts val="0"/>
              </a:spcAft>
              <a:buNone/>
            </a:pPr>
            <a:r>
              <a:rPr lang="ar-SA" sz="3600" b="1" kern="100" dirty="0">
                <a:latin typeface="Calibri" panose="020F0502020204030204" pitchFamily="34" charset="0"/>
                <a:ea typeface="Calibri" panose="020F0502020204030204" pitchFamily="34" charset="0"/>
                <a:cs typeface="B Nazanin" panose="00000400000000000000" pitchFamily="2" charset="-78"/>
              </a:rPr>
              <a:t>کانون نهادهای سرمایه‌گذاری ایران</a:t>
            </a:r>
            <a:endParaRPr lang="en-US"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50000"/>
              </a:lnSpc>
              <a:spcBef>
                <a:spcPts val="0"/>
              </a:spcBef>
              <a:spcAft>
                <a:spcPts val="0"/>
              </a:spcAft>
              <a:buNone/>
            </a:pPr>
            <a:r>
              <a:rPr lang="ar-SA" sz="3600" kern="100" dirty="0">
                <a:latin typeface="Calibri" panose="020F0502020204030204" pitchFamily="34" charset="0"/>
                <a:ea typeface="Calibri" panose="020F0502020204030204" pitchFamily="34" charset="0"/>
                <a:cs typeface="B Nazanin" panose="00000400000000000000" pitchFamily="2" charset="-78"/>
              </a:rPr>
              <a:t>این کانون تشکلی خود انتظام بوده و در اسفند ماه </a:t>
            </a:r>
            <a:r>
              <a:rPr lang="fa-IR" sz="3600" kern="100" dirty="0">
                <a:latin typeface="Calibri" panose="020F0502020204030204" pitchFamily="34" charset="0"/>
                <a:ea typeface="Calibri" panose="020F0502020204030204" pitchFamily="34" charset="0"/>
                <a:cs typeface="B Nazanin" panose="00000400000000000000" pitchFamily="2" charset="-78"/>
              </a:rPr>
              <a:t>۱۳۸۶</a:t>
            </a:r>
            <a:r>
              <a:rPr lang="ar-SA" sz="3600" kern="100" dirty="0">
                <a:latin typeface="Calibri" panose="020F0502020204030204" pitchFamily="34" charset="0"/>
                <a:ea typeface="Calibri" panose="020F0502020204030204" pitchFamily="34" charset="0"/>
                <a:cs typeface="B Nazanin" panose="00000400000000000000" pitchFamily="2" charset="-78"/>
              </a:rPr>
              <a:t> فعالیت خود را آغاز کرد. اعضای این کانون، نهادهای مالی مشمول ثبت نزد سازمان بورس و اوراق بهادار شامل: شرکت‌های سرمایه‌گذاری، انواع صندوق‌های سرمایه‌گذاری ازجمله صندوق‌های بازنشستگی، شرکت‌های هلدینگ، شرکت‌های تأمین سرمایه و سایر نهادهای سرمایه‌گذاری است</a:t>
            </a:r>
            <a:r>
              <a:rPr lang="en-US" sz="3600" kern="100" dirty="0">
                <a:latin typeface="Calibri" panose="020F0502020204030204" pitchFamily="34" charset="0"/>
                <a:ea typeface="Calibri" panose="020F0502020204030204" pitchFamily="34" charset="0"/>
                <a:cs typeface="B Nazanin" panose="00000400000000000000" pitchFamily="2" charset="-78"/>
              </a:rPr>
              <a:t>.</a:t>
            </a:r>
            <a:r>
              <a:rPr lang="en-US" sz="3600" kern="100" dirty="0">
                <a:latin typeface="B Nazanin" panose="00000400000000000000" pitchFamily="2" charset="-78"/>
                <a:ea typeface="Calibri" panose="020F0502020204030204" pitchFamily="34" charset="0"/>
                <a:cs typeface="Arial" panose="020B0604020202020204" pitchFamily="34" charset="0"/>
              </a:rPr>
              <a:t> </a:t>
            </a:r>
            <a:r>
              <a:rPr lang="ar-SA" sz="3600" kern="100" dirty="0">
                <a:latin typeface="B Nazanin" panose="00000400000000000000" pitchFamily="2" charset="-78"/>
                <a:ea typeface="Calibri" panose="020F0502020204030204" pitchFamily="34" charset="0"/>
              </a:rPr>
              <a:t>نشانی سایت این کانون</a:t>
            </a:r>
            <a:r>
              <a:rPr lang="en-US" sz="3600" kern="100" dirty="0">
                <a:latin typeface="Calibri" panose="020F0502020204030204" pitchFamily="34" charset="0"/>
                <a:ea typeface="Calibri" panose="020F0502020204030204" pitchFamily="34" charset="0"/>
                <a:cs typeface="B Nazanin" panose="00000400000000000000" pitchFamily="2" charset="-78"/>
              </a:rPr>
              <a:t> www.iiia.ir </a:t>
            </a:r>
            <a:r>
              <a:rPr lang="ar-SA" sz="3600" kern="100" dirty="0">
                <a:latin typeface="Calibri" panose="020F0502020204030204" pitchFamily="34" charset="0"/>
                <a:ea typeface="Calibri" panose="020F0502020204030204" pitchFamily="34" charset="0"/>
                <a:cs typeface="B Nazanin" panose="00000400000000000000" pitchFamily="2" charset="-78"/>
              </a:rPr>
              <a:t>است</a:t>
            </a:r>
            <a:r>
              <a:rPr lang="en-US" sz="3600" kern="100" dirty="0">
                <a:latin typeface="Calibri" panose="020F0502020204030204" pitchFamily="34" charset="0"/>
                <a:ea typeface="Calibri" panose="020F0502020204030204" pitchFamily="34" charset="0"/>
                <a:cs typeface="B Nazanin" panose="00000400000000000000" pitchFamily="2" charset="-78"/>
              </a:rPr>
              <a:t>.</a:t>
            </a:r>
            <a:endParaRPr lang="en-US" kern="100" dirty="0">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200000"/>
              </a:lnSpc>
              <a:buNone/>
            </a:pPr>
            <a:endParaRPr lang="fa-IR" dirty="0" smtClean="0">
              <a:cs typeface="B Nazanin" panose="00000400000000000000" pitchFamily="2" charset="-78"/>
            </a:endParaRPr>
          </a:p>
        </p:txBody>
      </p:sp>
    </p:spTree>
    <p:extLst>
      <p:ext uri="{BB962C8B-B14F-4D97-AF65-F5344CB8AC3E}">
        <p14:creationId xmlns:p14="http://schemas.microsoft.com/office/powerpoint/2010/main" val="122158792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lnSpcReduction="10000"/>
          </a:bodyPr>
          <a:lstStyle/>
          <a:p>
            <a:pPr marL="0" marR="0" indent="0" algn="just" rtl="1">
              <a:lnSpc>
                <a:spcPct val="115000"/>
              </a:lnSpc>
              <a:spcBef>
                <a:spcPts val="0"/>
              </a:spcBef>
              <a:spcAft>
                <a:spcPts val="800"/>
              </a:spcAft>
              <a:buNone/>
            </a:pPr>
            <a:r>
              <a:rPr lang="ar-SA" sz="3000" b="1" kern="100" dirty="0">
                <a:latin typeface="Calibri" panose="020F0502020204030204" pitchFamily="34" charset="0"/>
                <a:ea typeface="Calibri" panose="020F0502020204030204" pitchFamily="34" charset="0"/>
                <a:cs typeface="B Nazanin" panose="00000400000000000000" pitchFamily="2" charset="-78"/>
              </a:rPr>
              <a:t>بازارگردانان</a:t>
            </a:r>
            <a:endParaRPr lang="en-US" sz="3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800"/>
              </a:spcAft>
              <a:buNone/>
            </a:pPr>
            <a:r>
              <a:rPr lang="ar-SA" kern="100" dirty="0">
                <a:latin typeface="Calibri" panose="020F0502020204030204" pitchFamily="34" charset="0"/>
                <a:ea typeface="Calibri" panose="020F0502020204030204" pitchFamily="34" charset="0"/>
                <a:cs typeface="B Nazanin" panose="00000400000000000000" pitchFamily="2" charset="-78"/>
              </a:rPr>
              <a:t>بازارگردانان از نهادهای مهم فعال در بورس اوراق بهادار هستند که با داشتـن توان مالی و تخصص لازم، مسئولیت حفظ بازاری منظم و مداوم برای سهام خاصی را عهده‌دار می‌شوند.</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800"/>
              </a:spcAft>
              <a:buNone/>
            </a:pPr>
            <a:r>
              <a:rPr lang="ar-SA" kern="100" dirty="0">
                <a:latin typeface="Calibri" panose="020F0502020204030204" pitchFamily="34" charset="0"/>
                <a:ea typeface="Calibri" panose="020F0502020204030204" pitchFamily="34" charset="0"/>
                <a:cs typeface="B Nazanin" panose="00000400000000000000" pitchFamily="2" charset="-78"/>
              </a:rPr>
              <a:t>در واقع، بازارگردان با خرید و فروش سهام، به مقابله با عدم تعادل‌های موقت می‌پردازد و می‌کوشد تا عرضه و تقاضا را متعادل سازد. به عبارت دیگر، بازارگردان گاه در نقش خریدار، در مواردی که سهم خاص و مورد نظر خریدار ندارد و گاه در نقش فروشنده، چنانچه سهم خاصی فروشنده نداشتـه ولی خریداران بالقوه‌ای دارد، در بازار فعالیت می‌کند.</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800"/>
              </a:spcAft>
              <a:buNone/>
            </a:pPr>
            <a:r>
              <a:rPr lang="ar-SA" kern="100" dirty="0">
                <a:latin typeface="Calibri" panose="020F0502020204030204" pitchFamily="34" charset="0"/>
                <a:ea typeface="Calibri" panose="020F0502020204030204" pitchFamily="34" charset="0"/>
                <a:cs typeface="B Nazanin" panose="00000400000000000000" pitchFamily="2" charset="-78"/>
              </a:rPr>
              <a:t>بازارگردان می‌تواند به‌عنوان یک کارگزار برای سفارش‌دهندگان خرید و فروش سهام را با استفاده از دفاتر خود که در آن سفارش خرید و فروش اوراق بهادار با قیمت‌های معین پیشنهادی ثبت‌شده است انجام دهد یا به‌عنوان یک معامله‌گر، اوراق بهادار تعیین‌شده را براي موجودی خود معامله کند.</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200000"/>
              </a:lnSpc>
              <a:buNone/>
            </a:pPr>
            <a:endParaRPr lang="fa-IR" dirty="0" smtClean="0">
              <a:cs typeface="B Nazanin" panose="00000400000000000000" pitchFamily="2" charset="-78"/>
            </a:endParaRPr>
          </a:p>
        </p:txBody>
      </p:sp>
    </p:spTree>
    <p:extLst>
      <p:ext uri="{BB962C8B-B14F-4D97-AF65-F5344CB8AC3E}">
        <p14:creationId xmlns:p14="http://schemas.microsoft.com/office/powerpoint/2010/main" val="343120946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noChangeAspect="1"/>
          </p:cNvPicPr>
          <p:nvPr>
            <p:ph idx="1"/>
          </p:nvPr>
        </p:nvPicPr>
        <p:blipFill>
          <a:blip r:embed="rId2"/>
          <a:stretch>
            <a:fillRect/>
          </a:stretch>
        </p:blipFill>
        <p:spPr>
          <a:xfrm>
            <a:off x="595745" y="0"/>
            <a:ext cx="11596255" cy="6650182"/>
          </a:xfrm>
          <a:prstGeom prst="rect">
            <a:avLst/>
          </a:prstGeom>
        </p:spPr>
      </p:pic>
    </p:spTree>
    <p:extLst>
      <p:ext uri="{BB962C8B-B14F-4D97-AF65-F5344CB8AC3E}">
        <p14:creationId xmlns:p14="http://schemas.microsoft.com/office/powerpoint/2010/main" val="32168647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20230105150635_873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9981" y="732938"/>
            <a:ext cx="8596114" cy="486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7353984" y="146251"/>
            <a:ext cx="4043094" cy="587853"/>
          </a:xfrm>
          <a:prstGeom prst="rect">
            <a:avLst/>
          </a:prstGeom>
        </p:spPr>
        <p:txBody>
          <a:bodyPr wrap="none">
            <a:spAutoFit/>
          </a:bodyPr>
          <a:lstStyle/>
          <a:p>
            <a:pPr algn="justLow" rtl="1">
              <a:lnSpc>
                <a:spcPct val="115000"/>
              </a:lnSpc>
            </a:pPr>
            <a:r>
              <a:rPr lang="ar-SA" sz="2800" b="1" kern="100" dirty="0">
                <a:latin typeface="Calibri" panose="020F0502020204030204" pitchFamily="34" charset="0"/>
                <a:ea typeface="Calibri" panose="020F0502020204030204" pitchFamily="34" charset="0"/>
                <a:cs typeface="B Nazanin" panose="00000400000000000000" pitchFamily="2" charset="-78"/>
              </a:rPr>
              <a:t>دلایل ورود به بازار سرمایه ایران</a:t>
            </a:r>
            <a:endParaRPr lang="en-US" sz="28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4703214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ar-SA" b="1" dirty="0"/>
              <a:t>مراحل ورود به بازار سرمایه ایران</a:t>
            </a:r>
            <a:endParaRPr lang="en-US" dirty="0"/>
          </a:p>
          <a:p>
            <a:pPr marL="0" indent="0" algn="just" rtl="1">
              <a:lnSpc>
                <a:spcPct val="200000"/>
              </a:lnSpc>
              <a:buNone/>
            </a:pPr>
            <a:endParaRPr lang="fa-IR" dirty="0" smtClean="0">
              <a:cs typeface="B Nazanin" panose="00000400000000000000" pitchFamily="2" charset="-78"/>
            </a:endParaRPr>
          </a:p>
        </p:txBody>
      </p:sp>
      <p:pic>
        <p:nvPicPr>
          <p:cNvPr id="4" name="Picture 3" descr="چارت فرایندی از شرایط ورود شرکت‌ها به بورس"/>
          <p:cNvPicPr/>
          <p:nvPr/>
        </p:nvPicPr>
        <p:blipFill>
          <a:blip r:embed="rId2">
            <a:extLst>
              <a:ext uri="{28A0092B-C50C-407E-A947-70E740481C1C}">
                <a14:useLocalDpi xmlns:a14="http://schemas.microsoft.com/office/drawing/2010/main" val="0"/>
              </a:ext>
            </a:extLst>
          </a:blip>
          <a:srcRect/>
          <a:stretch>
            <a:fillRect/>
          </a:stretch>
        </p:blipFill>
        <p:spPr bwMode="auto">
          <a:xfrm>
            <a:off x="223055" y="337478"/>
            <a:ext cx="5942965" cy="2701290"/>
          </a:xfrm>
          <a:prstGeom prst="rect">
            <a:avLst/>
          </a:prstGeom>
          <a:noFill/>
          <a:ln>
            <a:noFill/>
          </a:ln>
        </p:spPr>
      </p:pic>
      <p:pic>
        <p:nvPicPr>
          <p:cNvPr id="5" name="Picture 4" descr=" شرایط ورود شرکت‌ها به بورس و فرایند درج نماد"/>
          <p:cNvPicPr/>
          <p:nvPr/>
        </p:nvPicPr>
        <p:blipFill>
          <a:blip r:embed="rId3">
            <a:extLst>
              <a:ext uri="{28A0092B-C50C-407E-A947-70E740481C1C}">
                <a14:useLocalDpi xmlns:a14="http://schemas.microsoft.com/office/drawing/2010/main" val="0"/>
              </a:ext>
            </a:extLst>
          </a:blip>
          <a:srcRect/>
          <a:stretch>
            <a:fillRect/>
          </a:stretch>
        </p:blipFill>
        <p:spPr bwMode="auto">
          <a:xfrm>
            <a:off x="138545" y="2847168"/>
            <a:ext cx="5943600" cy="3345815"/>
          </a:xfrm>
          <a:prstGeom prst="rect">
            <a:avLst/>
          </a:prstGeom>
          <a:noFill/>
          <a:ln>
            <a:noFill/>
          </a:ln>
        </p:spPr>
      </p:pic>
      <p:pic>
        <p:nvPicPr>
          <p:cNvPr id="6" name="Picture 5" descr="شرایط ورود شرکت‌ها به بورس و فرایند آغاز معاملات"/>
          <p:cNvPicPr/>
          <p:nvPr/>
        </p:nvPicPr>
        <p:blipFill>
          <a:blip r:embed="rId4">
            <a:extLst>
              <a:ext uri="{28A0092B-C50C-407E-A947-70E740481C1C}">
                <a14:useLocalDpi xmlns:a14="http://schemas.microsoft.com/office/drawing/2010/main" val="0"/>
              </a:ext>
            </a:extLst>
          </a:blip>
          <a:srcRect/>
          <a:stretch>
            <a:fillRect/>
          </a:stretch>
        </p:blipFill>
        <p:spPr bwMode="auto">
          <a:xfrm>
            <a:off x="6250530" y="1688123"/>
            <a:ext cx="5943600" cy="3345815"/>
          </a:xfrm>
          <a:prstGeom prst="rect">
            <a:avLst/>
          </a:prstGeom>
          <a:noFill/>
          <a:ln>
            <a:noFill/>
          </a:ln>
        </p:spPr>
      </p:pic>
    </p:spTree>
    <p:extLst>
      <p:ext uri="{BB962C8B-B14F-4D97-AF65-F5344CB8AC3E}">
        <p14:creationId xmlns:p14="http://schemas.microsoft.com/office/powerpoint/2010/main" val="397522830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sz="2000" dirty="0" smtClean="0"/>
              <a:t>مراحل ورود به بازار سرمایه ایران</a:t>
            </a:r>
          </a:p>
          <a:p>
            <a:pPr marL="0" indent="0" algn="just" rtl="1">
              <a:lnSpc>
                <a:spcPct val="200000"/>
              </a:lnSpc>
              <a:buNone/>
            </a:pPr>
            <a:endParaRPr lang="fa-IR" sz="2000" dirty="0" smtClean="0"/>
          </a:p>
        </p:txBody>
      </p:sp>
      <p:pic>
        <p:nvPicPr>
          <p:cNvPr id="2" name="Picture 1"/>
          <p:cNvPicPr>
            <a:picLocks noChangeAspect="1"/>
          </p:cNvPicPr>
          <p:nvPr/>
        </p:nvPicPr>
        <p:blipFill>
          <a:blip r:embed="rId2"/>
          <a:stretch>
            <a:fillRect/>
          </a:stretch>
        </p:blipFill>
        <p:spPr>
          <a:xfrm>
            <a:off x="138544" y="1149927"/>
            <a:ext cx="12053455" cy="5181599"/>
          </a:xfrm>
          <a:prstGeom prst="rect">
            <a:avLst/>
          </a:prstGeom>
        </p:spPr>
      </p:pic>
    </p:spTree>
    <p:extLst>
      <p:ext uri="{BB962C8B-B14F-4D97-AF65-F5344CB8AC3E}">
        <p14:creationId xmlns:p14="http://schemas.microsoft.com/office/powerpoint/2010/main" val="232730561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بورس"/>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6018" y="826476"/>
            <a:ext cx="8794751" cy="5426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7802902" y="234174"/>
            <a:ext cx="2747867" cy="410882"/>
          </a:xfrm>
          <a:prstGeom prst="rect">
            <a:avLst/>
          </a:prstGeom>
        </p:spPr>
        <p:txBody>
          <a:bodyPr wrap="none">
            <a:spAutoFit/>
          </a:bodyPr>
          <a:lstStyle/>
          <a:p>
            <a:pPr algn="justLow" rtl="1">
              <a:lnSpc>
                <a:spcPct val="115000"/>
              </a:lnSpc>
            </a:pPr>
            <a:r>
              <a:rPr lang="ar-SA" b="1" kern="100" dirty="0">
                <a:latin typeface="Calibri" panose="020F0502020204030204" pitchFamily="34" charset="0"/>
                <a:ea typeface="Calibri" panose="020F0502020204030204" pitchFamily="34" charset="0"/>
                <a:cs typeface="B Nazanin" panose="00000400000000000000" pitchFamily="2" charset="-78"/>
              </a:rPr>
              <a:t>قوانین ورود به بورس اوراق بهادار</a:t>
            </a:r>
            <a:endParaRPr lang="en-US" sz="14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336888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92500" lnSpcReduction="10000"/>
          </a:bodyPr>
          <a:lstStyle/>
          <a:p>
            <a:pPr marL="0" indent="0" algn="just" rtl="1">
              <a:lnSpc>
                <a:spcPct val="200000"/>
              </a:lnSpc>
              <a:buNone/>
            </a:pPr>
            <a:r>
              <a:rPr lang="fa-IR" b="1" dirty="0">
                <a:cs typeface="B Nazanin" panose="00000400000000000000" pitchFamily="2" charset="-78"/>
              </a:rPr>
              <a:t>قوانین ورود به فرابورس</a:t>
            </a:r>
          </a:p>
          <a:p>
            <a:pPr marL="0" indent="0" algn="just" rtl="1">
              <a:lnSpc>
                <a:spcPct val="200000"/>
              </a:lnSpc>
              <a:buNone/>
            </a:pPr>
            <a:r>
              <a:rPr lang="fa-IR" dirty="0" smtClean="0">
                <a:cs typeface="B Nazanin" panose="00000400000000000000" pitchFamily="2" charset="-78"/>
              </a:rPr>
              <a:t>شرکت‌ها </a:t>
            </a:r>
            <a:r>
              <a:rPr lang="fa-IR" dirty="0">
                <a:cs typeface="B Nazanin" panose="00000400000000000000" pitchFamily="2" charset="-78"/>
              </a:rPr>
              <a:t>می‌توانند با ورود به این بازار از مزایایی مانند «تامین مالی سریع»،‌ «افزایش نقدشوندگی سهام»، «معافیت‌های مالیاتی» و «افزایش اعتبار» بهره‌مند شوند. نکته دیگری که در این خصوص اهمیت دارد، این است که شرایط ورود به فرابورس، به‌طور کلی منعطف‌تر از شرایط ورود شرکت‌ها به بورس است و همین موضوع نیز سبب می‌شود تعدادی از بهترین سهم‌های بازار در فرابورس معامله شوند؛ بنابراین نباید تصور کنید صرف اینکه نماد شرکتی در این بازار معامله می‌شود، دلیلی مبنی بر عملکرد نامناسب آن شرکت </a:t>
            </a:r>
            <a:r>
              <a:rPr lang="fa-IR" dirty="0" smtClean="0">
                <a:cs typeface="B Nazanin" panose="00000400000000000000" pitchFamily="2" charset="-78"/>
              </a:rPr>
              <a:t>است</a:t>
            </a:r>
            <a:r>
              <a:rPr lang="en-US" dirty="0" smtClean="0">
                <a:cs typeface="B Nazanin" panose="00000400000000000000" pitchFamily="2" charset="-78"/>
              </a:rPr>
              <a:t>.</a:t>
            </a:r>
            <a:endParaRPr lang="fa-IR" dirty="0">
              <a:cs typeface="B Nazanin" panose="00000400000000000000" pitchFamily="2" charset="-78"/>
            </a:endParaRPr>
          </a:p>
        </p:txBody>
      </p:sp>
    </p:spTree>
    <p:extLst>
      <p:ext uri="{BB962C8B-B14F-4D97-AF65-F5344CB8AC3E}">
        <p14:creationId xmlns:p14="http://schemas.microsoft.com/office/powerpoint/2010/main" val="14524915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ar-SA" dirty="0">
                <a:latin typeface="Calibri" panose="020F0502020204030204" pitchFamily="34" charset="0"/>
                <a:ea typeface="Calibri" panose="020F0502020204030204" pitchFamily="34" charset="0"/>
                <a:cs typeface="B Nazanin" panose="00000400000000000000" pitchFamily="2" charset="-78"/>
              </a:rPr>
              <a:t>بازارهای زیرمجموعه فرابورس شامل «بازار اول»، «بازار دوم»، «بازار پایه زرد»، «بازار پایه نارنجی»، «بازار پایه قرمز»، «بازار سوم یا بازار عرضه»، «بازار شرکت‌های کوچک و متوسط (</a:t>
            </a:r>
            <a:r>
              <a:rPr lang="en-US" dirty="0">
                <a:latin typeface="Calibri" panose="020F0502020204030204" pitchFamily="34" charset="0"/>
                <a:ea typeface="Calibri" panose="020F0502020204030204" pitchFamily="34" charset="0"/>
                <a:cs typeface="B Nazanin" panose="00000400000000000000" pitchFamily="2" charset="-78"/>
              </a:rPr>
              <a:t>SME</a:t>
            </a:r>
            <a:r>
              <a:rPr lang="ar-SA" dirty="0">
                <a:latin typeface="Calibri" panose="020F0502020204030204" pitchFamily="34" charset="0"/>
                <a:ea typeface="Calibri" panose="020F0502020204030204" pitchFamily="34" charset="0"/>
                <a:cs typeface="B Nazanin" panose="00000400000000000000" pitchFamily="2" charset="-78"/>
              </a:rPr>
              <a:t>)(نوآفرین)» ،«بازار دارایی های فکری»، «بازار ابزارهای نوین مالی»، «بازار مشتقات» و «بازار توافقی» است.</a:t>
            </a:r>
            <a:endParaRPr lang="fa-IR" dirty="0"/>
          </a:p>
        </p:txBody>
      </p:sp>
    </p:spTree>
    <p:extLst>
      <p:ext uri="{BB962C8B-B14F-4D97-AF65-F5344CB8AC3E}">
        <p14:creationId xmlns:p14="http://schemas.microsoft.com/office/powerpoint/2010/main" val="300421563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b="1" kern="100" dirty="0">
                <a:latin typeface="Calibri" panose="020F0502020204030204" pitchFamily="34" charset="0"/>
                <a:ea typeface="Calibri" panose="020F0502020204030204" pitchFamily="34" charset="0"/>
                <a:cs typeface="B Nazanin" panose="00000400000000000000" pitchFamily="2" charset="-78"/>
              </a:rPr>
              <a:t>	بازار اول و دوم فرابورس</a:t>
            </a:r>
          </a:p>
          <a:p>
            <a:pPr marL="0" marR="0" indent="0" algn="justLow" rtl="1">
              <a:lnSpc>
                <a:spcPct val="115000"/>
              </a:lnSpc>
              <a:spcBef>
                <a:spcPts val="0"/>
              </a:spcBef>
              <a:spcAft>
                <a:spcPts val="0"/>
              </a:spcAft>
              <a:buNone/>
            </a:pPr>
            <a:r>
              <a:rPr lang="ar-SA" sz="1500" kern="100" dirty="0">
                <a:latin typeface="Calibri" panose="020F0502020204030204" pitchFamily="34" charset="0"/>
                <a:ea typeface="Calibri" panose="020F0502020204030204" pitchFamily="34" charset="0"/>
                <a:cs typeface="B Nazanin" panose="00000400000000000000" pitchFamily="2" charset="-78"/>
              </a:rPr>
              <a:t>در بازارهای اول و دوم فرابورس، معاملات سهام شرکت‌های سهامی عام و شرکت‌های تعاونی سهامی عامی انجام می‌شود که شرایط مورد نیاز برای ورود به این بازار را داشته باشند. شرایط پذیرش در بازارهای اول و دوم فرابورس راحت از بورس می باشد.</a:t>
            </a:r>
            <a:endParaRPr lang="en-US" sz="15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1084386" y="1779343"/>
            <a:ext cx="5943600" cy="4829175"/>
          </a:xfrm>
          <a:prstGeom prst="rect">
            <a:avLst/>
          </a:prstGeom>
          <a:noFill/>
          <a:ln>
            <a:noFill/>
          </a:ln>
        </p:spPr>
      </p:pic>
    </p:spTree>
    <p:extLst>
      <p:ext uri="{BB962C8B-B14F-4D97-AF65-F5344CB8AC3E}">
        <p14:creationId xmlns:p14="http://schemas.microsoft.com/office/powerpoint/2010/main" val="126011024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55000" lnSpcReduction="20000"/>
          </a:bodyPr>
          <a:lstStyle/>
          <a:p>
            <a:pPr marL="0" indent="0" algn="just" rtl="1">
              <a:lnSpc>
                <a:spcPct val="200000"/>
              </a:lnSpc>
              <a:buNone/>
            </a:pPr>
            <a:r>
              <a:rPr lang="fa-IR" sz="4500" b="1" dirty="0" smtClean="0">
                <a:cs typeface="B Nazanin" panose="00000400000000000000" pitchFamily="2" charset="-78"/>
              </a:rPr>
              <a:t>بازار </a:t>
            </a:r>
            <a:r>
              <a:rPr lang="fa-IR" sz="4500" b="1" dirty="0">
                <a:cs typeface="B Nazanin" panose="00000400000000000000" pitchFamily="2" charset="-78"/>
              </a:rPr>
              <a:t>پایه فرابورس</a:t>
            </a:r>
          </a:p>
          <a:p>
            <a:pPr marL="0" indent="0" algn="just" rtl="1">
              <a:lnSpc>
                <a:spcPct val="200000"/>
              </a:lnSpc>
              <a:buNone/>
            </a:pPr>
            <a:r>
              <a:rPr lang="fa-IR" dirty="0">
                <a:cs typeface="B Nazanin" panose="00000400000000000000" pitchFamily="2" charset="-78"/>
              </a:rPr>
              <a:t>شرکت‌هایی که شرایط لازم برای ثبت در بازارهای اول و دوم بورس و فرابورس را ندارند، بسته به شرایط خود در یکی از بازارهای پایه فرابورس یعنی بازار پایه زرد، نارنجی یا قرمز قرار می‌گیرند. شرکت‌های پذیرفته شده در بازار بورس از فیلترهای سختگیرانه‌تری عبور کردند. به همین علت می‌توان گفت شرکت‌های بزرگ‌تر و معتمدتری هستند. شرکت‌هایی که نتوانسته‌اند به بورس تهران راه پیدا کنند اگر شرایط فرابورس را داشته باشند در این بازار پذیرفته می‌شوند. هدف از ایجاد این بازار حمایت از شرکت‌های نوپا با سرمایه‌های ثبت‌شده اندک است. این بستر می‌تواند شرکت‌های تازه‌ تأسیس را به سمت رشد و توسعه سوق دهد.</a:t>
            </a:r>
          </a:p>
          <a:p>
            <a:pPr marL="0" indent="0" algn="just" rtl="1">
              <a:lnSpc>
                <a:spcPct val="200000"/>
              </a:lnSpc>
              <a:buNone/>
            </a:pPr>
            <a:r>
              <a:rPr lang="fa-IR" dirty="0">
                <a:cs typeface="B Nazanin" panose="00000400000000000000" pitchFamily="2" charset="-78"/>
              </a:rPr>
              <a:t>در پاسخ به این سوال که چه شرکت‌‌هایی به سمت بازار پایه می روند می‌توان گفت:</a:t>
            </a:r>
          </a:p>
          <a:p>
            <a:pPr marL="0" indent="0" algn="just" rtl="1">
              <a:lnSpc>
                <a:spcPct val="200000"/>
              </a:lnSpc>
              <a:buNone/>
            </a:pPr>
            <a:r>
              <a:rPr lang="fa-IR" dirty="0">
                <a:cs typeface="B Nazanin" panose="00000400000000000000" pitchFamily="2" charset="-78"/>
              </a:rPr>
              <a:t>•	شرکت‌هایی که درخواستی مبنی بر پذیرش ندارند و به دلیل الزام قانونی طبق ماده ۹۹ برنامه پنجم توسعه جمهوری اسلامی ایران بایستی در بازار پایه درج گردند.</a:t>
            </a:r>
          </a:p>
          <a:p>
            <a:pPr marL="0" indent="0" algn="just" rtl="1">
              <a:lnSpc>
                <a:spcPct val="200000"/>
              </a:lnSpc>
              <a:buNone/>
            </a:pPr>
            <a:r>
              <a:rPr lang="fa-IR" dirty="0">
                <a:cs typeface="B Nazanin" panose="00000400000000000000" pitchFamily="2" charset="-78"/>
              </a:rPr>
              <a:t>•	شرکت‌هایی که شرایط حضور در بازار بورس یا فرابورس را ندارند و لغو پذیرش شده‌اند، در بازار پایه درج می‌شوند.</a:t>
            </a:r>
          </a:p>
          <a:p>
            <a:pPr marL="0" indent="0" algn="just" rtl="1">
              <a:lnSpc>
                <a:spcPct val="200000"/>
              </a:lnSpc>
              <a:buNone/>
            </a:pPr>
            <a:r>
              <a:rPr lang="fa-IR" dirty="0">
                <a:cs typeface="B Nazanin" panose="00000400000000000000" pitchFamily="2" charset="-78"/>
              </a:rPr>
              <a:t>•	شرکت هایی که نزد سازمان بورس ثبت شده‌اند اما شرایط حضور در بازار بورس را ندارند.</a:t>
            </a:r>
          </a:p>
          <a:p>
            <a:pPr marL="0" indent="0" algn="just" rtl="1">
              <a:lnSpc>
                <a:spcPct val="200000"/>
              </a:lnSpc>
              <a:buNone/>
            </a:pPr>
            <a:r>
              <a:rPr lang="fa-IR" dirty="0">
                <a:cs typeface="B Nazanin" panose="00000400000000000000" pitchFamily="2" charset="-78"/>
              </a:rPr>
              <a:t>شرکت‌های حاضر در بازار پایه، نیاز کمتری به ارائه اطلاعات به بازار دارند. این بازار بنا شده‌است تا شرکت‌هایی در آن فعالیت کنند که در سازمان بورس هستند و ثبت شده‌اند اما نمی‌توانند در بازار بورس یا فرابورس وارد شوند. سرمایه‌گذاران باید بدانند که ریسک سرمایه‌گذاری در بازار پایه بیش از دیگر بازارها است.</a:t>
            </a:r>
          </a:p>
        </p:txBody>
      </p:sp>
    </p:spTree>
    <p:extLst>
      <p:ext uri="{BB962C8B-B14F-4D97-AF65-F5344CB8AC3E}">
        <p14:creationId xmlns:p14="http://schemas.microsoft.com/office/powerpoint/2010/main" val="227939381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77500" lnSpcReduction="20000"/>
          </a:bodyPr>
          <a:lstStyle/>
          <a:p>
            <a:pPr marL="0" indent="0" algn="just" rtl="1">
              <a:lnSpc>
                <a:spcPct val="200000"/>
              </a:lnSpc>
              <a:buNone/>
            </a:pPr>
            <a:r>
              <a:rPr lang="ar-SA" b="1" dirty="0">
                <a:latin typeface="Calibri" panose="020F0502020204030204" pitchFamily="34" charset="0"/>
                <a:ea typeface="Calibri" panose="020F0502020204030204" pitchFamily="34" charset="0"/>
                <a:cs typeface="B Nazanin" panose="00000400000000000000" pitchFamily="2" charset="-78"/>
              </a:rPr>
              <a:t>طبقه بندی بازار پایه فرابورس</a:t>
            </a:r>
          </a:p>
          <a:p>
            <a:pPr marL="0" indent="0" algn="just" rtl="1">
              <a:lnSpc>
                <a:spcPct val="200000"/>
              </a:lnSpc>
              <a:buNone/>
            </a:pPr>
            <a:r>
              <a:rPr lang="ar-SA" dirty="0">
                <a:latin typeface="Calibri" panose="020F0502020204030204" pitchFamily="34" charset="0"/>
                <a:ea typeface="Calibri" panose="020F0502020204030204" pitchFamily="34" charset="0"/>
                <a:cs typeface="B Nazanin" panose="00000400000000000000" pitchFamily="2" charset="-78"/>
              </a:rPr>
              <a:t>در گذشته دامنه نوسان قیمت سهم در بازار پایه بین +۱۰% یا -۱۰% قیمت پایانی در روز معاملاتی قبل بود. اما شرایط پذیرش شرکت‌ها در بازار پایه از شهریور ماه سال 1398 با تصویب قوانین و مقررات جدید بازار پایه، به‌ منظور افزایش شفافیت اطلاعات طبقه‌بندی شرکت‌های درج شده به سه بخش زیر تقسیم شد. در ادامه به توضیح هر کدام می‌پردازیم:</a:t>
            </a:r>
          </a:p>
          <a:p>
            <a:pPr marL="0" indent="0" algn="just" rtl="1">
              <a:lnSpc>
                <a:spcPct val="200000"/>
              </a:lnSpc>
              <a:buNone/>
            </a:pPr>
            <a:r>
              <a:rPr lang="ar-SA" dirty="0">
                <a:latin typeface="Calibri" panose="020F0502020204030204" pitchFamily="34" charset="0"/>
                <a:ea typeface="Calibri" panose="020F0502020204030204" pitchFamily="34" charset="0"/>
                <a:cs typeface="B Nazanin" panose="00000400000000000000" pitchFamily="2" charset="-78"/>
              </a:rPr>
              <a:t>•	بازار پایه زرد</a:t>
            </a:r>
          </a:p>
          <a:p>
            <a:pPr marL="0" indent="0" algn="just" rtl="1">
              <a:lnSpc>
                <a:spcPct val="200000"/>
              </a:lnSpc>
              <a:buNone/>
            </a:pPr>
            <a:r>
              <a:rPr lang="ar-SA" dirty="0">
                <a:latin typeface="Calibri" panose="020F0502020204030204" pitchFamily="34" charset="0"/>
                <a:ea typeface="Calibri" panose="020F0502020204030204" pitchFamily="34" charset="0"/>
                <a:cs typeface="B Nazanin" panose="00000400000000000000" pitchFamily="2" charset="-78"/>
              </a:rPr>
              <a:t>•	بازار پایه نارنجی</a:t>
            </a:r>
          </a:p>
          <a:p>
            <a:pPr marL="0" indent="0" algn="just" rtl="1">
              <a:lnSpc>
                <a:spcPct val="200000"/>
              </a:lnSpc>
              <a:buNone/>
            </a:pPr>
            <a:r>
              <a:rPr lang="ar-SA" dirty="0">
                <a:latin typeface="Calibri" panose="020F0502020204030204" pitchFamily="34" charset="0"/>
                <a:ea typeface="Calibri" panose="020F0502020204030204" pitchFamily="34" charset="0"/>
                <a:cs typeface="B Nazanin" panose="00000400000000000000" pitchFamily="2" charset="-78"/>
              </a:rPr>
              <a:t>•	بازار پایه قرمز</a:t>
            </a:r>
          </a:p>
        </p:txBody>
      </p:sp>
    </p:spTree>
    <p:extLst>
      <p:ext uri="{BB962C8B-B14F-4D97-AF65-F5344CB8AC3E}">
        <p14:creationId xmlns:p14="http://schemas.microsoft.com/office/powerpoint/2010/main" val="325473743"/>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77500" lnSpcReduction="20000"/>
          </a:bodyPr>
          <a:lstStyle/>
          <a:p>
            <a:pPr marL="0" indent="0" algn="just" rtl="1">
              <a:lnSpc>
                <a:spcPct val="200000"/>
              </a:lnSpc>
              <a:buNone/>
            </a:pPr>
            <a:r>
              <a:rPr lang="ar-SA" b="1" dirty="0">
                <a:latin typeface="Calibri" panose="020F0502020204030204" pitchFamily="34" charset="0"/>
                <a:ea typeface="Calibri" panose="020F0502020204030204" pitchFamily="34" charset="0"/>
                <a:cs typeface="B Nazanin" panose="00000400000000000000" pitchFamily="2" charset="-78"/>
              </a:rPr>
              <a:t>طبقه بندی بازار پایه فرابورس</a:t>
            </a:r>
          </a:p>
          <a:p>
            <a:pPr marL="0" indent="0" algn="just" rtl="1">
              <a:lnSpc>
                <a:spcPct val="200000"/>
              </a:lnSpc>
              <a:buNone/>
            </a:pPr>
            <a:r>
              <a:rPr lang="ar-SA" dirty="0">
                <a:latin typeface="Calibri" panose="020F0502020204030204" pitchFamily="34" charset="0"/>
                <a:ea typeface="Calibri" panose="020F0502020204030204" pitchFamily="34" charset="0"/>
                <a:cs typeface="B Nazanin" panose="00000400000000000000" pitchFamily="2" charset="-78"/>
              </a:rPr>
              <a:t>در گذشته دامنه نوسان قیمت سهم در بازار پایه بین +۱۰% یا -۱۰% قیمت پایانی در روز معاملاتی قبل بود. اما شرایط پذیرش شرکت‌ها در بازار پایه از شهریور ماه سال 1398 با تصویب قوانین و مقررات جدید بازار پایه، به‌ منظور افزایش شفافیت اطلاعات طبقه‌بندی شرکت‌های درج شده به سه بخش زیر تقسیم شد. در ادامه به توضیح هر کدام می‌پردازیم:</a:t>
            </a:r>
          </a:p>
          <a:p>
            <a:pPr marL="0" indent="0" algn="just" rtl="1">
              <a:lnSpc>
                <a:spcPct val="200000"/>
              </a:lnSpc>
              <a:buNone/>
            </a:pPr>
            <a:r>
              <a:rPr lang="ar-SA" dirty="0">
                <a:latin typeface="Calibri" panose="020F0502020204030204" pitchFamily="34" charset="0"/>
                <a:ea typeface="Calibri" panose="020F0502020204030204" pitchFamily="34" charset="0"/>
                <a:cs typeface="B Nazanin" panose="00000400000000000000" pitchFamily="2" charset="-78"/>
              </a:rPr>
              <a:t>•	بازار پایه زرد</a:t>
            </a:r>
          </a:p>
          <a:p>
            <a:pPr marL="0" indent="0" algn="just" rtl="1">
              <a:lnSpc>
                <a:spcPct val="200000"/>
              </a:lnSpc>
              <a:buNone/>
            </a:pPr>
            <a:r>
              <a:rPr lang="ar-SA" dirty="0">
                <a:latin typeface="Calibri" panose="020F0502020204030204" pitchFamily="34" charset="0"/>
                <a:ea typeface="Calibri" panose="020F0502020204030204" pitchFamily="34" charset="0"/>
                <a:cs typeface="B Nazanin" panose="00000400000000000000" pitchFamily="2" charset="-78"/>
              </a:rPr>
              <a:t>•	بازار پایه نارنجی</a:t>
            </a:r>
          </a:p>
          <a:p>
            <a:pPr marL="0" indent="0" algn="just" rtl="1">
              <a:lnSpc>
                <a:spcPct val="200000"/>
              </a:lnSpc>
              <a:buNone/>
            </a:pPr>
            <a:r>
              <a:rPr lang="ar-SA" dirty="0">
                <a:latin typeface="Calibri" panose="020F0502020204030204" pitchFamily="34" charset="0"/>
                <a:ea typeface="Calibri" panose="020F0502020204030204" pitchFamily="34" charset="0"/>
                <a:cs typeface="B Nazanin" panose="00000400000000000000" pitchFamily="2" charset="-78"/>
              </a:rPr>
              <a:t>•	بازار پایه قرمز</a:t>
            </a:r>
          </a:p>
        </p:txBody>
      </p:sp>
    </p:spTree>
    <p:extLst>
      <p:ext uri="{BB962C8B-B14F-4D97-AF65-F5344CB8AC3E}">
        <p14:creationId xmlns:p14="http://schemas.microsoft.com/office/powerpoint/2010/main" val="176061320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marR="0" indent="0" algn="justLow" rtl="1">
              <a:lnSpc>
                <a:spcPct val="115000"/>
              </a:lnSpc>
              <a:spcBef>
                <a:spcPts val="0"/>
              </a:spcBef>
              <a:spcAft>
                <a:spcPts val="0"/>
              </a:spcAft>
              <a:buNone/>
            </a:pPr>
            <a:r>
              <a:rPr lang="ar-SA" b="1" kern="100" dirty="0">
                <a:latin typeface="Calibri" panose="020F0502020204030204" pitchFamily="34" charset="0"/>
                <a:ea typeface="Calibri" panose="020F0502020204030204" pitchFamily="34" charset="0"/>
                <a:cs typeface="B Nazanin" panose="00000400000000000000" pitchFamily="2" charset="-78"/>
              </a:rPr>
              <a:t>تابلو زرد بازار </a:t>
            </a:r>
            <a:r>
              <a:rPr lang="ar-SA" b="1" kern="100" dirty="0" smtClean="0">
                <a:latin typeface="Calibri" panose="020F0502020204030204" pitchFamily="34" charset="0"/>
                <a:ea typeface="Calibri" panose="020F0502020204030204" pitchFamily="34" charset="0"/>
                <a:cs typeface="B Nazanin" panose="00000400000000000000" pitchFamily="2" charset="-78"/>
              </a:rPr>
              <a:t>پایه</a:t>
            </a:r>
            <a:endParaRPr lang="en-US" b="1"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Low"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Low" rtl="1">
              <a:lnSpc>
                <a:spcPct val="115000"/>
              </a:lnSpc>
              <a:spcBef>
                <a:spcPts val="0"/>
              </a:spcBef>
              <a:spcAft>
                <a:spcPts val="0"/>
              </a:spcAft>
              <a:buNone/>
            </a:pPr>
            <a:r>
              <a:rPr lang="ar-SA" kern="100" dirty="0">
                <a:latin typeface="Calibri" panose="020F0502020204030204" pitchFamily="34" charset="0"/>
                <a:ea typeface="Calibri" panose="020F0502020204030204" pitchFamily="34" charset="0"/>
                <a:cs typeface="B Nazanin" panose="00000400000000000000" pitchFamily="2" charset="-78"/>
              </a:rPr>
              <a:t>ناشرانی که در دوره مورد رسیدگی حائز معیارهای ذیل باشند، در تابلوی "پایه زرد" درج می شوند:</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algn="justLow" rtl="1">
              <a:lnSpc>
                <a:spcPct val="115000"/>
              </a:lnSpc>
              <a:spcBef>
                <a:spcPts val="0"/>
              </a:spcBef>
              <a:spcAft>
                <a:spcPts val="0"/>
              </a:spcAft>
            </a:pPr>
            <a:r>
              <a:rPr lang="ar-SA" kern="100" dirty="0">
                <a:latin typeface="Calibri" panose="020F0502020204030204" pitchFamily="34" charset="0"/>
                <a:ea typeface="Calibri" panose="020F0502020204030204" pitchFamily="34" charset="0"/>
                <a:cs typeface="B Nazanin" panose="00000400000000000000" pitchFamily="2" charset="-78"/>
              </a:rPr>
              <a:t>مجموع روزهای تاخیر در ارائه صورت های مالی ناشر مطابق با »دستورالعمل اجرائی افشای اطلاعات </a:t>
            </a:r>
            <a:r>
              <a:rPr lang="ar-SA" kern="100" dirty="0" smtClean="0">
                <a:latin typeface="Calibri" panose="020F0502020204030204" pitchFamily="34" charset="0"/>
                <a:ea typeface="Calibri" panose="020F0502020204030204" pitchFamily="34" charset="0"/>
                <a:cs typeface="B Nazanin" panose="00000400000000000000" pitchFamily="2" charset="-78"/>
              </a:rPr>
              <a:t>شرکت </a:t>
            </a:r>
            <a:r>
              <a:rPr lang="ar-SA" kern="100" dirty="0">
                <a:latin typeface="Calibri" panose="020F0502020204030204" pitchFamily="34" charset="0"/>
                <a:ea typeface="Calibri" panose="020F0502020204030204" pitchFamily="34" charset="0"/>
                <a:cs typeface="B Nazanin" panose="00000400000000000000" pitchFamily="2" charset="-78"/>
              </a:rPr>
              <a:t>های ثبت شده نزد سازمان بیش از 100 روز نباشد.</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algn="justLow" rtl="1">
              <a:lnSpc>
                <a:spcPct val="115000"/>
              </a:lnSpc>
              <a:spcBef>
                <a:spcPts val="0"/>
              </a:spcBef>
              <a:spcAft>
                <a:spcPts val="0"/>
              </a:spcAft>
            </a:pPr>
            <a:r>
              <a:rPr lang="ar-SA" kern="100" dirty="0">
                <a:latin typeface="Calibri" panose="020F0502020204030204" pitchFamily="34" charset="0"/>
                <a:ea typeface="Calibri" panose="020F0502020204030204" pitchFamily="34" charset="0"/>
                <a:cs typeface="B Nazanin" panose="00000400000000000000" pitchFamily="2" charset="-78"/>
              </a:rPr>
              <a:t>2- دفعات عدم ارائه صورت های مالی ناشر مطابق با دستورالعمل اجرائی افشای </a:t>
            </a:r>
            <a:r>
              <a:rPr lang="ar-SA" kern="100" dirty="0" smtClean="0">
                <a:latin typeface="Calibri" panose="020F0502020204030204" pitchFamily="34" charset="0"/>
                <a:ea typeface="Calibri" panose="020F0502020204030204" pitchFamily="34" charset="0"/>
                <a:cs typeface="B Nazanin" panose="00000400000000000000" pitchFamily="2" charset="-78"/>
              </a:rPr>
              <a:t>اط</a:t>
            </a:r>
            <a:r>
              <a:rPr lang="fa-IR" kern="100" dirty="0" smtClean="0">
                <a:latin typeface="Calibri" panose="020F0502020204030204" pitchFamily="34" charset="0"/>
                <a:ea typeface="Calibri" panose="020F0502020204030204" pitchFamily="34" charset="0"/>
                <a:cs typeface="B Nazanin" panose="00000400000000000000" pitchFamily="2" charset="-78"/>
              </a:rPr>
              <a:t>لا</a:t>
            </a:r>
            <a:r>
              <a:rPr lang="ar-SA" kern="100" dirty="0" smtClean="0">
                <a:latin typeface="Calibri" panose="020F0502020204030204" pitchFamily="34" charset="0"/>
                <a:ea typeface="Calibri" panose="020F0502020204030204" pitchFamily="34" charset="0"/>
                <a:cs typeface="B Nazanin" panose="00000400000000000000" pitchFamily="2" charset="-78"/>
              </a:rPr>
              <a:t>عات </a:t>
            </a:r>
            <a:r>
              <a:rPr lang="ar-SA" kern="100" dirty="0">
                <a:latin typeface="Calibri" panose="020F0502020204030204" pitchFamily="34" charset="0"/>
                <a:ea typeface="Calibri" panose="020F0502020204030204" pitchFamily="34" charset="0"/>
                <a:cs typeface="B Nazanin" panose="00000400000000000000" pitchFamily="2" charset="-78"/>
              </a:rPr>
              <a:t>شرکت های ثبت شده نزد سازمان بیش از 2 مرتبه نباشد.</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algn="justLow" rtl="1">
              <a:lnSpc>
                <a:spcPct val="115000"/>
              </a:lnSpc>
              <a:spcBef>
                <a:spcPts val="0"/>
              </a:spcBef>
              <a:spcAft>
                <a:spcPts val="0"/>
              </a:spcAft>
            </a:pPr>
            <a:r>
              <a:rPr lang="ar-SA" kern="100" dirty="0">
                <a:latin typeface="Calibri" panose="020F0502020204030204" pitchFamily="34" charset="0"/>
                <a:ea typeface="Calibri" panose="020F0502020204030204" pitchFamily="34" charset="0"/>
                <a:cs typeface="B Nazanin" panose="00000400000000000000" pitchFamily="2" charset="-78"/>
              </a:rPr>
              <a:t>3- حداقل یک صورت مالی حسابرسی شده ارائه نموده باشد.</a:t>
            </a:r>
            <a:endParaRPr lang="en-US"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1015044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marR="0" indent="0" algn="justLow" rtl="1">
              <a:lnSpc>
                <a:spcPct val="115000"/>
              </a:lnSpc>
              <a:spcBef>
                <a:spcPts val="0"/>
              </a:spcBef>
              <a:spcAft>
                <a:spcPts val="0"/>
              </a:spcAft>
              <a:buNone/>
            </a:pPr>
            <a:r>
              <a:rPr lang="ar-SA" b="1" kern="100" dirty="0">
                <a:latin typeface="Calibri" panose="020F0502020204030204" pitchFamily="34" charset="0"/>
                <a:ea typeface="Calibri" panose="020F0502020204030204" pitchFamily="34" charset="0"/>
                <a:cs typeface="B Nazanin" panose="00000400000000000000" pitchFamily="2" charset="-78"/>
              </a:rPr>
              <a:t>تابلو نارنجی بازار </a:t>
            </a:r>
            <a:r>
              <a:rPr lang="ar-SA" b="1" kern="100" dirty="0" smtClean="0">
                <a:latin typeface="Calibri" panose="020F0502020204030204" pitchFamily="34" charset="0"/>
                <a:ea typeface="Calibri" panose="020F0502020204030204" pitchFamily="34" charset="0"/>
                <a:cs typeface="B Nazanin" panose="00000400000000000000" pitchFamily="2" charset="-78"/>
              </a:rPr>
              <a:t>پایه</a:t>
            </a:r>
            <a:endParaRPr lang="fa-IR" b="1"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Low"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Low" rtl="1">
              <a:lnSpc>
                <a:spcPct val="115000"/>
              </a:lnSpc>
              <a:spcBef>
                <a:spcPts val="0"/>
              </a:spcBef>
              <a:spcAft>
                <a:spcPts val="0"/>
              </a:spcAft>
              <a:buNone/>
            </a:pPr>
            <a:r>
              <a:rPr lang="ar-SA" kern="100" dirty="0">
                <a:latin typeface="Calibri" panose="020F0502020204030204" pitchFamily="34" charset="0"/>
                <a:ea typeface="Calibri" panose="020F0502020204030204" pitchFamily="34" charset="0"/>
                <a:cs typeface="B Nazanin" panose="00000400000000000000" pitchFamily="2" charset="-78"/>
              </a:rPr>
              <a:t>ناشرانی که حائز حداقل یکی از معیارهای ذیل باشند، در تابلوی "پایه نارنجی" درج می شوند:</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Low" rtl="1">
              <a:lnSpc>
                <a:spcPct val="115000"/>
              </a:lnSpc>
              <a:spcBef>
                <a:spcPts val="0"/>
              </a:spcBef>
              <a:spcAft>
                <a:spcPts val="0"/>
              </a:spcAft>
              <a:buNone/>
            </a:pPr>
            <a:r>
              <a:rPr lang="ar-SA" kern="100" dirty="0">
                <a:latin typeface="Calibri" panose="020F0502020204030204" pitchFamily="34" charset="0"/>
                <a:ea typeface="Calibri" panose="020F0502020204030204" pitchFamily="34" charset="0"/>
                <a:cs typeface="B Nazanin" panose="00000400000000000000" pitchFamily="2" charset="-78"/>
              </a:rPr>
              <a:t>1- ناشرانی که در دوره مورد رسیدگی حائز شرایط تابلوی "پایه زرد" یا تابلوی "پایه قرمز" نباشند.</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Low" rtl="1">
              <a:lnSpc>
                <a:spcPct val="115000"/>
              </a:lnSpc>
              <a:spcBef>
                <a:spcPts val="0"/>
              </a:spcBef>
              <a:spcAft>
                <a:spcPts val="0"/>
              </a:spcAft>
              <a:buNone/>
            </a:pPr>
            <a:r>
              <a:rPr lang="ar-SA" kern="100" dirty="0">
                <a:latin typeface="Calibri" panose="020F0502020204030204" pitchFamily="34" charset="0"/>
                <a:ea typeface="Calibri" panose="020F0502020204030204" pitchFamily="34" charset="0"/>
                <a:cs typeface="B Nazanin" panose="00000400000000000000" pitchFamily="2" charset="-78"/>
              </a:rPr>
              <a:t>2- اظهارنظر حسابرس مستقل/ بازرس قانونی نسبت به هر یک از صورت های مالی شش-ماهه یا سالانه شرکت اصلی یا تلفیقی گروه، از نوع عدم اظهارنظر یا اظهارنظر مردود باشد.</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Low" rtl="1">
              <a:lnSpc>
                <a:spcPct val="115000"/>
              </a:lnSpc>
              <a:spcBef>
                <a:spcPts val="0"/>
              </a:spcBef>
              <a:spcAft>
                <a:spcPts val="0"/>
              </a:spcAft>
              <a:buNone/>
            </a:pPr>
            <a:r>
              <a:rPr lang="ar-SA" kern="100" dirty="0">
                <a:latin typeface="Calibri" panose="020F0502020204030204" pitchFamily="34" charset="0"/>
                <a:ea typeface="Calibri" panose="020F0502020204030204" pitchFamily="34" charset="0"/>
                <a:cs typeface="B Nazanin" panose="00000400000000000000" pitchFamily="2" charset="-78"/>
              </a:rPr>
              <a:t>3- رأی بدوی مراجع قضایی مبنی بر ورشکستگی یا انحلال ناشر صادر شده باشد</a:t>
            </a:r>
            <a:r>
              <a:rPr lang="en-US" kern="100" dirty="0">
                <a:latin typeface="Calibri" panose="020F0502020204030204" pitchFamily="34" charset="0"/>
                <a:ea typeface="Calibri" panose="020F0502020204030204" pitchFamily="34" charset="0"/>
                <a:cs typeface="B Nazanin" panose="00000400000000000000" pitchFamily="2" charset="-78"/>
              </a:rPr>
              <a:t>.</a:t>
            </a:r>
            <a:endParaRPr lang="en-US"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7760309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85000" lnSpcReduction="20000"/>
          </a:bodyPr>
          <a:lstStyle/>
          <a:p>
            <a:pPr marL="0" marR="0" indent="0" algn="justLow" rtl="1">
              <a:lnSpc>
                <a:spcPct val="115000"/>
              </a:lnSpc>
              <a:spcBef>
                <a:spcPts val="0"/>
              </a:spcBef>
              <a:spcAft>
                <a:spcPts val="0"/>
              </a:spcAft>
              <a:buNone/>
            </a:pPr>
            <a:r>
              <a:rPr lang="ar-SA" b="1" kern="100" dirty="0">
                <a:latin typeface="Calibri" panose="020F0502020204030204" pitchFamily="34" charset="0"/>
                <a:ea typeface="Calibri" panose="020F0502020204030204" pitchFamily="34" charset="0"/>
                <a:cs typeface="B Nazanin" panose="00000400000000000000" pitchFamily="2" charset="-78"/>
              </a:rPr>
              <a:t>تابلو قرمز بازار </a:t>
            </a:r>
            <a:r>
              <a:rPr lang="ar-SA" b="1" kern="100" dirty="0" smtClean="0">
                <a:latin typeface="Calibri" panose="020F0502020204030204" pitchFamily="34" charset="0"/>
                <a:ea typeface="Calibri" panose="020F0502020204030204" pitchFamily="34" charset="0"/>
                <a:cs typeface="B Nazanin" panose="00000400000000000000" pitchFamily="2" charset="-78"/>
              </a:rPr>
              <a:t>پایه</a:t>
            </a:r>
            <a:endParaRPr lang="fa-IR" b="1"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Low"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Low" rtl="1">
              <a:lnSpc>
                <a:spcPct val="115000"/>
              </a:lnSpc>
              <a:spcBef>
                <a:spcPts val="0"/>
              </a:spcBef>
              <a:spcAft>
                <a:spcPts val="0"/>
              </a:spcAft>
              <a:buNone/>
            </a:pPr>
            <a:r>
              <a:rPr lang="ar-SA" kern="100" dirty="0">
                <a:latin typeface="Calibri" panose="020F0502020204030204" pitchFamily="34" charset="0"/>
                <a:ea typeface="Calibri" panose="020F0502020204030204" pitchFamily="34" charset="0"/>
                <a:cs typeface="B Nazanin" panose="00000400000000000000" pitchFamily="2" charset="-78"/>
              </a:rPr>
              <a:t>ناشرانی که در دوره مورد رسیدگی حائز حداقل یکی از معیارهای ذیل باشند، در تابلوی "پایه قرمز" درج می شوند:</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Low" rtl="1">
              <a:lnSpc>
                <a:spcPct val="115000"/>
              </a:lnSpc>
              <a:spcBef>
                <a:spcPts val="0"/>
              </a:spcBef>
              <a:spcAft>
                <a:spcPts val="0"/>
              </a:spcAft>
              <a:buNone/>
            </a:pPr>
            <a:r>
              <a:rPr lang="ar-SA" kern="100" dirty="0">
                <a:latin typeface="Calibri" panose="020F0502020204030204" pitchFamily="34" charset="0"/>
                <a:ea typeface="Calibri" panose="020F0502020204030204" pitchFamily="34" charset="0"/>
                <a:cs typeface="B Nazanin" panose="00000400000000000000" pitchFamily="2" charset="-78"/>
              </a:rPr>
              <a:t>1- رأی قطعی مراجع قضایی مبنی بر ورشکستگی ناشر صادر شده باشد؛</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Low" rtl="1">
              <a:lnSpc>
                <a:spcPct val="115000"/>
              </a:lnSpc>
              <a:spcBef>
                <a:spcPts val="0"/>
              </a:spcBef>
              <a:spcAft>
                <a:spcPts val="0"/>
              </a:spcAft>
              <a:buNone/>
            </a:pPr>
            <a:r>
              <a:rPr lang="ar-SA" kern="100" dirty="0">
                <a:latin typeface="Calibri" panose="020F0502020204030204" pitchFamily="34" charset="0"/>
                <a:ea typeface="Calibri" panose="020F0502020204030204" pitchFamily="34" charset="0"/>
                <a:cs typeface="B Nazanin" panose="00000400000000000000" pitchFamily="2" charset="-78"/>
              </a:rPr>
              <a:t>2- مجمع عمومی </a:t>
            </a:r>
            <a:r>
              <a:rPr lang="ar-SA" kern="100" dirty="0" smtClean="0">
                <a:latin typeface="Calibri" panose="020F0502020204030204" pitchFamily="34" charset="0"/>
                <a:ea typeface="Calibri" panose="020F0502020204030204" pitchFamily="34" charset="0"/>
                <a:cs typeface="B Nazanin" panose="00000400000000000000" pitchFamily="2" charset="-78"/>
              </a:rPr>
              <a:t>فوق</a:t>
            </a:r>
            <a:r>
              <a:rPr lang="fa-IR" kern="100" dirty="0" smtClean="0">
                <a:latin typeface="Calibri" panose="020F0502020204030204" pitchFamily="34" charset="0"/>
                <a:ea typeface="Calibri" panose="020F0502020204030204" pitchFamily="34" charset="0"/>
                <a:cs typeface="B Nazanin" panose="00000400000000000000" pitchFamily="2" charset="-78"/>
              </a:rPr>
              <a:t> </a:t>
            </a:r>
            <a:r>
              <a:rPr lang="ar-SA" kern="100" dirty="0" smtClean="0">
                <a:latin typeface="Calibri" panose="020F0502020204030204" pitchFamily="34" charset="0"/>
                <a:ea typeface="Calibri" panose="020F0502020204030204" pitchFamily="34" charset="0"/>
                <a:cs typeface="B Nazanin" panose="00000400000000000000" pitchFamily="2" charset="-78"/>
              </a:rPr>
              <a:t>العاده </a:t>
            </a:r>
            <a:r>
              <a:rPr lang="ar-SA" kern="100" dirty="0">
                <a:latin typeface="Calibri" panose="020F0502020204030204" pitchFamily="34" charset="0"/>
                <a:ea typeface="Calibri" panose="020F0502020204030204" pitchFamily="34" charset="0"/>
                <a:cs typeface="B Nazanin" panose="00000400000000000000" pitchFamily="2" charset="-78"/>
              </a:rPr>
              <a:t>تصمیم به انحلال ناشر گرفته باشد یا مراجع قضایی رأی قطعی به انحلال ناشر داده باشند؛</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Low" rtl="1">
              <a:lnSpc>
                <a:spcPct val="115000"/>
              </a:lnSpc>
              <a:spcBef>
                <a:spcPts val="0"/>
              </a:spcBef>
              <a:spcAft>
                <a:spcPts val="0"/>
              </a:spcAft>
              <a:buNone/>
            </a:pPr>
            <a:r>
              <a:rPr lang="ar-SA" kern="100" dirty="0">
                <a:latin typeface="Calibri" panose="020F0502020204030204" pitchFamily="34" charset="0"/>
                <a:ea typeface="Calibri" panose="020F0502020204030204" pitchFamily="34" charset="0"/>
                <a:cs typeface="B Nazanin" panose="00000400000000000000" pitchFamily="2" charset="-78"/>
              </a:rPr>
              <a:t>3- ناشرانی که صورت های مالی آن ها با فرض عدم تداوم فعالیت تهیه می شود؛</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Low" rtl="1">
              <a:lnSpc>
                <a:spcPct val="115000"/>
              </a:lnSpc>
              <a:spcBef>
                <a:spcPts val="0"/>
              </a:spcBef>
              <a:spcAft>
                <a:spcPts val="0"/>
              </a:spcAft>
              <a:buNone/>
            </a:pPr>
            <a:r>
              <a:rPr lang="ar-SA" kern="100" dirty="0">
                <a:latin typeface="Calibri" panose="020F0502020204030204" pitchFamily="34" charset="0"/>
                <a:ea typeface="Calibri" panose="020F0502020204030204" pitchFamily="34" charset="0"/>
                <a:cs typeface="B Nazanin" panose="00000400000000000000" pitchFamily="2" charset="-78"/>
              </a:rPr>
              <a:t>4- ناشرانی که نماد معاملاتی آن ها در یک سال گذشته بیش از 100روز باز بوده و حجم تجمعی </a:t>
            </a:r>
            <a:r>
              <a:rPr lang="fa-IR" kern="100" dirty="0" smtClean="0">
                <a:latin typeface="Calibri" panose="020F0502020204030204" pitchFamily="34" charset="0"/>
                <a:ea typeface="Calibri" panose="020F0502020204030204" pitchFamily="34" charset="0"/>
                <a:cs typeface="B Nazanin" panose="00000400000000000000" pitchFamily="2" charset="-78"/>
              </a:rPr>
              <a:t>معاملات</a:t>
            </a:r>
            <a:r>
              <a:rPr lang="ar-SA" kern="100" dirty="0" smtClean="0">
                <a:latin typeface="Calibri" panose="020F0502020204030204" pitchFamily="34" charset="0"/>
                <a:ea typeface="Calibri" panose="020F0502020204030204" pitchFamily="34" charset="0"/>
                <a:cs typeface="B Nazanin" panose="00000400000000000000" pitchFamily="2" charset="-78"/>
              </a:rPr>
              <a:t> </a:t>
            </a:r>
            <a:r>
              <a:rPr lang="ar-SA" kern="100" dirty="0">
                <a:latin typeface="Calibri" panose="020F0502020204030204" pitchFamily="34" charset="0"/>
                <a:ea typeface="Calibri" panose="020F0502020204030204" pitchFamily="34" charset="0"/>
                <a:cs typeface="B Nazanin" panose="00000400000000000000" pitchFamily="2" charset="-78"/>
              </a:rPr>
              <a:t>در دوره مورد رسیدگی نسبت به سرمایه پایه شرکت، کم تر از 20درصد باشد؛</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Low" rtl="1">
              <a:lnSpc>
                <a:spcPct val="115000"/>
              </a:lnSpc>
              <a:spcBef>
                <a:spcPts val="0"/>
              </a:spcBef>
              <a:spcAft>
                <a:spcPts val="0"/>
              </a:spcAft>
              <a:buNone/>
            </a:pPr>
            <a:r>
              <a:rPr lang="ar-SA" kern="100" dirty="0">
                <a:latin typeface="Calibri" panose="020F0502020204030204" pitchFamily="34" charset="0"/>
                <a:ea typeface="Calibri" panose="020F0502020204030204" pitchFamily="34" charset="0"/>
                <a:cs typeface="B Nazanin" panose="00000400000000000000" pitchFamily="2" charset="-78"/>
              </a:rPr>
              <a:t>5- ناشر در سررسید دوره مورد رسیدگی، در دو سال مالی متوالی حداقل یکی از شرایط زیر را داشته </a:t>
            </a:r>
            <a:r>
              <a:rPr lang="ar-SA" kern="100" dirty="0" smtClean="0">
                <a:latin typeface="Calibri" panose="020F0502020204030204" pitchFamily="34" charset="0"/>
                <a:ea typeface="Calibri" panose="020F0502020204030204" pitchFamily="34" charset="0"/>
                <a:cs typeface="B Nazanin" panose="00000400000000000000" pitchFamily="2" charset="-78"/>
              </a:rPr>
              <a:t>باشد</a:t>
            </a:r>
            <a:r>
              <a:rPr lang="fa-IR" kern="100" dirty="0" smtClean="0">
                <a:latin typeface="Calibri" panose="020F0502020204030204" pitchFamily="34" charset="0"/>
                <a:ea typeface="Calibri" panose="020F0502020204030204" pitchFamily="34" charset="0"/>
                <a:cs typeface="B Nazanin" panose="00000400000000000000" pitchFamily="2" charset="-78"/>
              </a:rPr>
              <a:t>:</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Low" rtl="1">
              <a:lnSpc>
                <a:spcPct val="115000"/>
              </a:lnSpc>
              <a:spcBef>
                <a:spcPts val="0"/>
              </a:spcBef>
              <a:spcAft>
                <a:spcPts val="0"/>
              </a:spcAft>
              <a:buNone/>
            </a:pPr>
            <a:r>
              <a:rPr lang="ar-SA" kern="100" dirty="0">
                <a:latin typeface="Calibri" panose="020F0502020204030204" pitchFamily="34" charset="0"/>
                <a:ea typeface="Calibri" panose="020F0502020204030204" pitchFamily="34" charset="0"/>
                <a:cs typeface="B Nazanin" panose="00000400000000000000" pitchFamily="2" charset="-78"/>
              </a:rPr>
              <a:t>5-1- صورت های مالی سالانه حسابرسی شده ارائه نکرده باشد؛</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Low" rtl="1">
              <a:lnSpc>
                <a:spcPct val="115000"/>
              </a:lnSpc>
              <a:spcBef>
                <a:spcPts val="0"/>
              </a:spcBef>
              <a:spcAft>
                <a:spcPts val="0"/>
              </a:spcAft>
              <a:buNone/>
            </a:pPr>
            <a:r>
              <a:rPr lang="ar-SA" kern="100" dirty="0">
                <a:latin typeface="Calibri" panose="020F0502020204030204" pitchFamily="34" charset="0"/>
                <a:ea typeface="Calibri" panose="020F0502020204030204" pitchFamily="34" charset="0"/>
                <a:cs typeface="B Nazanin" panose="00000400000000000000" pitchFamily="2" charset="-78"/>
              </a:rPr>
              <a:t>5-2- اظهارنظر حسابرس مستقل/بازرس قانونی </a:t>
            </a:r>
            <a:r>
              <a:rPr lang="ar-SA" kern="100" dirty="0" smtClean="0">
                <a:latin typeface="Calibri" panose="020F0502020204030204" pitchFamily="34" charset="0"/>
                <a:ea typeface="Calibri" panose="020F0502020204030204" pitchFamily="34" charset="0"/>
                <a:cs typeface="B Nazanin" panose="00000400000000000000" pitchFamily="2" charset="-78"/>
              </a:rPr>
              <a:t>راجع</a:t>
            </a:r>
            <a:r>
              <a:rPr lang="fa-IR" kern="100" dirty="0" smtClean="0">
                <a:latin typeface="Calibri" panose="020F0502020204030204" pitchFamily="34" charset="0"/>
                <a:ea typeface="Calibri" panose="020F0502020204030204" pitchFamily="34" charset="0"/>
                <a:cs typeface="B Nazanin" panose="00000400000000000000" pitchFamily="2" charset="-78"/>
              </a:rPr>
              <a:t> </a:t>
            </a:r>
            <a:r>
              <a:rPr lang="ar-SA" kern="100" dirty="0" smtClean="0">
                <a:latin typeface="Calibri" panose="020F0502020204030204" pitchFamily="34" charset="0"/>
                <a:ea typeface="Calibri" panose="020F0502020204030204" pitchFamily="34" charset="0"/>
                <a:cs typeface="B Nazanin" panose="00000400000000000000" pitchFamily="2" charset="-78"/>
              </a:rPr>
              <a:t>به </a:t>
            </a:r>
            <a:r>
              <a:rPr lang="ar-SA" kern="100" dirty="0">
                <a:latin typeface="Calibri" panose="020F0502020204030204" pitchFamily="34" charset="0"/>
                <a:ea typeface="Calibri" panose="020F0502020204030204" pitchFamily="34" charset="0"/>
                <a:cs typeface="B Nazanin" panose="00000400000000000000" pitchFamily="2" charset="-78"/>
              </a:rPr>
              <a:t>هر یک از صورت های مالی سالانه شرکت اصلی یا تلفیقی گروه از نوع عدم اظهارنظر یا اظهارنظر مردود باشد؛</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Low" rtl="1">
              <a:lnSpc>
                <a:spcPct val="115000"/>
              </a:lnSpc>
              <a:spcBef>
                <a:spcPts val="0"/>
              </a:spcBef>
              <a:spcAft>
                <a:spcPts val="0"/>
              </a:spcAft>
              <a:buNone/>
            </a:pPr>
            <a:r>
              <a:rPr lang="ar-SA" kern="100" dirty="0">
                <a:latin typeface="Calibri" panose="020F0502020204030204" pitchFamily="34" charset="0"/>
                <a:ea typeface="Calibri" panose="020F0502020204030204" pitchFamily="34" charset="0"/>
                <a:cs typeface="B Nazanin" panose="00000400000000000000" pitchFamily="2" charset="-78"/>
              </a:rPr>
              <a:t>5-3- یک صورت مالی سالانه حسابرسی شده، ارائه نکرده و اظهارنظر حسابرس راجع به یکی از دو صورت مالی سالانه، از نوع مردود یا عدم اظهارنظر باشد</a:t>
            </a:r>
            <a:r>
              <a:rPr lang="en-US" kern="100" dirty="0">
                <a:latin typeface="Calibri" panose="020F0502020204030204" pitchFamily="34" charset="0"/>
                <a:ea typeface="Calibri" panose="020F0502020204030204" pitchFamily="34" charset="0"/>
                <a:cs typeface="B Nazanin" panose="00000400000000000000" pitchFamily="2" charset="-78"/>
              </a:rPr>
              <a:t>.</a:t>
            </a:r>
            <a:endParaRPr lang="en-US"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0475962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b="1" dirty="0" smtClean="0"/>
              <a:t>•</a:t>
            </a:r>
            <a:r>
              <a:rPr lang="en-US" b="1" dirty="0" smtClean="0"/>
              <a:t> </a:t>
            </a:r>
            <a:r>
              <a:rPr lang="fa-IR" b="1" dirty="0" smtClean="0">
                <a:cs typeface="B Nazanin" panose="00000400000000000000" pitchFamily="2" charset="-78"/>
              </a:rPr>
              <a:t>بازار </a:t>
            </a:r>
            <a:r>
              <a:rPr lang="fa-IR" b="1" dirty="0">
                <a:cs typeface="B Nazanin" panose="00000400000000000000" pitchFamily="2" charset="-78"/>
              </a:rPr>
              <a:t>عرضه (بازار سوم)</a:t>
            </a:r>
          </a:p>
          <a:p>
            <a:pPr marL="0" indent="0" algn="just" rtl="1">
              <a:lnSpc>
                <a:spcPct val="200000"/>
              </a:lnSpc>
              <a:buNone/>
            </a:pPr>
            <a:r>
              <a:rPr lang="fa-IR" dirty="0">
                <a:cs typeface="B Nazanin" panose="00000400000000000000" pitchFamily="2" charset="-78"/>
              </a:rPr>
              <a:t>بازار عرضه فرابورس محلی برای عرضه اوراقی است که نتوانسته‌اند مجوز پذیرش دریافت کنند. علاوه بر این پذیره‌نویسی‌ها هم در این بازار انجام می‌شوند. لازم به‌ذکر است معاملات ثانویه اوراق در این بازار انجام نمی‌شود و بازار سوم صرفا محل عرضه اوراق است.</a:t>
            </a:r>
          </a:p>
        </p:txBody>
      </p:sp>
    </p:spTree>
    <p:extLst>
      <p:ext uri="{BB962C8B-B14F-4D97-AF65-F5344CB8AC3E}">
        <p14:creationId xmlns:p14="http://schemas.microsoft.com/office/powerpoint/2010/main" val="286900312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marR="0" lvl="0" indent="0" algn="justLow" rtl="1">
              <a:lnSpc>
                <a:spcPct val="115000"/>
              </a:lnSpc>
              <a:spcBef>
                <a:spcPts val="0"/>
              </a:spcBef>
              <a:spcAft>
                <a:spcPts val="0"/>
              </a:spcAft>
              <a:buSzPts val="1000"/>
              <a:buNone/>
              <a:tabLst>
                <a:tab pos="457200" algn="l"/>
              </a:tabLst>
            </a:pPr>
            <a:r>
              <a:rPr lang="ar-SA" b="1" kern="100" dirty="0">
                <a:latin typeface="Calibri" panose="020F0502020204030204" pitchFamily="34" charset="0"/>
                <a:ea typeface="Calibri" panose="020F0502020204030204" pitchFamily="34" charset="0"/>
                <a:cs typeface="B Nazanin" panose="00000400000000000000" pitchFamily="2" charset="-78"/>
              </a:rPr>
              <a:t>بازار ابزارهای نوین مالی</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Low" rtl="1">
              <a:lnSpc>
                <a:spcPct val="115000"/>
              </a:lnSpc>
              <a:spcBef>
                <a:spcPts val="0"/>
              </a:spcBef>
              <a:spcAft>
                <a:spcPts val="0"/>
              </a:spcAft>
              <a:buNone/>
            </a:pPr>
            <a:endParaRPr lang="fa-IR" sz="2500"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Low" rtl="1">
              <a:lnSpc>
                <a:spcPct val="115000"/>
              </a:lnSpc>
              <a:spcBef>
                <a:spcPts val="0"/>
              </a:spcBef>
              <a:spcAft>
                <a:spcPts val="0"/>
              </a:spcAft>
              <a:buNone/>
            </a:pPr>
            <a:r>
              <a:rPr lang="ar-SA" sz="2500" kern="100" dirty="0" smtClean="0">
                <a:latin typeface="Calibri" panose="020F0502020204030204" pitchFamily="34" charset="0"/>
                <a:ea typeface="Calibri" panose="020F0502020204030204" pitchFamily="34" charset="0"/>
                <a:cs typeface="B Nazanin" panose="00000400000000000000" pitchFamily="2" charset="-78"/>
              </a:rPr>
              <a:t>کلیه </a:t>
            </a:r>
            <a:r>
              <a:rPr lang="ar-SA" sz="2500" kern="100" dirty="0">
                <a:latin typeface="Calibri" panose="020F0502020204030204" pitchFamily="34" charset="0"/>
                <a:ea typeface="Calibri" panose="020F0502020204030204" pitchFamily="34" charset="0"/>
                <a:cs typeface="B Nazanin" panose="00000400000000000000" pitchFamily="2" charset="-78"/>
              </a:rPr>
              <a:t>ابزارهای مالی به استثنای سهام و حق تقدم خرید سهام که به تأیید شورا رسیده و بنا به </a:t>
            </a:r>
            <a:r>
              <a:rPr lang="ar-SA" sz="2500" kern="100" dirty="0" smtClean="0">
                <a:latin typeface="Calibri" panose="020F0502020204030204" pitchFamily="34" charset="0"/>
                <a:ea typeface="Calibri" panose="020F0502020204030204" pitchFamily="34" charset="0"/>
                <a:cs typeface="B Nazanin" panose="00000400000000000000" pitchFamily="2" charset="-78"/>
              </a:rPr>
              <a:t>اع</a:t>
            </a:r>
            <a:r>
              <a:rPr lang="fa-IR" sz="2500" kern="100" dirty="0" smtClean="0">
                <a:latin typeface="Calibri" panose="020F0502020204030204" pitchFamily="34" charset="0"/>
                <a:ea typeface="Calibri" panose="020F0502020204030204" pitchFamily="34" charset="0"/>
                <a:cs typeface="B Nazanin" panose="00000400000000000000" pitchFamily="2" charset="-78"/>
              </a:rPr>
              <a:t>لا</a:t>
            </a:r>
            <a:r>
              <a:rPr lang="ar-SA" sz="2500" kern="100" dirty="0" smtClean="0">
                <a:latin typeface="Calibri" panose="020F0502020204030204" pitchFamily="34" charset="0"/>
                <a:ea typeface="Calibri" panose="020F0502020204030204" pitchFamily="34" charset="0"/>
                <a:cs typeface="B Nazanin" panose="00000400000000000000" pitchFamily="2" charset="-78"/>
              </a:rPr>
              <a:t>م </a:t>
            </a:r>
            <a:r>
              <a:rPr lang="ar-SA" sz="2500" kern="100" dirty="0">
                <a:latin typeface="Calibri" panose="020F0502020204030204" pitchFamily="34" charset="0"/>
                <a:ea typeface="Calibri" panose="020F0502020204030204" pitchFamily="34" charset="0"/>
                <a:cs typeface="B Nazanin" panose="00000400000000000000" pitchFamily="2" charset="-78"/>
              </a:rPr>
              <a:t>آن، مشمول ثبت یا معاف از ثبت نزد سازمان تشخیص داده شده، قابل درج در بازار ابزارهای نوین مالی می باشد</a:t>
            </a:r>
            <a:r>
              <a:rPr lang="en-US" sz="2500" kern="100" dirty="0">
                <a:latin typeface="Calibri" panose="020F0502020204030204" pitchFamily="34" charset="0"/>
                <a:ea typeface="Calibri" panose="020F0502020204030204" pitchFamily="34" charset="0"/>
                <a:cs typeface="B Nazanin" panose="00000400000000000000" pitchFamily="2" charset="-78"/>
              </a:rPr>
              <a:t>.</a:t>
            </a:r>
            <a:endParaRPr lang="en-US" sz="25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Low" rtl="1">
              <a:lnSpc>
                <a:spcPct val="115000"/>
              </a:lnSpc>
              <a:spcBef>
                <a:spcPts val="0"/>
              </a:spcBef>
              <a:spcAft>
                <a:spcPts val="0"/>
              </a:spcAft>
              <a:buNone/>
            </a:pPr>
            <a:r>
              <a:rPr lang="ar-SA" sz="2500" kern="100" dirty="0">
                <a:latin typeface="Calibri" panose="020F0502020204030204" pitchFamily="34" charset="0"/>
                <a:ea typeface="Calibri" panose="020F0502020204030204" pitchFamily="34" charset="0"/>
                <a:cs typeface="B Nazanin" panose="00000400000000000000" pitchFamily="2" charset="-78"/>
              </a:rPr>
              <a:t>برخی از</a:t>
            </a:r>
            <a:r>
              <a:rPr lang="ar-SA" sz="2500" kern="100" dirty="0">
                <a:latin typeface="Calibri" panose="020F0502020204030204" pitchFamily="34" charset="0"/>
                <a:ea typeface="Calibri" panose="020F0502020204030204" pitchFamily="34" charset="0"/>
                <a:cs typeface="Calibri" panose="020F0502020204030204" pitchFamily="34" charset="0"/>
              </a:rPr>
              <a:t> </a:t>
            </a:r>
            <a:r>
              <a:rPr lang="ar-SA" sz="2500" kern="100" dirty="0">
                <a:latin typeface="Calibri" panose="020F0502020204030204" pitchFamily="34" charset="0"/>
                <a:ea typeface="Calibri" panose="020F0502020204030204" pitchFamily="34" charset="0"/>
                <a:cs typeface="B Nazanin" panose="00000400000000000000" pitchFamily="2" charset="-78"/>
              </a:rPr>
              <a:t>صندوق‌های سرمایه‌گذاری از جمله لبخند فارابی، اوراقی مانند اسناد خزانه اسلامی و تسهیلات مسکن از جمله ابزارهای نوین مالی به‌شمار می‌روند که در بازار ابزارهای نوین مالی فرابورس مورد معامله قرار می‌گیرند</a:t>
            </a:r>
            <a:r>
              <a:rPr lang="en-US" sz="2500" kern="100" dirty="0">
                <a:latin typeface="Calibri" panose="020F0502020204030204" pitchFamily="34" charset="0"/>
                <a:ea typeface="Calibri" panose="020F0502020204030204" pitchFamily="34" charset="0"/>
                <a:cs typeface="B Nazanin" panose="00000400000000000000" pitchFamily="2" charset="-78"/>
              </a:rPr>
              <a:t>.</a:t>
            </a:r>
            <a:endParaRPr lang="en-US" sz="2500" kern="100" dirty="0">
              <a:latin typeface="Calibri" panose="020F0502020204030204" pitchFamily="34" charset="0"/>
              <a:ea typeface="Calibri" panose="020F0502020204030204" pitchFamily="34" charset="0"/>
              <a:cs typeface="Arial" panose="020B0604020202020204" pitchFamily="34" charset="0"/>
            </a:endParaRPr>
          </a:p>
          <a:p>
            <a:pPr marL="0" marR="0" lvl="0" indent="0" algn="justLow" rtl="1">
              <a:lnSpc>
                <a:spcPct val="115000"/>
              </a:lnSpc>
              <a:spcBef>
                <a:spcPts val="0"/>
              </a:spcBef>
              <a:spcAft>
                <a:spcPts val="0"/>
              </a:spcAft>
              <a:buSzPts val="1000"/>
              <a:buNone/>
              <a:tabLst>
                <a:tab pos="457200" algn="l"/>
              </a:tabLst>
            </a:pPr>
            <a:r>
              <a:rPr lang="ar-SA" b="1" kern="100" dirty="0">
                <a:latin typeface="Calibri" panose="020F0502020204030204" pitchFamily="34" charset="0"/>
                <a:ea typeface="Calibri" panose="020F0502020204030204" pitchFamily="34" charset="0"/>
                <a:cs typeface="B Nazanin" panose="00000400000000000000" pitchFamily="2" charset="-78"/>
              </a:rPr>
              <a:t>بازار مشتقات</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Low" rtl="1">
              <a:lnSpc>
                <a:spcPct val="115000"/>
              </a:lnSpc>
              <a:spcBef>
                <a:spcPts val="0"/>
              </a:spcBef>
              <a:spcAft>
                <a:spcPts val="0"/>
              </a:spcAft>
              <a:buNone/>
            </a:pPr>
            <a:endParaRPr lang="fa-IR" sz="2500"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Low" rtl="1">
              <a:lnSpc>
                <a:spcPct val="115000"/>
              </a:lnSpc>
              <a:spcBef>
                <a:spcPts val="0"/>
              </a:spcBef>
              <a:spcAft>
                <a:spcPts val="0"/>
              </a:spcAft>
              <a:buNone/>
            </a:pPr>
            <a:r>
              <a:rPr lang="ar-SA" sz="2500" kern="100" dirty="0" smtClean="0">
                <a:latin typeface="Calibri" panose="020F0502020204030204" pitchFamily="34" charset="0"/>
                <a:ea typeface="Calibri" panose="020F0502020204030204" pitchFamily="34" charset="0"/>
                <a:cs typeface="B Nazanin" panose="00000400000000000000" pitchFamily="2" charset="-78"/>
              </a:rPr>
              <a:t>در </a:t>
            </a:r>
            <a:r>
              <a:rPr lang="ar-SA" sz="2500" kern="100" dirty="0">
                <a:latin typeface="Calibri" panose="020F0502020204030204" pitchFamily="34" charset="0"/>
                <a:ea typeface="Calibri" panose="020F0502020204030204" pitchFamily="34" charset="0"/>
                <a:cs typeface="B Nazanin" panose="00000400000000000000" pitchFamily="2" charset="-78"/>
              </a:rPr>
              <a:t>حال حاضر اوراق اختیار فروش تبعی به‌عنوان یکی از زیرمجموعه‌های بازار مشتقات فرابورس در این بازار مورد معامله قرار می‌گیرد. لازم به ذکر است اوراق اختیار فروش تبعی به دو دسته کلی «بیمه سهام» و «تامین مالی» تقسیم می‌شوند</a:t>
            </a:r>
            <a:r>
              <a:rPr lang="en-US" sz="2500" kern="100" dirty="0">
                <a:latin typeface="Calibri" panose="020F0502020204030204" pitchFamily="34" charset="0"/>
                <a:ea typeface="Calibri" panose="020F0502020204030204" pitchFamily="34" charset="0"/>
                <a:cs typeface="B Nazanin" panose="00000400000000000000" pitchFamily="2" charset="-78"/>
              </a:rPr>
              <a:t>.</a:t>
            </a:r>
            <a:endParaRPr lang="en-US" sz="25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72234216"/>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77500" lnSpcReduction="20000"/>
          </a:bodyPr>
          <a:lstStyle/>
          <a:p>
            <a:pPr marL="0" marR="0" lvl="0" indent="0" algn="justLow" rtl="1">
              <a:lnSpc>
                <a:spcPct val="115000"/>
              </a:lnSpc>
              <a:spcBef>
                <a:spcPts val="0"/>
              </a:spcBef>
              <a:spcAft>
                <a:spcPts val="0"/>
              </a:spcAft>
              <a:buSzPts val="1000"/>
              <a:buNone/>
              <a:tabLst>
                <a:tab pos="457200" algn="l"/>
              </a:tabLst>
            </a:pPr>
            <a:r>
              <a:rPr lang="ar-SA" b="1" kern="100" dirty="0">
                <a:latin typeface="Calibri" panose="020F0502020204030204" pitchFamily="34" charset="0"/>
                <a:ea typeface="Calibri" panose="020F0502020204030204" pitchFamily="34" charset="0"/>
                <a:cs typeface="B Nazanin" panose="00000400000000000000" pitchFamily="2" charset="-78"/>
              </a:rPr>
              <a:t>بازار توافقی فرابورس</a:t>
            </a:r>
            <a:endParaRPr lang="en-US" sz="2000" kern="100" dirty="0">
              <a:latin typeface="Calibri" panose="020F0502020204030204" pitchFamily="34" charset="0"/>
              <a:ea typeface="Calibri" panose="020F0502020204030204" pitchFamily="34" charset="0"/>
              <a:cs typeface="B Nazanin" panose="00000400000000000000" pitchFamily="2" charset="-78"/>
            </a:endParaRPr>
          </a:p>
          <a:p>
            <a:pPr marL="0" marR="0" indent="0" algn="justLow" rtl="1">
              <a:lnSpc>
                <a:spcPct val="115000"/>
              </a:lnSpc>
              <a:spcBef>
                <a:spcPts val="0"/>
              </a:spcBef>
              <a:spcAft>
                <a:spcPts val="0"/>
              </a:spcAft>
              <a:buNone/>
            </a:pPr>
            <a:r>
              <a:rPr lang="ar-SA" kern="100" dirty="0">
                <a:latin typeface="Calibri" panose="020F0502020204030204" pitchFamily="34" charset="0"/>
                <a:ea typeface="Calibri" panose="020F0502020204030204" pitchFamily="34" charset="0"/>
                <a:cs typeface="B Nazanin" panose="00000400000000000000" pitchFamily="2" charset="-78"/>
              </a:rPr>
              <a:t>بازار توافقی فرابورس از مهر ماه سال 1402 با هدف تسهیل انجام معاملات بزرگ مثل معاملات بلوکی در بازار سرمایه ایجاد شد. لازم به ذکر است، این بازار مخصوص سرمایه‌گذار حرفه‌ای فرابورس و اشخاص حقوقی است</a:t>
            </a:r>
            <a:r>
              <a:rPr lang="en-US" kern="100" dirty="0">
                <a:latin typeface="Calibri" panose="020F0502020204030204" pitchFamily="34" charset="0"/>
                <a:ea typeface="Calibri" panose="020F0502020204030204" pitchFamily="34" charset="0"/>
                <a:cs typeface="B Nazanin" panose="00000400000000000000" pitchFamily="2" charset="-78"/>
              </a:rPr>
              <a:t>.</a:t>
            </a:r>
            <a:r>
              <a:rPr lang="en-US" kern="100" dirty="0">
                <a:latin typeface="B Nazanin" panose="00000400000000000000" pitchFamily="2" charset="-78"/>
                <a:ea typeface="Calibri" panose="020F0502020204030204" pitchFamily="34" charset="0"/>
                <a:cs typeface="B Nazanin" panose="00000400000000000000" pitchFamily="2" charset="-78"/>
              </a:rPr>
              <a:t> </a:t>
            </a:r>
            <a:r>
              <a:rPr lang="ar-SA" kern="100" dirty="0">
                <a:latin typeface="B Nazanin" panose="00000400000000000000" pitchFamily="2" charset="-78"/>
                <a:ea typeface="Calibri" panose="020F0502020204030204" pitchFamily="34" charset="0"/>
                <a:cs typeface="B Nazanin" panose="00000400000000000000" pitchFamily="2" charset="-78"/>
              </a:rPr>
              <a:t>سرمایه‌گذاری در نمادهای فعال در بازار توافقی فرابورس به صورت عمده یا</a:t>
            </a:r>
            <a:r>
              <a:rPr lang="ar-SA" kern="100" dirty="0">
                <a:latin typeface="Calibri" panose="020F0502020204030204" pitchFamily="34" charset="0"/>
                <a:ea typeface="Calibri" panose="020F0502020204030204" pitchFamily="34" charset="0"/>
                <a:cs typeface="B Nazanin" panose="00000400000000000000" pitchFamily="2" charset="-78"/>
              </a:rPr>
              <a:t> </a:t>
            </a:r>
            <a:r>
              <a:rPr lang="ar-SA" b="1" kern="100" dirty="0">
                <a:latin typeface="Calibri" panose="020F0502020204030204" pitchFamily="34" charset="0"/>
                <a:ea typeface="Calibri" panose="020F0502020204030204" pitchFamily="34" charset="0"/>
                <a:cs typeface="B Nazanin" panose="00000400000000000000" pitchFamily="2" charset="-78"/>
              </a:rPr>
              <a:t>بلوکی</a:t>
            </a:r>
            <a:r>
              <a:rPr lang="en-US" kern="100" dirty="0">
                <a:latin typeface="Calibri" panose="020F0502020204030204" pitchFamily="34" charset="0"/>
                <a:ea typeface="Calibri" panose="020F0502020204030204" pitchFamily="34" charset="0"/>
                <a:cs typeface="B Nazanin" panose="00000400000000000000" pitchFamily="2" charset="-78"/>
              </a:rPr>
              <a:t> </a:t>
            </a:r>
            <a:r>
              <a:rPr lang="ar-SA" kern="100" dirty="0">
                <a:latin typeface="Calibri" panose="020F0502020204030204" pitchFamily="34" charset="0"/>
                <a:ea typeface="Calibri" panose="020F0502020204030204" pitchFamily="34" charset="0"/>
                <a:cs typeface="B Nazanin" panose="00000400000000000000" pitchFamily="2" charset="-78"/>
              </a:rPr>
              <a:t>انجام می‌شود. متقاضیان فعالیت در این بازار، باید پیش از ثبت سفارش خود نزد کارگزاری، «اقرارنامه و بیانیه پذیرش ریسک معاملات» را تایید کنند. در این فرایند، سرمایه‌گذار پس از مراجعه به شعب کارگزاری و امضای بیانیه ریسک، سفارش خود را به کارگزاری اعلام می‌کند تا از طریق معامله‌گران به ایستگاه‌های معاملاتی ارسال شود</a:t>
            </a:r>
            <a:r>
              <a:rPr lang="en-US" kern="100" dirty="0">
                <a:latin typeface="Calibri" panose="020F0502020204030204" pitchFamily="34" charset="0"/>
                <a:ea typeface="Calibri" panose="020F0502020204030204" pitchFamily="34" charset="0"/>
                <a:cs typeface="B Nazanin" panose="00000400000000000000" pitchFamily="2" charset="-78"/>
              </a:rPr>
              <a:t>.</a:t>
            </a:r>
            <a:endParaRPr lang="en-US" sz="2000" kern="100" dirty="0">
              <a:latin typeface="Calibri" panose="020F0502020204030204" pitchFamily="34" charset="0"/>
              <a:ea typeface="Calibri" panose="020F0502020204030204" pitchFamily="34" charset="0"/>
              <a:cs typeface="B Nazanin" panose="00000400000000000000" pitchFamily="2" charset="-78"/>
            </a:endParaRPr>
          </a:p>
          <a:p>
            <a:pPr marL="0" marR="0" lvl="0" indent="0" algn="justLow" rtl="1">
              <a:lnSpc>
                <a:spcPct val="115000"/>
              </a:lnSpc>
              <a:spcBef>
                <a:spcPts val="0"/>
              </a:spcBef>
              <a:spcAft>
                <a:spcPts val="0"/>
              </a:spcAft>
              <a:buSzPts val="1000"/>
              <a:buNone/>
              <a:tabLst>
                <a:tab pos="457200" algn="l"/>
              </a:tabLst>
            </a:pPr>
            <a:r>
              <a:rPr lang="ar-SA" kern="100" dirty="0">
                <a:latin typeface="Calibri" panose="020F0502020204030204" pitchFamily="34" charset="0"/>
                <a:ea typeface="Calibri" panose="020F0502020204030204" pitchFamily="34" charset="0"/>
                <a:cs typeface="B Nazanin" panose="00000400000000000000" pitchFamily="2" charset="-78"/>
              </a:rPr>
              <a:t>تمامی اشخاص حقیقی و حقوقی، به غیر از کلیه صندوق‌های سرمایه‌گذاری قابل معامله</a:t>
            </a:r>
            <a:r>
              <a:rPr lang="en-US" kern="100" dirty="0">
                <a:latin typeface="Calibri" panose="020F0502020204030204" pitchFamily="34" charset="0"/>
                <a:ea typeface="Calibri" panose="020F0502020204030204" pitchFamily="34" charset="0"/>
                <a:cs typeface="B Nazanin" panose="00000400000000000000" pitchFamily="2" charset="-78"/>
              </a:rPr>
              <a:t> (ETF) </a:t>
            </a:r>
            <a:r>
              <a:rPr lang="ar-SA" kern="100" dirty="0">
                <a:latin typeface="Calibri" panose="020F0502020204030204" pitchFamily="34" charset="0"/>
                <a:ea typeface="Calibri" panose="020F0502020204030204" pitchFamily="34" charset="0"/>
                <a:cs typeface="B Nazanin" panose="00000400000000000000" pitchFamily="2" charset="-78"/>
              </a:rPr>
              <a:t>یا صندوق‌های مبتنی بر صدور و ابطال سهامی، مختلط و درآمد ثابت، می‌توانند در این بازار فعالیت کنند</a:t>
            </a:r>
            <a:r>
              <a:rPr lang="en-US" kern="100" dirty="0">
                <a:latin typeface="Calibri" panose="020F0502020204030204" pitchFamily="34" charset="0"/>
                <a:ea typeface="Calibri" panose="020F0502020204030204" pitchFamily="34" charset="0"/>
                <a:cs typeface="B Nazanin" panose="00000400000000000000" pitchFamily="2" charset="-78"/>
              </a:rPr>
              <a:t>.</a:t>
            </a:r>
            <a:endParaRPr lang="en-US" sz="2000" kern="100" dirty="0">
              <a:latin typeface="Calibri" panose="020F0502020204030204" pitchFamily="34" charset="0"/>
              <a:ea typeface="Calibri" panose="020F0502020204030204" pitchFamily="34" charset="0"/>
              <a:cs typeface="B Nazanin" panose="00000400000000000000" pitchFamily="2" charset="-78"/>
            </a:endParaRPr>
          </a:p>
          <a:p>
            <a:pPr marL="0" marR="0" lvl="0" indent="0" algn="justLow" rtl="1">
              <a:lnSpc>
                <a:spcPct val="115000"/>
              </a:lnSpc>
              <a:spcBef>
                <a:spcPts val="0"/>
              </a:spcBef>
              <a:spcAft>
                <a:spcPts val="0"/>
              </a:spcAft>
              <a:buSzPts val="1000"/>
              <a:buNone/>
              <a:tabLst>
                <a:tab pos="457200" algn="l"/>
              </a:tabLst>
            </a:pPr>
            <a:r>
              <a:rPr lang="ar-SA" kern="100" dirty="0">
                <a:latin typeface="Calibri" panose="020F0502020204030204" pitchFamily="34" charset="0"/>
                <a:ea typeface="Calibri" panose="020F0502020204030204" pitchFamily="34" charset="0"/>
                <a:cs typeface="B Nazanin" panose="00000400000000000000" pitchFamily="2" charset="-78"/>
              </a:rPr>
              <a:t>ثبت سفارش در این نمادها، با مبلغ </a:t>
            </a:r>
            <a:r>
              <a:rPr lang="ar-SA" b="1" u="sng" kern="100" dirty="0">
                <a:solidFill>
                  <a:srgbClr val="0563C1"/>
                </a:solidFill>
                <a:latin typeface="Calibri" panose="020F0502020204030204" pitchFamily="34" charset="0"/>
                <a:ea typeface="Calibri" panose="020F0502020204030204" pitchFamily="34" charset="0"/>
                <a:cs typeface="B Nazanin" panose="00000400000000000000" pitchFamily="2" charset="-78"/>
                <a:hlinkClick r:id="rId2"/>
              </a:rPr>
              <a:t>اعتبار</a:t>
            </a:r>
            <a:r>
              <a:rPr lang="en-US" kern="100" dirty="0">
                <a:latin typeface="Calibri" panose="020F0502020204030204" pitchFamily="34" charset="0"/>
                <a:ea typeface="Calibri" panose="020F0502020204030204" pitchFamily="34" charset="0"/>
                <a:cs typeface="B Nazanin" panose="00000400000000000000" pitchFamily="2" charset="-78"/>
              </a:rPr>
              <a:t> </a:t>
            </a:r>
            <a:r>
              <a:rPr lang="ar-SA" kern="100" dirty="0">
                <a:latin typeface="Calibri" panose="020F0502020204030204" pitchFamily="34" charset="0"/>
                <a:ea typeface="Calibri" panose="020F0502020204030204" pitchFamily="34" charset="0"/>
                <a:cs typeface="B Nazanin" panose="00000400000000000000" pitchFamily="2" charset="-78"/>
              </a:rPr>
              <a:t>دریافتی از کارگزاری‌ها امکان‌پذیر نیست</a:t>
            </a:r>
            <a:r>
              <a:rPr lang="en-US" kern="100" dirty="0">
                <a:latin typeface="Calibri" panose="020F0502020204030204" pitchFamily="34" charset="0"/>
                <a:ea typeface="Calibri" panose="020F0502020204030204" pitchFamily="34" charset="0"/>
                <a:cs typeface="B Nazanin" panose="00000400000000000000" pitchFamily="2" charset="-78"/>
              </a:rPr>
              <a:t>. </a:t>
            </a:r>
            <a:endParaRPr lang="en-US" sz="2000" kern="100" dirty="0">
              <a:latin typeface="Calibri" panose="020F0502020204030204" pitchFamily="34" charset="0"/>
              <a:ea typeface="Calibri" panose="020F0502020204030204" pitchFamily="34" charset="0"/>
              <a:cs typeface="B Nazanin" panose="00000400000000000000" pitchFamily="2" charset="-78"/>
            </a:endParaRPr>
          </a:p>
          <a:p>
            <a:pPr marL="0" marR="0" lvl="0" indent="0" algn="justLow" rtl="1">
              <a:lnSpc>
                <a:spcPct val="115000"/>
              </a:lnSpc>
              <a:spcBef>
                <a:spcPts val="0"/>
              </a:spcBef>
              <a:spcAft>
                <a:spcPts val="0"/>
              </a:spcAft>
              <a:buSzPts val="1000"/>
              <a:buNone/>
              <a:tabLst>
                <a:tab pos="457200" algn="l"/>
              </a:tabLst>
            </a:pPr>
            <a:r>
              <a:rPr lang="ar-SA" kern="100" dirty="0">
                <a:latin typeface="Calibri" panose="020F0502020204030204" pitchFamily="34" charset="0"/>
                <a:ea typeface="Calibri" panose="020F0502020204030204" pitchFamily="34" charset="0"/>
                <a:cs typeface="B Nazanin" panose="00000400000000000000" pitchFamily="2" charset="-78"/>
              </a:rPr>
              <a:t>در صورت خرید، امکان فروش سهم در همان روز (نوسان‌گیری روزانه) وجود ندارد</a:t>
            </a:r>
            <a:r>
              <a:rPr lang="en-US" kern="100" dirty="0">
                <a:latin typeface="Calibri" panose="020F0502020204030204" pitchFamily="34" charset="0"/>
                <a:ea typeface="Calibri" panose="020F0502020204030204" pitchFamily="34" charset="0"/>
                <a:cs typeface="B Nazanin" panose="00000400000000000000" pitchFamily="2" charset="-78"/>
              </a:rPr>
              <a:t>. </a:t>
            </a:r>
            <a:endParaRPr lang="en-US" sz="2000" kern="100" dirty="0">
              <a:latin typeface="Calibri" panose="020F0502020204030204" pitchFamily="34" charset="0"/>
              <a:ea typeface="Calibri" panose="020F0502020204030204" pitchFamily="34" charset="0"/>
              <a:cs typeface="B Nazanin" panose="00000400000000000000" pitchFamily="2" charset="-78"/>
            </a:endParaRPr>
          </a:p>
          <a:p>
            <a:pPr marL="0" marR="0" lvl="0" indent="0" algn="justLow" rtl="1">
              <a:lnSpc>
                <a:spcPct val="115000"/>
              </a:lnSpc>
              <a:spcBef>
                <a:spcPts val="0"/>
              </a:spcBef>
              <a:spcAft>
                <a:spcPts val="0"/>
              </a:spcAft>
              <a:buSzPts val="1000"/>
              <a:buNone/>
              <a:tabLst>
                <a:tab pos="457200" algn="l"/>
              </a:tabLst>
            </a:pPr>
            <a:r>
              <a:rPr lang="ar-SA" kern="100" dirty="0">
                <a:latin typeface="Calibri" panose="020F0502020204030204" pitchFamily="34" charset="0"/>
                <a:ea typeface="Calibri" panose="020F0502020204030204" pitchFamily="34" charset="0"/>
                <a:cs typeface="B Nazanin" panose="00000400000000000000" pitchFamily="2" charset="-78"/>
              </a:rPr>
              <a:t>مجموع ارزش هر سفارش خرید در این بازار، باید حداقل یک‌دهم درصد (</a:t>
            </a:r>
            <a:r>
              <a:rPr lang="fa-IR" kern="100" dirty="0">
                <a:latin typeface="Calibri" panose="020F0502020204030204" pitchFamily="34" charset="0"/>
                <a:ea typeface="Calibri" panose="020F0502020204030204" pitchFamily="34" charset="0"/>
                <a:cs typeface="B Nazanin" panose="00000400000000000000" pitchFamily="2" charset="-78"/>
              </a:rPr>
              <a:t>۰.۱ </a:t>
            </a:r>
            <a:r>
              <a:rPr lang="ar-SA" kern="100" dirty="0">
                <a:latin typeface="Calibri" panose="020F0502020204030204" pitchFamily="34" charset="0"/>
                <a:ea typeface="Calibri" panose="020F0502020204030204" pitchFamily="34" charset="0"/>
                <a:cs typeface="B Nazanin" panose="00000400000000000000" pitchFamily="2" charset="-78"/>
              </a:rPr>
              <a:t>٪) از سرمایه پایه شرکت یا مبلغ </a:t>
            </a:r>
            <a:r>
              <a:rPr lang="fa-IR" kern="100" dirty="0">
                <a:latin typeface="Calibri" panose="020F0502020204030204" pitchFamily="34" charset="0"/>
                <a:ea typeface="Calibri" panose="020F0502020204030204" pitchFamily="34" charset="0"/>
                <a:cs typeface="B Nazanin" panose="00000400000000000000" pitchFamily="2" charset="-78"/>
              </a:rPr>
              <a:t>۵</a:t>
            </a:r>
            <a:r>
              <a:rPr lang="ar-SA" kern="100" dirty="0">
                <a:latin typeface="Calibri" panose="020F0502020204030204" pitchFamily="34" charset="0"/>
                <a:ea typeface="Calibri" panose="020F0502020204030204" pitchFamily="34" charset="0"/>
                <a:cs typeface="B Nazanin" panose="00000400000000000000" pitchFamily="2" charset="-78"/>
              </a:rPr>
              <a:t> میلیارد ریال (</a:t>
            </a:r>
            <a:r>
              <a:rPr lang="fa-IR" kern="100" dirty="0">
                <a:latin typeface="Calibri" panose="020F0502020204030204" pitchFamily="34" charset="0"/>
                <a:ea typeface="Calibri" panose="020F0502020204030204" pitchFamily="34" charset="0"/>
                <a:cs typeface="B Nazanin" panose="00000400000000000000" pitchFamily="2" charset="-78"/>
              </a:rPr>
              <a:t>۵۰۰</a:t>
            </a:r>
            <a:r>
              <a:rPr lang="ar-SA" kern="100" dirty="0">
                <a:latin typeface="Calibri" panose="020F0502020204030204" pitchFamily="34" charset="0"/>
                <a:ea typeface="Calibri" panose="020F0502020204030204" pitchFamily="34" charset="0"/>
                <a:cs typeface="B Nazanin" panose="00000400000000000000" pitchFamily="2" charset="-78"/>
              </a:rPr>
              <a:t> میلیون تومان) باشد. در محدودیت ذکر شده، هر موردی که کمتر باشد، ملاک اعمال می‌گیرد</a:t>
            </a:r>
            <a:r>
              <a:rPr lang="en-US" kern="100" dirty="0">
                <a:latin typeface="Calibri" panose="020F0502020204030204" pitchFamily="34" charset="0"/>
                <a:ea typeface="Calibri" panose="020F0502020204030204" pitchFamily="34" charset="0"/>
                <a:cs typeface="B Nazanin" panose="00000400000000000000" pitchFamily="2" charset="-78"/>
              </a:rPr>
              <a:t>.</a:t>
            </a:r>
            <a:endParaRPr lang="en-US" sz="2000" kern="100" dirty="0">
              <a:latin typeface="Calibri" panose="020F0502020204030204" pitchFamily="34" charset="0"/>
              <a:ea typeface="Calibri" panose="020F0502020204030204" pitchFamily="34" charset="0"/>
              <a:cs typeface="B Nazanin" panose="00000400000000000000" pitchFamily="2" charset="-78"/>
            </a:endParaRPr>
          </a:p>
          <a:p>
            <a:pPr marL="0" marR="0" indent="0" algn="justLow" rtl="1">
              <a:lnSpc>
                <a:spcPct val="115000"/>
              </a:lnSpc>
              <a:spcBef>
                <a:spcPts val="0"/>
              </a:spcBef>
              <a:spcAft>
                <a:spcPts val="0"/>
              </a:spcAft>
              <a:buNone/>
            </a:pPr>
            <a:r>
              <a:rPr lang="ar-SA" kern="100" dirty="0">
                <a:latin typeface="Calibri" panose="020F0502020204030204" pitchFamily="34" charset="0"/>
                <a:ea typeface="Calibri" panose="020F0502020204030204" pitchFamily="34" charset="0"/>
                <a:cs typeface="B Nazanin" panose="00000400000000000000" pitchFamily="2" charset="-78"/>
              </a:rPr>
              <a:t>برای مثال، اگر </a:t>
            </a:r>
            <a:r>
              <a:rPr lang="fa-IR" kern="100" dirty="0">
                <a:latin typeface="Calibri" panose="020F0502020204030204" pitchFamily="34" charset="0"/>
                <a:ea typeface="Calibri" panose="020F0502020204030204" pitchFamily="34" charset="0"/>
                <a:cs typeface="B Nazanin" panose="00000400000000000000" pitchFamily="2" charset="-78"/>
              </a:rPr>
              <a:t>۰.۱</a:t>
            </a:r>
            <a:r>
              <a:rPr lang="ar-SA" kern="100" dirty="0">
                <a:latin typeface="Calibri" panose="020F0502020204030204" pitchFamily="34" charset="0"/>
                <a:ea typeface="Calibri" panose="020F0502020204030204" pitchFamily="34" charset="0"/>
                <a:cs typeface="B Nazanin" panose="00000400000000000000" pitchFamily="2" charset="-78"/>
              </a:rPr>
              <a:t> درصد از سرمایه شرکت، ارزشی بیشتر از </a:t>
            </a:r>
            <a:r>
              <a:rPr lang="fa-IR" kern="100" dirty="0">
                <a:latin typeface="Calibri" panose="020F0502020204030204" pitchFamily="34" charset="0"/>
                <a:ea typeface="Calibri" panose="020F0502020204030204" pitchFamily="34" charset="0"/>
                <a:cs typeface="B Nazanin" panose="00000400000000000000" pitchFamily="2" charset="-78"/>
              </a:rPr>
              <a:t>۵۰۰</a:t>
            </a:r>
            <a:r>
              <a:rPr lang="ar-SA" kern="100" dirty="0">
                <a:latin typeface="Calibri" panose="020F0502020204030204" pitchFamily="34" charset="0"/>
                <a:ea typeface="Calibri" panose="020F0502020204030204" pitchFamily="34" charset="0"/>
                <a:cs typeface="B Nazanin" panose="00000400000000000000" pitchFamily="2" charset="-78"/>
              </a:rPr>
              <a:t> میلیون تومان داشته باشد، حداقل ارزش مجاز برای سفارش‌های خرید، مبلغ </a:t>
            </a:r>
            <a:r>
              <a:rPr lang="fa-IR" kern="100" dirty="0">
                <a:latin typeface="Calibri" panose="020F0502020204030204" pitchFamily="34" charset="0"/>
                <a:ea typeface="Calibri" panose="020F0502020204030204" pitchFamily="34" charset="0"/>
                <a:cs typeface="B Nazanin" panose="00000400000000000000" pitchFamily="2" charset="-78"/>
              </a:rPr>
              <a:t>۵۰۰</a:t>
            </a:r>
            <a:r>
              <a:rPr lang="ar-SA" kern="100" dirty="0">
                <a:latin typeface="Calibri" panose="020F0502020204030204" pitchFamily="34" charset="0"/>
                <a:ea typeface="Calibri" panose="020F0502020204030204" pitchFamily="34" charset="0"/>
                <a:cs typeface="B Nazanin" panose="00000400000000000000" pitchFamily="2" charset="-78"/>
              </a:rPr>
              <a:t> میلیون تومان است. اما در صورتی که </a:t>
            </a:r>
            <a:r>
              <a:rPr lang="fa-IR" kern="100" dirty="0">
                <a:latin typeface="Calibri" panose="020F0502020204030204" pitchFamily="34" charset="0"/>
                <a:ea typeface="Calibri" panose="020F0502020204030204" pitchFamily="34" charset="0"/>
                <a:cs typeface="B Nazanin" panose="00000400000000000000" pitchFamily="2" charset="-78"/>
              </a:rPr>
              <a:t>۰.۱</a:t>
            </a:r>
            <a:r>
              <a:rPr lang="ar-SA" kern="100" dirty="0">
                <a:latin typeface="Calibri" panose="020F0502020204030204" pitchFamily="34" charset="0"/>
                <a:ea typeface="Calibri" panose="020F0502020204030204" pitchFamily="34" charset="0"/>
                <a:cs typeface="B Nazanin" panose="00000400000000000000" pitchFamily="2" charset="-78"/>
              </a:rPr>
              <a:t> درصد از سرمایه شرکت معادل مبلغ </a:t>
            </a:r>
            <a:r>
              <a:rPr lang="fa-IR" kern="100" dirty="0">
                <a:latin typeface="Calibri" panose="020F0502020204030204" pitchFamily="34" charset="0"/>
                <a:ea typeface="Calibri" panose="020F0502020204030204" pitchFamily="34" charset="0"/>
                <a:cs typeface="B Nazanin" panose="00000400000000000000" pitchFamily="2" charset="-78"/>
              </a:rPr>
              <a:t>۳۰۰ </a:t>
            </a:r>
            <a:r>
              <a:rPr lang="ar-SA" kern="100" dirty="0">
                <a:latin typeface="Calibri" panose="020F0502020204030204" pitchFamily="34" charset="0"/>
                <a:ea typeface="Calibri" panose="020F0502020204030204" pitchFamily="34" charset="0"/>
                <a:cs typeface="B Nazanin" panose="00000400000000000000" pitchFamily="2" charset="-78"/>
              </a:rPr>
              <a:t>میلیون تومان باشد، در فرایند سفارش‌گذاری باید محدودیت </a:t>
            </a:r>
            <a:r>
              <a:rPr lang="fa-IR" kern="100" dirty="0">
                <a:latin typeface="Calibri" panose="020F0502020204030204" pitchFamily="34" charset="0"/>
                <a:ea typeface="Calibri" panose="020F0502020204030204" pitchFamily="34" charset="0"/>
                <a:cs typeface="B Nazanin" panose="00000400000000000000" pitchFamily="2" charset="-78"/>
              </a:rPr>
              <a:t>۰.۱</a:t>
            </a:r>
            <a:r>
              <a:rPr lang="ar-SA" kern="100" dirty="0">
                <a:latin typeface="Calibri" panose="020F0502020204030204" pitchFamily="34" charset="0"/>
                <a:ea typeface="Calibri" panose="020F0502020204030204" pitchFamily="34" charset="0"/>
                <a:cs typeface="B Nazanin" panose="00000400000000000000" pitchFamily="2" charset="-78"/>
              </a:rPr>
              <a:t> درصد از سرمایه پایه شرکت (</a:t>
            </a:r>
            <a:r>
              <a:rPr lang="fa-IR" kern="100" dirty="0">
                <a:latin typeface="Calibri" panose="020F0502020204030204" pitchFamily="34" charset="0"/>
                <a:ea typeface="Calibri" panose="020F0502020204030204" pitchFamily="34" charset="0"/>
                <a:cs typeface="B Nazanin" panose="00000400000000000000" pitchFamily="2" charset="-78"/>
              </a:rPr>
              <a:t>۳۰۰</a:t>
            </a:r>
            <a:r>
              <a:rPr lang="ar-SA" kern="100" dirty="0">
                <a:latin typeface="Calibri" panose="020F0502020204030204" pitchFamily="34" charset="0"/>
                <a:ea typeface="Calibri" panose="020F0502020204030204" pitchFamily="34" charset="0"/>
                <a:cs typeface="B Nazanin" panose="00000400000000000000" pitchFamily="2" charset="-78"/>
              </a:rPr>
              <a:t> میلیون تومان) رعایت شود</a:t>
            </a:r>
            <a:r>
              <a:rPr lang="en-US" kern="100" dirty="0">
                <a:latin typeface="Calibri" panose="020F0502020204030204" pitchFamily="34" charset="0"/>
                <a:ea typeface="Calibri" panose="020F0502020204030204" pitchFamily="34" charset="0"/>
                <a:cs typeface="B Nazanin" panose="00000400000000000000" pitchFamily="2" charset="-78"/>
              </a:rPr>
              <a:t>.</a:t>
            </a:r>
            <a:endParaRPr lang="en-US" sz="2000" kern="100" dirty="0">
              <a:effectLst/>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340912487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Low" rtl="1">
              <a:lnSpc>
                <a:spcPct val="115000"/>
              </a:lnSpc>
              <a:spcBef>
                <a:spcPts val="0"/>
              </a:spcBef>
              <a:buSzPts val="1000"/>
              <a:buNone/>
              <a:tabLst>
                <a:tab pos="457200" algn="l"/>
              </a:tabLst>
            </a:pPr>
            <a:r>
              <a:rPr lang="ar-SA" b="1" kern="100" dirty="0">
                <a:latin typeface="Calibri" panose="020F0502020204030204" pitchFamily="34" charset="0"/>
                <a:ea typeface="Calibri" panose="020F0502020204030204" pitchFamily="34" charset="0"/>
                <a:cs typeface="B Nazanin" panose="00000400000000000000" pitchFamily="2" charset="-78"/>
              </a:rPr>
              <a:t>	بازار نوآفرین </a:t>
            </a:r>
            <a:r>
              <a:rPr lang="ar-SA" b="1" kern="100" dirty="0" smtClean="0">
                <a:latin typeface="Calibri" panose="020F0502020204030204" pitchFamily="34" charset="0"/>
                <a:ea typeface="Calibri" panose="020F0502020204030204" pitchFamily="34" charset="0"/>
                <a:cs typeface="B Nazanin" panose="00000400000000000000" pitchFamily="2" charset="-78"/>
              </a:rPr>
              <a:t>فرابورس</a:t>
            </a:r>
            <a:endParaRPr lang="fa-IR" b="1" kern="100" dirty="0" smtClean="0">
              <a:latin typeface="Calibri" panose="020F0502020204030204" pitchFamily="34" charset="0"/>
              <a:ea typeface="Calibri" panose="020F0502020204030204" pitchFamily="34" charset="0"/>
              <a:cs typeface="B Nazanin" panose="00000400000000000000" pitchFamily="2" charset="-78"/>
            </a:endParaRPr>
          </a:p>
          <a:p>
            <a:pPr marL="0" indent="0" algn="justLow" rtl="1">
              <a:lnSpc>
                <a:spcPct val="115000"/>
              </a:lnSpc>
              <a:spcBef>
                <a:spcPts val="0"/>
              </a:spcBef>
              <a:buSzPts val="1000"/>
              <a:buNone/>
              <a:tabLst>
                <a:tab pos="457200" algn="l"/>
              </a:tabLst>
            </a:pPr>
            <a:endParaRPr lang="ar-SA" b="1" kern="100" dirty="0">
              <a:latin typeface="Calibri" panose="020F0502020204030204" pitchFamily="34" charset="0"/>
              <a:ea typeface="Calibri" panose="020F0502020204030204" pitchFamily="34" charset="0"/>
              <a:cs typeface="B Nazanin" panose="00000400000000000000" pitchFamily="2" charset="-78"/>
            </a:endParaRPr>
          </a:p>
          <a:p>
            <a:pPr marL="0" indent="0" algn="justLow" rtl="1">
              <a:lnSpc>
                <a:spcPct val="115000"/>
              </a:lnSpc>
              <a:spcBef>
                <a:spcPts val="0"/>
              </a:spcBef>
              <a:buSzPts val="1000"/>
              <a:buNone/>
              <a:tabLst>
                <a:tab pos="457200" algn="l"/>
              </a:tabLst>
            </a:pPr>
            <a:r>
              <a:rPr lang="ar-SA" kern="100" dirty="0">
                <a:latin typeface="Calibri" panose="020F0502020204030204" pitchFamily="34" charset="0"/>
                <a:ea typeface="Calibri" panose="020F0502020204030204" pitchFamily="34" charset="0"/>
                <a:cs typeface="B Nazanin" panose="00000400000000000000" pitchFamily="2" charset="-78"/>
              </a:rPr>
              <a:t>هدف از تاسیس بازار نوآفرین فرابورس در پاییز سال 1402، تسهیل پذیرش استارت‌آپ‌ها و شرکت‌های دانش </a:t>
            </a:r>
            <a:r>
              <a:rPr lang="ar-SA" kern="100" dirty="0" smtClean="0">
                <a:latin typeface="Calibri" panose="020F0502020204030204" pitchFamily="34" charset="0"/>
                <a:ea typeface="Calibri" panose="020F0502020204030204" pitchFamily="34" charset="0"/>
                <a:cs typeface="B Nazanin" panose="00000400000000000000" pitchFamily="2" charset="-78"/>
              </a:rPr>
              <a:t>بنیان </a:t>
            </a:r>
            <a:r>
              <a:rPr lang="ar-SA" kern="100" dirty="0">
                <a:latin typeface="Calibri" panose="020F0502020204030204" pitchFamily="34" charset="0"/>
                <a:ea typeface="Calibri" panose="020F0502020204030204" pitchFamily="34" charset="0"/>
                <a:cs typeface="B Nazanin" panose="00000400000000000000" pitchFamily="2" charset="-78"/>
              </a:rPr>
              <a:t>در بازار سرمایه بود. وجود این بازار سبب می‌شود شرکت‌ها نوآور، استارت‌آپ‌ها و شرکت‌های دانش بنیان بتوانند راحت‌تر از سابق به تامین مالی بپردازند و البته از مزایای حضور در بازار سرمایه نیز بهره‌مند شوند.</a:t>
            </a:r>
          </a:p>
        </p:txBody>
      </p:sp>
    </p:spTree>
    <p:extLst>
      <p:ext uri="{BB962C8B-B14F-4D97-AF65-F5344CB8AC3E}">
        <p14:creationId xmlns:p14="http://schemas.microsoft.com/office/powerpoint/2010/main" val="1818415093"/>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92500"/>
          </a:bodyPr>
          <a:lstStyle/>
          <a:p>
            <a:pPr marL="0" indent="0" algn="just" rtl="1">
              <a:lnSpc>
                <a:spcPct val="200000"/>
              </a:lnSpc>
              <a:buNone/>
            </a:pPr>
            <a:r>
              <a:rPr lang="fa-IR" b="1" dirty="0">
                <a:cs typeface="B Nazanin" panose="00000400000000000000" pitchFamily="2" charset="-78"/>
              </a:rPr>
              <a:t>روش‌های سرمایه گذاری در اوراق بهادار</a:t>
            </a:r>
          </a:p>
          <a:p>
            <a:pPr marL="0" indent="0" algn="just" rtl="1">
              <a:lnSpc>
                <a:spcPct val="200000"/>
              </a:lnSpc>
              <a:buNone/>
            </a:pPr>
            <a:r>
              <a:rPr lang="fa-IR" dirty="0">
                <a:cs typeface="B Nazanin" panose="00000400000000000000" pitchFamily="2" charset="-78"/>
              </a:rPr>
              <a:t>سرمایه‌گذاری در بورس را می‌توان به دو دسته کلی مستقیم و غیرمستقیم تقسیم کرد. در سرمایه‌گذاری مستقیم، فرد سرمایه‌گذار به‌طور شخصی و با استفاده از ابزارهای تحلیلی مانند تحلیل تکنیکال، تحلیل بنیادی و تابلوخوانی، سهام مناسب را شناسایی کرده و معاملات خود را انجام می‌دهد. اما در سرمایه‌گذاری غیرمستقیم، سرمایه‌گذار به جای مدیریت مستقیم، دارایی خود را در صندوق‌های سرمایه‌گذاری قرار می‌دهد یا از خدمات سبدگردان اختصاصی بهره می‌گیرد.</a:t>
            </a:r>
          </a:p>
        </p:txBody>
      </p:sp>
    </p:spTree>
    <p:extLst>
      <p:ext uri="{BB962C8B-B14F-4D97-AF65-F5344CB8AC3E}">
        <p14:creationId xmlns:p14="http://schemas.microsoft.com/office/powerpoint/2010/main" val="104965579"/>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92500" lnSpcReduction="10000"/>
          </a:bodyPr>
          <a:lstStyle/>
          <a:p>
            <a:pPr marL="0" indent="0" algn="just" rtl="1">
              <a:lnSpc>
                <a:spcPct val="200000"/>
              </a:lnSpc>
              <a:buNone/>
            </a:pPr>
            <a:r>
              <a:rPr lang="fa-IR" b="1" dirty="0">
                <a:cs typeface="B Nazanin" panose="00000400000000000000" pitchFamily="2" charset="-78"/>
              </a:rPr>
              <a:t>ابزارهای موجود در بازار بورس ایران</a:t>
            </a:r>
          </a:p>
          <a:p>
            <a:pPr marL="0" indent="0" algn="just" rtl="1">
              <a:lnSpc>
                <a:spcPct val="200000"/>
              </a:lnSpc>
              <a:buNone/>
            </a:pPr>
            <a:r>
              <a:rPr lang="fa-IR" b="1" dirty="0">
                <a:cs typeface="B Nazanin" panose="00000400000000000000" pitchFamily="2" charset="-78"/>
              </a:rPr>
              <a:t>خرید سهام</a:t>
            </a:r>
          </a:p>
          <a:p>
            <a:pPr marL="0" indent="0" algn="just" rtl="1">
              <a:lnSpc>
                <a:spcPct val="200000"/>
              </a:lnSpc>
              <a:buNone/>
            </a:pPr>
            <a:r>
              <a:rPr lang="fa-IR" dirty="0">
                <a:cs typeface="B Nazanin" panose="00000400000000000000" pitchFamily="2" charset="-78"/>
              </a:rPr>
              <a:t>از میان تمام روش‌های سرمایه گذاری در بورس، خرید سهام یکی از رایج‌ترین آن‌ها است. سهام شرکت‌ها انواع مختلفی دارد که از میان مهم‌ترین آن‌ها می‌توان به سهام عادی، سهام ممتاز و حق تقدم اشاره کرد. سهام ممتاز نوعی از سهام شرکت است که نسبت به سایر سهم‌ها از مزایا و امتیازاتی برخوردار است. از میان انواع مختلف سهام، تنها سهام عادی و حق تقدم سهام است که از طریق سامانه‌های معاملاتی آنلاین معامله می‌شود.</a:t>
            </a:r>
          </a:p>
        </p:txBody>
      </p:sp>
    </p:spTree>
    <p:extLst>
      <p:ext uri="{BB962C8B-B14F-4D97-AF65-F5344CB8AC3E}">
        <p14:creationId xmlns:p14="http://schemas.microsoft.com/office/powerpoint/2010/main" val="915955495"/>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92500" lnSpcReduction="10000"/>
          </a:bodyPr>
          <a:lstStyle/>
          <a:p>
            <a:pPr marL="0" indent="0" algn="just" rtl="1">
              <a:lnSpc>
                <a:spcPct val="200000"/>
              </a:lnSpc>
              <a:buNone/>
            </a:pPr>
            <a:r>
              <a:rPr lang="fa-IR" b="1" dirty="0" smtClean="0">
                <a:cs typeface="B Nazanin" panose="00000400000000000000" pitchFamily="2" charset="-78"/>
              </a:rPr>
              <a:t>سهام </a:t>
            </a:r>
            <a:r>
              <a:rPr lang="fa-IR" b="1" dirty="0">
                <a:cs typeface="B Nazanin" panose="00000400000000000000" pitchFamily="2" charset="-78"/>
              </a:rPr>
              <a:t>عادی</a:t>
            </a:r>
          </a:p>
          <a:p>
            <a:pPr marL="0" indent="0" algn="just" rtl="1">
              <a:lnSpc>
                <a:spcPct val="200000"/>
              </a:lnSpc>
              <a:buNone/>
            </a:pPr>
            <a:r>
              <a:rPr lang="fa-IR" dirty="0">
                <a:cs typeface="B Nazanin" panose="00000400000000000000" pitchFamily="2" charset="-78"/>
              </a:rPr>
              <a:t>سهام عادی از شناخته‌شده‌ترین انواع اوراق بهادار است و از تقسیم کل سرمایه ثبت‌شده شرکت به ارزش اسمی سهام </a:t>
            </a:r>
            <a:r>
              <a:rPr lang="fa-IR" dirty="0" smtClean="0">
                <a:cs typeface="B Nazanin" panose="00000400000000000000" pitchFamily="2" charset="-78"/>
              </a:rPr>
              <a:t>به</a:t>
            </a:r>
            <a:r>
              <a:rPr lang="en-US" dirty="0" smtClean="0">
                <a:cs typeface="B Nazanin" panose="00000400000000000000" pitchFamily="2" charset="-78"/>
              </a:rPr>
              <a:t> </a:t>
            </a:r>
            <a:r>
              <a:rPr lang="fa-IR" dirty="0" smtClean="0">
                <a:cs typeface="B Nazanin" panose="00000400000000000000" pitchFamily="2" charset="-78"/>
              </a:rPr>
              <a:t>‌دست </a:t>
            </a:r>
            <a:r>
              <a:rPr lang="fa-IR" dirty="0">
                <a:cs typeface="B Nazanin" panose="00000400000000000000" pitchFamily="2" charset="-78"/>
              </a:rPr>
              <a:t>می‌آید. ارزش اسمی با قیمت روز یا همان ارزش بازار سهام متفاوت است. ارزش اسمی هر سهم معادل ۱۰۰۰ ریال است و ارزش بازاری آن در نتیجه‌ میزان عرضه و تقاضا در بازار تعیین می‌شود.</a:t>
            </a:r>
          </a:p>
          <a:p>
            <a:pPr marL="0" indent="0" algn="just" rtl="1">
              <a:lnSpc>
                <a:spcPct val="200000"/>
              </a:lnSpc>
              <a:buNone/>
            </a:pPr>
            <a:r>
              <a:rPr lang="fa-IR" dirty="0">
                <a:cs typeface="B Nazanin" panose="00000400000000000000" pitchFamily="2" charset="-78"/>
              </a:rPr>
              <a:t>مالکیت شرکت در اختیار سهامداران بوده و طبق قانون تجارت، میزان مشارکت، تعهدات و منافع هر سهامدار به‌اندازه سهامی است که در اختیار دارد.</a:t>
            </a:r>
          </a:p>
        </p:txBody>
      </p:sp>
    </p:spTree>
    <p:extLst>
      <p:ext uri="{BB962C8B-B14F-4D97-AF65-F5344CB8AC3E}">
        <p14:creationId xmlns:p14="http://schemas.microsoft.com/office/powerpoint/2010/main" val="597136368"/>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77500" lnSpcReduction="20000"/>
          </a:bodyPr>
          <a:lstStyle/>
          <a:p>
            <a:pPr marL="0" indent="0" algn="just" rtl="1">
              <a:lnSpc>
                <a:spcPct val="200000"/>
              </a:lnSpc>
              <a:buNone/>
            </a:pPr>
            <a:r>
              <a:rPr lang="fa-IR" b="1" dirty="0" smtClean="0">
                <a:cs typeface="B Nazanin" panose="00000400000000000000" pitchFamily="2" charset="-78"/>
              </a:rPr>
              <a:t>حق </a:t>
            </a:r>
            <a:r>
              <a:rPr lang="fa-IR" b="1" dirty="0">
                <a:cs typeface="B Nazanin" panose="00000400000000000000" pitchFamily="2" charset="-78"/>
              </a:rPr>
              <a:t>تقدم سهام</a:t>
            </a:r>
          </a:p>
          <a:p>
            <a:pPr marL="0" indent="0" algn="just" rtl="1">
              <a:lnSpc>
                <a:spcPct val="200000"/>
              </a:lnSpc>
              <a:buNone/>
            </a:pPr>
            <a:r>
              <a:rPr lang="fa-IR" dirty="0">
                <a:cs typeface="B Nazanin" panose="00000400000000000000" pitchFamily="2" charset="-78"/>
              </a:rPr>
              <a:t>حق تقدم نوعی از اوراق بهادار است که به دارنده آن این امکان را می‌دهد که پیش از سایر افراد نسبت به استفاده از این حق و خرید سهام شرکت یا فروش آن تصمیم بگیرد. اگر شرکتی قصد داشته باشد از محل آورده نقدی افزایش سرمایه دهد، این افزایش از طریق ورود جریان نقدینگی به شرکت اتفاق می‌افتد. در افزایش سرمایه از محل آورده نقدی شرکت متناسب با درصد افزایش سرمایه، به سهامداران فعلی خود حق تقدم خرید سهام می‌دهد. حق‌تقدم مانند سهام عادی یک نماد دارد و در بازار معامله می‌شود؛ با این تفاوت که زمان معامله و استفاده از آن محدود است و در حالت عادی سهامداران ۶۰ روز فرصت دارند تا در مورد تبدیل حق‌تقدم خود به سهام یا فروش آن تصمیم‌گیری کنند. نماد حق‌تقدم همان نماد سهام عادی شرکت است و حرف «ح» به انتهای آن اضافه می‌شود؛ مانند خساپا و خساپاح.</a:t>
            </a:r>
          </a:p>
        </p:txBody>
      </p:sp>
    </p:spTree>
    <p:extLst>
      <p:ext uri="{BB962C8B-B14F-4D97-AF65-F5344CB8AC3E}">
        <p14:creationId xmlns:p14="http://schemas.microsoft.com/office/powerpoint/2010/main" val="1081856911"/>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92500" lnSpcReduction="20000"/>
          </a:bodyPr>
          <a:lstStyle/>
          <a:p>
            <a:pPr marL="0" marR="0" lvl="0" indent="0" algn="just" rtl="1">
              <a:lnSpc>
                <a:spcPct val="115000"/>
              </a:lnSpc>
              <a:spcBef>
                <a:spcPts val="0"/>
              </a:spcBef>
              <a:spcAft>
                <a:spcPts val="0"/>
              </a:spcAft>
              <a:buSzPts val="1000"/>
              <a:buNone/>
              <a:tabLst>
                <a:tab pos="457200" algn="l"/>
              </a:tabLst>
            </a:pPr>
            <a:r>
              <a:rPr lang="ar-SA" b="1" kern="100" dirty="0">
                <a:latin typeface="Calibri" panose="020F0502020204030204" pitchFamily="34" charset="0"/>
                <a:ea typeface="Calibri" panose="020F0502020204030204" pitchFamily="34" charset="0"/>
                <a:cs typeface="B Nazanin" panose="00000400000000000000" pitchFamily="2" charset="-78"/>
              </a:rPr>
              <a:t>ابزارهای مالی اسلامی صکوک </a:t>
            </a:r>
            <a:endParaRPr lang="fa-IR" b="1" kern="100" dirty="0" smtClean="0">
              <a:latin typeface="Calibri" panose="020F0502020204030204" pitchFamily="34" charset="0"/>
              <a:ea typeface="Calibri" panose="020F0502020204030204" pitchFamily="34" charset="0"/>
              <a:cs typeface="B Nazanin" panose="00000400000000000000" pitchFamily="2" charset="-78"/>
            </a:endParaRPr>
          </a:p>
          <a:p>
            <a:pPr marL="0" marR="0" lvl="0" indent="0" algn="just" rtl="1">
              <a:lnSpc>
                <a:spcPct val="115000"/>
              </a:lnSpc>
              <a:spcBef>
                <a:spcPts val="0"/>
              </a:spcBef>
              <a:spcAft>
                <a:spcPts val="0"/>
              </a:spcAft>
              <a:buSzPts val="1000"/>
              <a:buNone/>
              <a:tabLst>
                <a:tab pos="457200" algn="l"/>
              </a:tabLst>
            </a:pP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kern="100" dirty="0">
                <a:latin typeface="Calibri" panose="020F0502020204030204" pitchFamily="34" charset="0"/>
                <a:ea typeface="Calibri" panose="020F0502020204030204" pitchFamily="34" charset="0"/>
                <a:cs typeface="B Nazanin" panose="00000400000000000000" pitchFamily="2" charset="-78"/>
              </a:rPr>
              <a:t>صکــوک، اوراق بهــادار بــا ارزش مالــی یکســان و قابــل معاملــه در بازارهــای مالــی هسـتند کـه بـر پایـه ی یکـی از قراردادهـای مـورد تأییـد اسـلام طراحـی شـده اند و دارنـدگان اوراق بـه صـورت مشـاع مالـک یـک یـا مجموعـه ای از دارایـی هـا و منافـع حاصــل از آن هــا می باشــند.</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kern="100" dirty="0">
                <a:latin typeface="Calibri" panose="020F0502020204030204" pitchFamily="34" charset="0"/>
                <a:ea typeface="Calibri" panose="020F0502020204030204" pitchFamily="34" charset="0"/>
                <a:cs typeface="B Nazanin" panose="00000400000000000000" pitchFamily="2" charset="-78"/>
              </a:rPr>
              <a:t>انتشار این دسته از اوراق یکی از رایج‌ترین روش‌های تأمین مالی مورد‌علاقه شرکت‌ها است؛ چرا که برخلاف انتشار سهام، با فروش اوراق بدهی هیچ‌یک از سرمایه‌گذاران در مدیریت شرکت سهیم نمی‌شوند و شرکت مورد نظر صرفاً موظف است در قبال سرمایه‌ای که از سرمایه‌گذاران دریافت کرده، به آن‌ها سود بپردازد</a:t>
            </a:r>
            <a:r>
              <a:rPr lang="en-US" kern="100" dirty="0">
                <a:latin typeface="Calibri" panose="020F0502020204030204" pitchFamily="34" charset="0"/>
                <a:ea typeface="Calibri" panose="020F0502020204030204" pitchFamily="34" charset="0"/>
                <a:cs typeface="B Nazanin" panose="00000400000000000000" pitchFamily="2" charset="-78"/>
              </a:rPr>
              <a:t>.</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kern="100" dirty="0">
                <a:latin typeface="Calibri" panose="020F0502020204030204" pitchFamily="34" charset="0"/>
                <a:ea typeface="Calibri" panose="020F0502020204030204" pitchFamily="34" charset="0"/>
                <a:cs typeface="B Nazanin" panose="00000400000000000000" pitchFamily="2" charset="-78"/>
              </a:rPr>
              <a:t>نحوه عملکرد اوراق بدهی در بازارهای جهانی به این صورت است که سرمایه‌گذار با خرید این اوراق در‌واقع سرمایه خود را به ناشر «قرض» می‌دهد و شرکت مورد نظر متعهد می‌شود در زمان سررسید، اصل مبلغ را به همراه بهره به سرمایه‌گذار بازگرداند. این در حالی است که طبق قوانین اسلام، عقد «قرض با شرط زیاده» ربا حساب می‌شود. برای حل این مشکل در کشورهای اسلامی، ابزارهای مالی اسلامی یا صکوک معرفی شده‌اند</a:t>
            </a:r>
            <a:r>
              <a:rPr lang="en-US" kern="100" dirty="0">
                <a:latin typeface="Calibri" panose="020F0502020204030204" pitchFamily="34" charset="0"/>
                <a:ea typeface="Calibri" panose="020F0502020204030204" pitchFamily="34" charset="0"/>
                <a:cs typeface="B Nazanin" panose="00000400000000000000" pitchFamily="2" charset="-78"/>
              </a:rPr>
              <a:t>.</a:t>
            </a:r>
            <a:endParaRPr lang="en-US"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0625492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marR="0" indent="0" algn="just" rtl="1">
              <a:lnSpc>
                <a:spcPct val="115000"/>
              </a:lnSpc>
              <a:spcBef>
                <a:spcPts val="0"/>
              </a:spcBef>
              <a:spcAft>
                <a:spcPts val="0"/>
              </a:spcAft>
              <a:buNone/>
            </a:pPr>
            <a:r>
              <a:rPr lang="ar-SA" b="1" kern="100" dirty="0">
                <a:latin typeface="Calibri" panose="020F0502020204030204" pitchFamily="34" charset="0"/>
                <a:ea typeface="Calibri" panose="020F0502020204030204" pitchFamily="34" charset="0"/>
                <a:cs typeface="B Nazanin" panose="00000400000000000000" pitchFamily="2" charset="-78"/>
              </a:rPr>
              <a:t>شرکت مدیریت دارایی مرکزی بازار سرمایه</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lvl="0" indent="0" algn="just" rtl="1">
              <a:lnSpc>
                <a:spcPct val="115000"/>
              </a:lnSpc>
              <a:spcBef>
                <a:spcPts val="0"/>
              </a:spcBef>
              <a:spcAft>
                <a:spcPts val="0"/>
              </a:spcAft>
              <a:buSzPts val="1000"/>
              <a:buNone/>
              <a:tabLst>
                <a:tab pos="457200" algn="l"/>
              </a:tabLst>
            </a:pP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kern="100" dirty="0" smtClean="0">
                <a:latin typeface="Calibri" panose="020F0502020204030204" pitchFamily="34" charset="0"/>
                <a:ea typeface="Calibri" panose="020F0502020204030204" pitchFamily="34" charset="0"/>
                <a:cs typeface="B Nazanin" panose="00000400000000000000" pitchFamily="2" charset="-78"/>
              </a:rPr>
              <a:t>شرکت </a:t>
            </a:r>
            <a:r>
              <a:rPr lang="ar-SA" kern="100" dirty="0">
                <a:latin typeface="Calibri" panose="020F0502020204030204" pitchFamily="34" charset="0"/>
                <a:ea typeface="Calibri" panose="020F0502020204030204" pitchFamily="34" charset="0"/>
                <a:cs typeface="B Nazanin" panose="00000400000000000000" pitchFamily="2" charset="-78"/>
              </a:rPr>
              <a:t>مدیریت دارایی مرکزی در قبال انتشار صکوک </a:t>
            </a:r>
            <a:r>
              <a:rPr lang="ar-SA" kern="100" dirty="0" smtClean="0">
                <a:latin typeface="Calibri" panose="020F0502020204030204" pitchFamily="34" charset="0"/>
                <a:ea typeface="Calibri" panose="020F0502020204030204" pitchFamily="34" charset="0"/>
                <a:cs typeface="B Nazanin" panose="00000400000000000000" pitchFamily="2" charset="-78"/>
              </a:rPr>
              <a:t>بـا </a:t>
            </a:r>
            <a:r>
              <a:rPr lang="ar-SA" kern="100" dirty="0">
                <a:latin typeface="Calibri" panose="020F0502020204030204" pitchFamily="34" charset="0"/>
                <a:ea typeface="Calibri" panose="020F0502020204030204" pitchFamily="34" charset="0"/>
                <a:cs typeface="B Nazanin" panose="00000400000000000000" pitchFamily="2" charset="-78"/>
              </a:rPr>
              <a:t>توجـه بـه جایگاهـی کـه در بـازار سـرمایه دارد بایـد حافـظ منافـع خریـداران اوراق بهـادار اسـامی </a:t>
            </a:r>
            <a:r>
              <a:rPr lang="fa-IR" kern="100" dirty="0" smtClean="0">
                <a:latin typeface="Calibri" panose="020F0502020204030204" pitchFamily="34" charset="0"/>
                <a:ea typeface="Calibri" panose="020F0502020204030204" pitchFamily="34" charset="0"/>
                <a:cs typeface="B Nazanin" panose="00000400000000000000" pitchFamily="2" charset="-78"/>
              </a:rPr>
              <a:t>(</a:t>
            </a:r>
            <a:r>
              <a:rPr lang="ar-SA" kern="100" dirty="0" smtClean="0">
                <a:latin typeface="Calibri" panose="020F0502020204030204" pitchFamily="34" charset="0"/>
                <a:ea typeface="Calibri" panose="020F0502020204030204" pitchFamily="34" charset="0"/>
                <a:cs typeface="B Nazanin" panose="00000400000000000000" pitchFamily="2" charset="-78"/>
              </a:rPr>
              <a:t>صکـوک</a:t>
            </a:r>
            <a:r>
              <a:rPr lang="fa-IR" kern="100" dirty="0" smtClean="0">
                <a:latin typeface="Calibri" panose="020F0502020204030204" pitchFamily="34" charset="0"/>
                <a:ea typeface="Calibri" panose="020F0502020204030204" pitchFamily="34" charset="0"/>
                <a:cs typeface="B Nazanin" panose="00000400000000000000" pitchFamily="2" charset="-78"/>
              </a:rPr>
              <a:t>)</a:t>
            </a:r>
            <a:r>
              <a:rPr lang="ar-SA" kern="100" dirty="0" smtClean="0">
                <a:latin typeface="Calibri" panose="020F0502020204030204" pitchFamily="34" charset="0"/>
                <a:ea typeface="Calibri" panose="020F0502020204030204" pitchFamily="34" charset="0"/>
                <a:cs typeface="B Nazanin" panose="00000400000000000000" pitchFamily="2" charset="-78"/>
              </a:rPr>
              <a:t> </a:t>
            </a:r>
            <a:r>
              <a:rPr lang="ar-SA" kern="100" dirty="0">
                <a:latin typeface="Calibri" panose="020F0502020204030204" pitchFamily="34" charset="0"/>
                <a:ea typeface="Calibri" panose="020F0502020204030204" pitchFamily="34" charset="0"/>
                <a:cs typeface="B Nazanin" panose="00000400000000000000" pitchFamily="2" charset="-78"/>
              </a:rPr>
              <a:t>بـوده و بــر تمــام مراحــل اعــم از خریــد و اجــاره دارایــی، فــروش و بازخریــد اوراق، نحــوه بکارگیـری سـرمایه جـذب شـده بـا توجـه بـه ماهیـت اوراق، نحـوه پرداخـت سـود اوراق و نحــوه عملکــرد نهادهــای واســط و ارکان انتشــار اوراق نظــارت نمایــد</a:t>
            </a:r>
            <a:r>
              <a:rPr lang="en-US" kern="100" dirty="0">
                <a:latin typeface="Calibri" panose="020F0502020204030204" pitchFamily="34" charset="0"/>
                <a:ea typeface="Calibri" panose="020F0502020204030204" pitchFamily="34" charset="0"/>
                <a:cs typeface="B Nazanin" panose="00000400000000000000" pitchFamily="2" charset="-78"/>
              </a:rPr>
              <a:t>.</a:t>
            </a:r>
            <a:endParaRPr lang="en-US"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35514776"/>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92500" lnSpcReduction="10000"/>
          </a:bodyPr>
          <a:lstStyle/>
          <a:p>
            <a:pPr marL="0" marR="0" indent="0" algn="just" rtl="1">
              <a:lnSpc>
                <a:spcPct val="115000"/>
              </a:lnSpc>
              <a:spcBef>
                <a:spcPts val="0"/>
              </a:spcBef>
              <a:spcAft>
                <a:spcPts val="0"/>
              </a:spcAft>
              <a:buNone/>
            </a:pPr>
            <a:r>
              <a:rPr lang="ar-SA" b="1" kern="100" dirty="0">
                <a:latin typeface="Calibri" panose="020F0502020204030204" pitchFamily="34" charset="0"/>
                <a:ea typeface="Calibri" panose="020F0502020204030204" pitchFamily="34" charset="0"/>
                <a:cs typeface="B Nazanin" panose="00000400000000000000" pitchFamily="2" charset="-78"/>
              </a:rPr>
              <a:t>تفاوت صکوک و اوراق </a:t>
            </a:r>
            <a:r>
              <a:rPr lang="ar-SA" b="1" kern="100" dirty="0" smtClean="0">
                <a:latin typeface="Calibri" panose="020F0502020204030204" pitchFamily="34" charset="0"/>
                <a:ea typeface="Calibri" panose="020F0502020204030204" pitchFamily="34" charset="0"/>
                <a:cs typeface="B Nazanin" panose="00000400000000000000" pitchFamily="2" charset="-78"/>
              </a:rPr>
              <a:t>قرضه</a:t>
            </a:r>
            <a:endParaRPr lang="fa-IR" b="1"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2700" kern="100" dirty="0">
                <a:latin typeface="Calibri" panose="020F0502020204030204" pitchFamily="34" charset="0"/>
                <a:ea typeface="Calibri" panose="020F0502020204030204" pitchFamily="34" charset="0"/>
                <a:cs typeface="B Nazanin" panose="00000400000000000000" pitchFamily="2" charset="-78"/>
              </a:rPr>
              <a:t>1- صکـوک بیانگـر مالکیـت یـک دارایـی مشـخص اسـت در حالـی کـه اوراق قرضـه فقــط حاکــی از تعهــد بدهــی هســتند. یعنــی رابطــه ی بیــن ناشــر و خریــدار اوراق قرضـه رابطـه وام دهنـده و وام گیرنـده اسـت کـه نـرخ بهـره ی وام هـم ثابـت اسـت و ایـن همـان رباسـت</a:t>
            </a:r>
            <a:r>
              <a:rPr lang="en-US" sz="2700" kern="100" dirty="0">
                <a:latin typeface="Calibri" panose="020F0502020204030204" pitchFamily="34" charset="0"/>
                <a:ea typeface="Calibri" panose="020F0502020204030204" pitchFamily="34" charset="0"/>
                <a:cs typeface="B Nazanin" panose="00000400000000000000" pitchFamily="2" charset="-78"/>
              </a:rPr>
              <a:t>.</a:t>
            </a:r>
            <a:endParaRPr lang="en-US" sz="27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2700" kern="100" dirty="0">
                <a:latin typeface="Calibri" panose="020F0502020204030204" pitchFamily="34" charset="0"/>
                <a:ea typeface="Calibri" panose="020F0502020204030204" pitchFamily="34" charset="0"/>
                <a:cs typeface="B Nazanin" panose="00000400000000000000" pitchFamily="2" charset="-78"/>
              </a:rPr>
              <a:t>2- دارایـی موضـوع انتشـار صکـوک از نظـر شـرعی بایـد مجـاز و منطبـق بـا موازیـن شـرعی باشـد. در حالیکـه در اوراق قرضـه دارایی هایـی کـه از نظـر اسـام پذیرفتـه نیسـت نیـز می توانـد پشـتوانه اوراق قـرار گیـرد</a:t>
            </a:r>
            <a:r>
              <a:rPr lang="en-US" sz="2700" kern="100" dirty="0">
                <a:latin typeface="Calibri" panose="020F0502020204030204" pitchFamily="34" charset="0"/>
                <a:ea typeface="Calibri" panose="020F0502020204030204" pitchFamily="34" charset="0"/>
                <a:cs typeface="B Nazanin" panose="00000400000000000000" pitchFamily="2" charset="-78"/>
              </a:rPr>
              <a:t>.</a:t>
            </a:r>
            <a:endParaRPr lang="en-US" sz="27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2700" kern="100" dirty="0">
                <a:latin typeface="Calibri" panose="020F0502020204030204" pitchFamily="34" charset="0"/>
                <a:ea typeface="Calibri" panose="020F0502020204030204" pitchFamily="34" charset="0"/>
                <a:cs typeface="B Nazanin" panose="00000400000000000000" pitchFamily="2" charset="-78"/>
              </a:rPr>
              <a:t>3-  اعتبـار اوراق قرضـه بـه اعتبـار ناشـر آن وابسـته اسـت و بـا آن سـنجیده می شـود ُ در حالــی کــه اعتبــار صکــوک بــه ناشــر بســتگی نــدارد بلکــه بــه ارزش دارایــی پشــتوانه بســتگی دارد</a:t>
            </a:r>
            <a:r>
              <a:rPr lang="en-US" sz="2700" kern="100" dirty="0">
                <a:latin typeface="Calibri" panose="020F0502020204030204" pitchFamily="34" charset="0"/>
                <a:ea typeface="Calibri" panose="020F0502020204030204" pitchFamily="34" charset="0"/>
                <a:cs typeface="B Nazanin" panose="00000400000000000000" pitchFamily="2" charset="-78"/>
              </a:rPr>
              <a:t>.</a:t>
            </a:r>
            <a:endParaRPr lang="en-US" sz="27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2700" kern="100" dirty="0">
                <a:latin typeface="Calibri" panose="020F0502020204030204" pitchFamily="34" charset="0"/>
                <a:ea typeface="Calibri" panose="020F0502020204030204" pitchFamily="34" charset="0"/>
                <a:cs typeface="B Nazanin" panose="00000400000000000000" pitchFamily="2" charset="-78"/>
              </a:rPr>
              <a:t>4- فـروش صکـوک در بـازار ثانـوی، فـروش مالکیـت یـک دارایـی اسـت امـا فـروش اوراق قرضـه فـروش بدهـی اسـت</a:t>
            </a:r>
            <a:r>
              <a:rPr lang="en-US" sz="2700" kern="100" dirty="0">
                <a:latin typeface="Calibri" panose="020F0502020204030204" pitchFamily="34" charset="0"/>
                <a:ea typeface="Calibri" panose="020F0502020204030204" pitchFamily="34" charset="0"/>
                <a:cs typeface="B Nazanin" panose="00000400000000000000" pitchFamily="2" charset="-78"/>
              </a:rPr>
              <a:t>.</a:t>
            </a:r>
            <a:endParaRPr lang="en-US" sz="27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2700" kern="100" dirty="0">
                <a:latin typeface="Calibri" panose="020F0502020204030204" pitchFamily="34" charset="0"/>
                <a:ea typeface="Calibri" panose="020F0502020204030204" pitchFamily="34" charset="0"/>
                <a:cs typeface="B Nazanin" panose="00000400000000000000" pitchFamily="2" charset="-78"/>
              </a:rPr>
              <a:t>5- در صکـوک امـکان افزایـش اصـل دارایـی و در نتیجـه ارزش خـود ورقـه صکـوک وجـود دارد در حالیکـه اصـل بدهـی در اوراق قرضـه قابلیـت افزایـش نـدارد</a:t>
            </a:r>
            <a:r>
              <a:rPr lang="en-US" sz="2700" kern="100" dirty="0">
                <a:latin typeface="Calibri" panose="020F0502020204030204" pitchFamily="34" charset="0"/>
                <a:ea typeface="Calibri" panose="020F0502020204030204" pitchFamily="34" charset="0"/>
                <a:cs typeface="B Nazanin" panose="00000400000000000000" pitchFamily="2" charset="-78"/>
              </a:rPr>
              <a:t>.</a:t>
            </a:r>
            <a:endParaRPr lang="en-US" sz="27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7258248"/>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marR="0" indent="0" algn="just" rtl="1">
              <a:lnSpc>
                <a:spcPct val="115000"/>
              </a:lnSpc>
              <a:spcBef>
                <a:spcPts val="0"/>
              </a:spcBef>
              <a:spcAft>
                <a:spcPts val="0"/>
              </a:spcAft>
              <a:buNone/>
            </a:pPr>
            <a:r>
              <a:rPr lang="ar-SA" b="1" kern="100" dirty="0">
                <a:latin typeface="Calibri" panose="020F0502020204030204" pitchFamily="34" charset="0"/>
                <a:ea typeface="Calibri" panose="020F0502020204030204" pitchFamily="34" charset="0"/>
                <a:cs typeface="B Nazanin" panose="00000400000000000000" pitchFamily="2" charset="-78"/>
              </a:rPr>
              <a:t>ساختار اجمالی صکوک</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Arial" panose="020B0604020202020204" pitchFamily="34" charset="0"/>
            </a:endParaRP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2835959" y="1591409"/>
            <a:ext cx="7011426" cy="4182720"/>
          </a:xfrm>
          <a:prstGeom prst="rect">
            <a:avLst/>
          </a:prstGeom>
          <a:noFill/>
          <a:ln>
            <a:noFill/>
          </a:ln>
        </p:spPr>
      </p:pic>
    </p:spTree>
    <p:extLst>
      <p:ext uri="{BB962C8B-B14F-4D97-AF65-F5344CB8AC3E}">
        <p14:creationId xmlns:p14="http://schemas.microsoft.com/office/powerpoint/2010/main" val="3115118375"/>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lnSpcReduction="10000"/>
          </a:bodyPr>
          <a:lstStyle/>
          <a:p>
            <a:pPr marL="0" marR="0" indent="0" algn="just" rtl="1">
              <a:lnSpc>
                <a:spcPct val="115000"/>
              </a:lnSpc>
              <a:spcBef>
                <a:spcPts val="0"/>
              </a:spcBef>
              <a:spcAft>
                <a:spcPts val="0"/>
              </a:spcAft>
              <a:buNone/>
            </a:pPr>
            <a:r>
              <a:rPr lang="ar-SA" b="1" kern="100" dirty="0" smtClean="0">
                <a:latin typeface="Calibri" panose="020F0502020204030204" pitchFamily="34" charset="0"/>
                <a:ea typeface="Calibri" panose="020F0502020204030204" pitchFamily="34" charset="0"/>
                <a:cs typeface="B Nazanin" panose="00000400000000000000" pitchFamily="2" charset="-78"/>
              </a:rPr>
              <a:t>ابزارهای </a:t>
            </a:r>
            <a:r>
              <a:rPr lang="ar-SA" b="1" kern="100" dirty="0">
                <a:latin typeface="Calibri" panose="020F0502020204030204" pitchFamily="34" charset="0"/>
                <a:ea typeface="Calibri" panose="020F0502020204030204" pitchFamily="34" charset="0"/>
                <a:cs typeface="B Nazanin" panose="00000400000000000000" pitchFamily="2" charset="-78"/>
              </a:rPr>
              <a:t>مالی </a:t>
            </a:r>
            <a:r>
              <a:rPr lang="ar-SA" b="1" kern="100" dirty="0" smtClean="0">
                <a:latin typeface="Calibri" panose="020F0502020204030204" pitchFamily="34" charset="0"/>
                <a:ea typeface="Calibri" panose="020F0502020204030204" pitchFamily="34" charset="0"/>
                <a:cs typeface="B Nazanin" panose="00000400000000000000" pitchFamily="2" charset="-78"/>
              </a:rPr>
              <a:t>غیرانتفاعی</a:t>
            </a:r>
            <a:endParaRPr lang="fa-IR" b="1" kern="100" dirty="0" smtClean="0">
              <a:latin typeface="Calibri" panose="020F0502020204030204" pitchFamily="34" charset="0"/>
              <a:ea typeface="Calibri" panose="020F0502020204030204" pitchFamily="34" charset="0"/>
              <a:cs typeface="B Nazanin" panose="00000400000000000000" pitchFamily="2" charset="-78"/>
            </a:endParaRPr>
          </a:p>
          <a:p>
            <a:pPr marR="0" algn="just" rtl="1">
              <a:lnSpc>
                <a:spcPct val="115000"/>
              </a:lnSpc>
              <a:spcBef>
                <a:spcPts val="0"/>
              </a:spcBef>
              <a:spcAft>
                <a:spcPts val="0"/>
              </a:spcAft>
              <a:buFontTx/>
              <a:buChar char="-"/>
            </a:pPr>
            <a:endParaRPr lang="en-US" sz="16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2500" b="1" kern="100" dirty="0">
                <a:latin typeface="Calibri" panose="020F0502020204030204" pitchFamily="34" charset="0"/>
                <a:ea typeface="Calibri" panose="020F0502020204030204" pitchFamily="34" charset="0"/>
                <a:cs typeface="B Nazanin" panose="00000400000000000000" pitchFamily="2" charset="-78"/>
              </a:rPr>
              <a:t>1-1- اوراق قرض الحســنه:</a:t>
            </a:r>
            <a:r>
              <a:rPr lang="ar-SA" sz="2500" kern="100" dirty="0">
                <a:latin typeface="Calibri" panose="020F0502020204030204" pitchFamily="34" charset="0"/>
                <a:ea typeface="Calibri" panose="020F0502020204030204" pitchFamily="34" charset="0"/>
                <a:cs typeface="B Nazanin" panose="00000400000000000000" pitchFamily="2" charset="-78"/>
              </a:rPr>
              <a:t> </a:t>
            </a:r>
            <a:endParaRPr lang="fa-IR" sz="2500"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r>
              <a:rPr lang="ar-SA" sz="2500" kern="100" dirty="0" smtClean="0">
                <a:latin typeface="Calibri" panose="020F0502020204030204" pitchFamily="34" charset="0"/>
                <a:ea typeface="Calibri" panose="020F0502020204030204" pitchFamily="34" charset="0"/>
                <a:cs typeface="B Nazanin" panose="00000400000000000000" pitchFamily="2" charset="-78"/>
              </a:rPr>
              <a:t>اوراق </a:t>
            </a:r>
            <a:r>
              <a:rPr lang="ar-SA" sz="2500" kern="100" dirty="0">
                <a:latin typeface="Calibri" panose="020F0502020204030204" pitchFamily="34" charset="0"/>
                <a:ea typeface="Calibri" panose="020F0502020204030204" pitchFamily="34" charset="0"/>
                <a:cs typeface="B Nazanin" panose="00000400000000000000" pitchFamily="2" charset="-78"/>
              </a:rPr>
              <a:t>بهــاداری اســت کــه بــر اســاس قــرارداد قــرض بـدون بهـره منتشـر می شـود و بـه موجـب آن قـرارداد، ناشـر اوراق بـه میـزان ارزش اســمی آن هــا از دارنــدگان اوراق اســتقراض می کنــد و بــه همــان مقــدار بــه آنــان بدهـکار اسـت و بایسـتی در سررسـید معیـن یـا عندالمطالبـه بـه آنـان بپـردازد</a:t>
            </a:r>
            <a:r>
              <a:rPr lang="en-US" sz="2500" kern="100" dirty="0" smtClean="0">
                <a:latin typeface="Calibri" panose="020F0502020204030204" pitchFamily="34" charset="0"/>
                <a:ea typeface="Calibri" panose="020F0502020204030204" pitchFamily="34" charset="0"/>
                <a:cs typeface="B Nazanin" panose="00000400000000000000" pitchFamily="2" charset="-78"/>
              </a:rPr>
              <a:t>.</a:t>
            </a:r>
            <a:endParaRPr lang="fa-IR" sz="2500"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endParaRPr lang="en-US" sz="25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2500" b="1" kern="100" dirty="0">
                <a:latin typeface="Calibri" panose="020F0502020204030204" pitchFamily="34" charset="0"/>
                <a:ea typeface="Calibri" panose="020F0502020204030204" pitchFamily="34" charset="0"/>
                <a:cs typeface="B Nazanin" panose="00000400000000000000" pitchFamily="2" charset="-78"/>
              </a:rPr>
              <a:t>1-2- اوراق وقــف: </a:t>
            </a:r>
            <a:endParaRPr lang="fa-IR" sz="2500" b="1"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r>
              <a:rPr lang="ar-SA" sz="2500" kern="100" dirty="0" smtClean="0">
                <a:latin typeface="Calibri" panose="020F0502020204030204" pitchFamily="34" charset="0"/>
                <a:ea typeface="Calibri" panose="020F0502020204030204" pitchFamily="34" charset="0"/>
                <a:cs typeface="B Nazanin" panose="00000400000000000000" pitchFamily="2" charset="-78"/>
              </a:rPr>
              <a:t>اوراق </a:t>
            </a:r>
            <a:r>
              <a:rPr lang="ar-SA" sz="2500" kern="100" dirty="0">
                <a:latin typeface="Calibri" panose="020F0502020204030204" pitchFamily="34" charset="0"/>
                <a:ea typeface="Calibri" panose="020F0502020204030204" pitchFamily="34" charset="0"/>
                <a:cs typeface="B Nazanin" panose="00000400000000000000" pitchFamily="2" charset="-78"/>
              </a:rPr>
              <a:t>بهــادار بــا نامــی اســت کــه بــه قیمــت اســمی مشــخص بــرای مــدت معیــن (زمــان احــداث پــروژه) منتشــر می شــود و بــه واقفینــی کــه قصــد مشــارکت در طرح هــای عــام المنفعــه را دارنــد واگــذار می گــردد؛ بــه بیــان دیگـر، اوراق وقـف؛ اوراق بهـادار غیرانتفاعـی اسـت کـه بـر اسـاس قـرارداد صلـح بـه منظـور وقـف منتشـر مـی شـود</a:t>
            </a:r>
            <a:r>
              <a:rPr lang="en-US" sz="2500" kern="100" dirty="0">
                <a:latin typeface="Calibri" panose="020F0502020204030204" pitchFamily="34" charset="0"/>
                <a:ea typeface="Calibri" panose="020F0502020204030204" pitchFamily="34" charset="0"/>
                <a:cs typeface="B Nazanin" panose="00000400000000000000" pitchFamily="2" charset="-78"/>
              </a:rPr>
              <a:t>.</a:t>
            </a:r>
            <a:endParaRPr lang="en-US" sz="25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80377836"/>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marR="0" algn="just" rtl="1">
              <a:lnSpc>
                <a:spcPct val="115000"/>
              </a:lnSpc>
              <a:spcBef>
                <a:spcPts val="0"/>
              </a:spcBef>
              <a:spcAft>
                <a:spcPts val="0"/>
              </a:spcAft>
            </a:pPr>
            <a:r>
              <a:rPr lang="ar-SA" sz="2000" b="1" kern="100" dirty="0">
                <a:latin typeface="Calibri" panose="020F0502020204030204" pitchFamily="34" charset="0"/>
                <a:ea typeface="Calibri" panose="020F0502020204030204" pitchFamily="34" charset="0"/>
                <a:cs typeface="B Nazanin" panose="00000400000000000000" pitchFamily="2" charset="-78"/>
              </a:rPr>
              <a:t>- ابزارهای مالی انتفاعی با سود معین و قابل فروش در بازار </a:t>
            </a:r>
            <a:r>
              <a:rPr lang="ar-SA" sz="2000" b="1" kern="100" dirty="0" smtClean="0">
                <a:latin typeface="Calibri" panose="020F0502020204030204" pitchFamily="34" charset="0"/>
                <a:ea typeface="Calibri" panose="020F0502020204030204" pitchFamily="34" charset="0"/>
                <a:cs typeface="B Nazanin" panose="00000400000000000000" pitchFamily="2" charset="-78"/>
              </a:rPr>
              <a:t>ثانویه</a:t>
            </a:r>
            <a:endParaRPr lang="fa-IR" sz="2000" b="1" kern="100" dirty="0" smtClean="0">
              <a:latin typeface="Calibri" panose="020F0502020204030204" pitchFamily="34" charset="0"/>
              <a:ea typeface="Calibri" panose="020F0502020204030204" pitchFamily="34" charset="0"/>
              <a:cs typeface="B Nazanin" panose="00000400000000000000" pitchFamily="2" charset="-78"/>
            </a:endParaRPr>
          </a:p>
          <a:p>
            <a:pPr marL="0" marR="0" algn="just" rtl="1">
              <a:lnSpc>
                <a:spcPct val="115000"/>
              </a:lnSpc>
              <a:spcBef>
                <a:spcPts val="0"/>
              </a:spcBef>
              <a:spcAft>
                <a:spcPts val="0"/>
              </a:spcAft>
            </a:pPr>
            <a:endParaRPr lang="en-US" sz="1600" kern="100" dirty="0">
              <a:latin typeface="Calibri" panose="020F0502020204030204" pitchFamily="34" charset="0"/>
              <a:ea typeface="Calibri" panose="020F0502020204030204" pitchFamily="34" charset="0"/>
              <a:cs typeface="B Nazanin" panose="00000400000000000000" pitchFamily="2" charset="-78"/>
            </a:endParaRPr>
          </a:p>
          <a:p>
            <a:pPr marL="0" marR="0" algn="just" rtl="1">
              <a:lnSpc>
                <a:spcPct val="115000"/>
              </a:lnSpc>
              <a:spcBef>
                <a:spcPts val="0"/>
              </a:spcBef>
              <a:spcAft>
                <a:spcPts val="0"/>
              </a:spcAft>
            </a:pPr>
            <a:r>
              <a:rPr lang="ar-SA" sz="2000" b="1" kern="100" dirty="0">
                <a:highlight>
                  <a:srgbClr val="FFFF00"/>
                </a:highlight>
                <a:latin typeface="Calibri" panose="020F0502020204030204" pitchFamily="34" charset="0"/>
                <a:ea typeface="Calibri" panose="020F0502020204030204" pitchFamily="34" charset="0"/>
                <a:cs typeface="B Nazanin" panose="00000400000000000000" pitchFamily="2" charset="-78"/>
              </a:rPr>
              <a:t>2-1- اوراق اجــاره:</a:t>
            </a:r>
            <a:r>
              <a:rPr lang="ar-SA" sz="2000" b="1" kern="100" dirty="0">
                <a:latin typeface="Calibri" panose="020F0502020204030204" pitchFamily="34" charset="0"/>
                <a:ea typeface="Calibri" panose="020F0502020204030204" pitchFamily="34" charset="0"/>
                <a:cs typeface="B Nazanin" panose="00000400000000000000" pitchFamily="2" charset="-78"/>
              </a:rPr>
              <a:t> </a:t>
            </a:r>
            <a:r>
              <a:rPr lang="ar-SA" sz="2000" kern="100" dirty="0">
                <a:latin typeface="Calibri" panose="020F0502020204030204" pitchFamily="34" charset="0"/>
                <a:ea typeface="Calibri" panose="020F0502020204030204" pitchFamily="34" charset="0"/>
                <a:cs typeface="B Nazanin" panose="00000400000000000000" pitchFamily="2" charset="-78"/>
              </a:rPr>
              <a:t>اوراق بهــاداری اســت کــه براســاس عقــد اجــاره منتشــر می شــود و نشــان دهنده مالکیــت مشــاع دارنــدگان آن، در دارایــی مبنــای انتشــار اوراق اســت کــه اجــاره داده می شــود</a:t>
            </a:r>
            <a:r>
              <a:rPr lang="en-US" sz="2000" kern="100" dirty="0">
                <a:latin typeface="Calibri" panose="020F0502020204030204" pitchFamily="34" charset="0"/>
                <a:ea typeface="Calibri" panose="020F0502020204030204" pitchFamily="34" charset="0"/>
                <a:cs typeface="B Nazanin" panose="00000400000000000000" pitchFamily="2" charset="-78"/>
              </a:rPr>
              <a:t>.</a:t>
            </a:r>
            <a:r>
              <a:rPr lang="en-US" sz="2000" kern="100" dirty="0">
                <a:latin typeface="B Nazanin" panose="00000400000000000000" pitchFamily="2" charset="-78"/>
                <a:ea typeface="Calibri" panose="020F0502020204030204" pitchFamily="34" charset="0"/>
                <a:cs typeface="B Nazanin" panose="00000400000000000000" pitchFamily="2" charset="-78"/>
              </a:rPr>
              <a:t> </a:t>
            </a:r>
            <a:r>
              <a:rPr lang="ar-SA" sz="2000" kern="100" dirty="0">
                <a:latin typeface="B Nazanin" panose="00000400000000000000" pitchFamily="2" charset="-78"/>
                <a:ea typeface="Calibri" panose="020F0502020204030204" pitchFamily="34" charset="0"/>
                <a:cs typeface="B Nazanin" panose="00000400000000000000" pitchFamily="2" charset="-78"/>
              </a:rPr>
              <a:t>در اوراق اجــاره، حــق اســتفاده از منافــع یــک دارایــی یــا مجموعــه ای از دارایی هــا، در قبــال اجاره بهــا از مالــک بــه شــخص دیگــری منتقــل می شــود. مــدت قــرارداد اجــاره مشــخص اســت و اجاره بهــا را می تــوان در ابتــدای دوره، انتهــای دوره بــا سررســیدهای ماهانــه، فصلــی یــا </a:t>
            </a:r>
            <a:r>
              <a:rPr lang="ar-SA" sz="2000" kern="100" dirty="0" smtClean="0">
                <a:latin typeface="B Nazanin" panose="00000400000000000000" pitchFamily="2" charset="-78"/>
                <a:ea typeface="Calibri" panose="020F0502020204030204" pitchFamily="34" charset="0"/>
                <a:cs typeface="B Nazanin" panose="00000400000000000000" pitchFamily="2" charset="-78"/>
              </a:rPr>
              <a:t>ســ</a:t>
            </a:r>
            <a:r>
              <a:rPr lang="fa-IR" sz="2000" kern="100" dirty="0" smtClean="0">
                <a:latin typeface="B Nazanin" panose="00000400000000000000" pitchFamily="2" charset="-78"/>
                <a:ea typeface="Calibri" panose="020F0502020204030204" pitchFamily="34" charset="0"/>
                <a:cs typeface="B Nazanin" panose="00000400000000000000" pitchFamily="2" charset="-78"/>
              </a:rPr>
              <a:t>الا</a:t>
            </a:r>
            <a:r>
              <a:rPr lang="ar-SA" sz="2000" kern="100" dirty="0" smtClean="0">
                <a:latin typeface="B Nazanin" panose="00000400000000000000" pitchFamily="2" charset="-78"/>
                <a:ea typeface="Calibri" panose="020F0502020204030204" pitchFamily="34" charset="0"/>
                <a:cs typeface="B Nazanin" panose="00000400000000000000" pitchFamily="2" charset="-78"/>
              </a:rPr>
              <a:t>نه </a:t>
            </a:r>
            <a:r>
              <a:rPr lang="ar-SA" sz="2000" kern="100" dirty="0">
                <a:latin typeface="B Nazanin" panose="00000400000000000000" pitchFamily="2" charset="-78"/>
                <a:ea typeface="Calibri" panose="020F0502020204030204" pitchFamily="34" charset="0"/>
                <a:cs typeface="B Nazanin" panose="00000400000000000000" pitchFamily="2" charset="-78"/>
              </a:rPr>
              <a:t>پرداخــت کــرد. از آن جــا کــه ایــن اوراق بیانگـر مالکیـت مشـاع فـرد اسـت می تـوان آن را در بـازار ثانـویه و بـه قیمتـی کـه توســط عوامــل بــازار تعییــن می شــود، معاملــه کــرد</a:t>
            </a:r>
            <a:r>
              <a:rPr lang="en-US" sz="2000" kern="100" dirty="0">
                <a:latin typeface="Calibri" panose="020F0502020204030204" pitchFamily="34" charset="0"/>
                <a:ea typeface="Calibri" panose="020F0502020204030204" pitchFamily="34" charset="0"/>
                <a:cs typeface="B Nazanin" panose="00000400000000000000" pitchFamily="2" charset="-78"/>
              </a:rPr>
              <a:t>.</a:t>
            </a:r>
            <a:endParaRPr lang="en-US" sz="1600" kern="100" dirty="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3732774" y="3534507"/>
            <a:ext cx="5191418" cy="2859210"/>
          </a:xfrm>
          <a:prstGeom prst="rect">
            <a:avLst/>
          </a:prstGeom>
          <a:noFill/>
          <a:ln>
            <a:noFill/>
          </a:ln>
        </p:spPr>
      </p:pic>
    </p:spTree>
    <p:extLst>
      <p:ext uri="{BB962C8B-B14F-4D97-AF65-F5344CB8AC3E}">
        <p14:creationId xmlns:p14="http://schemas.microsoft.com/office/powerpoint/2010/main" val="2094464068"/>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marR="0" indent="0" algn="just" rtl="1">
              <a:lnSpc>
                <a:spcPct val="115000"/>
              </a:lnSpc>
              <a:spcBef>
                <a:spcPts val="0"/>
              </a:spcBef>
              <a:spcAft>
                <a:spcPts val="0"/>
              </a:spcAft>
              <a:buNone/>
            </a:pPr>
            <a:r>
              <a:rPr lang="ar-SA" b="1" kern="100" dirty="0" smtClean="0">
                <a:latin typeface="Calibri" panose="020F0502020204030204" pitchFamily="34" charset="0"/>
                <a:ea typeface="Calibri" panose="020F0502020204030204" pitchFamily="34" charset="0"/>
                <a:cs typeface="B Nazanin" panose="00000400000000000000" pitchFamily="2" charset="-78"/>
              </a:rPr>
              <a:t>2- </a:t>
            </a:r>
            <a:r>
              <a:rPr lang="ar-SA" b="1" kern="100" dirty="0">
                <a:latin typeface="Calibri" panose="020F0502020204030204" pitchFamily="34" charset="0"/>
                <a:ea typeface="Calibri" panose="020F0502020204030204" pitchFamily="34" charset="0"/>
                <a:cs typeface="B Nazanin" panose="00000400000000000000" pitchFamily="2" charset="-78"/>
              </a:rPr>
              <a:t>اوراق مرابحـه: </a:t>
            </a:r>
            <a:endParaRPr lang="fa-IR" b="1"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endParaRPr lang="fa-IR" sz="2500" b="1"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r>
              <a:rPr lang="ar-SA" sz="2500" kern="100" dirty="0" smtClean="0">
                <a:latin typeface="Calibri" panose="020F0502020204030204" pitchFamily="34" charset="0"/>
                <a:ea typeface="Calibri" panose="020F0502020204030204" pitchFamily="34" charset="0"/>
                <a:cs typeface="B Nazanin" panose="00000400000000000000" pitchFamily="2" charset="-78"/>
              </a:rPr>
              <a:t>اوراق </a:t>
            </a:r>
            <a:r>
              <a:rPr lang="ar-SA" sz="2500" kern="100" dirty="0">
                <a:latin typeface="Calibri" panose="020F0502020204030204" pitchFamily="34" charset="0"/>
                <a:ea typeface="Calibri" panose="020F0502020204030204" pitchFamily="34" charset="0"/>
                <a:cs typeface="B Nazanin" panose="00000400000000000000" pitchFamily="2" charset="-78"/>
              </a:rPr>
              <a:t>بهـاداری هسـتند کـه دارنـدگان آن هـا بـه صورت مشـاع مالـک دارایـی مالـی (دینـی) هسـتند کـه بـر اسـاس قـرارداد مرابحـه حاصـل شـده اسـت، ایـن اوراق بازدهـی ثابـت داشـته و قابـل فـروش در بـازار ثانـویه می باشـند</a:t>
            </a:r>
            <a:r>
              <a:rPr lang="en-US" sz="2500" kern="100" dirty="0">
                <a:latin typeface="Calibri" panose="020F0502020204030204" pitchFamily="34" charset="0"/>
                <a:ea typeface="Calibri" panose="020F0502020204030204" pitchFamily="34" charset="0"/>
                <a:cs typeface="B Nazanin" panose="00000400000000000000" pitchFamily="2" charset="-78"/>
              </a:rPr>
              <a:t>.</a:t>
            </a:r>
            <a:endParaRPr lang="en-US" sz="25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2500" kern="100" dirty="0">
                <a:latin typeface="Calibri" panose="020F0502020204030204" pitchFamily="34" charset="0"/>
                <a:ea typeface="Calibri" panose="020F0502020204030204" pitchFamily="34" charset="0"/>
                <a:cs typeface="B Nazanin" panose="00000400000000000000" pitchFamily="2" charset="-78"/>
              </a:rPr>
              <a:t>اوراق مرابحه نوعی سرمایه‌گذاری بدون ربا است که در آن یک کالا یا دارایی به‌ صورت نسیه و با سود توافق‌شده فروخته می‌شود و سرمایه‌گذار از محل این سود درآمد کسب می‌کند</a:t>
            </a:r>
            <a:r>
              <a:rPr lang="en-US" sz="2500" kern="100" dirty="0" smtClean="0">
                <a:latin typeface="Calibri" panose="020F0502020204030204" pitchFamily="34" charset="0"/>
                <a:ea typeface="Calibri" panose="020F0502020204030204" pitchFamily="34" charset="0"/>
                <a:cs typeface="B Nazanin" panose="00000400000000000000" pitchFamily="2" charset="-78"/>
              </a:rPr>
              <a:t>.</a:t>
            </a:r>
            <a:endParaRPr lang="fa-IR" sz="2500" kern="100" dirty="0" smtClean="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2500" kern="100" dirty="0" smtClean="0">
                <a:latin typeface="Calibri" panose="020F0502020204030204" pitchFamily="34" charset="0"/>
                <a:ea typeface="Calibri" panose="020F0502020204030204" pitchFamily="34" charset="0"/>
                <a:cs typeface="B Nazanin" panose="00000400000000000000" pitchFamily="2" charset="-78"/>
              </a:rPr>
              <a:t>اوراق </a:t>
            </a:r>
            <a:r>
              <a:rPr lang="ar-SA" sz="2500" kern="100" dirty="0">
                <a:latin typeface="Calibri" panose="020F0502020204030204" pitchFamily="34" charset="0"/>
                <a:ea typeface="Calibri" panose="020F0502020204030204" pitchFamily="34" charset="0"/>
                <a:cs typeface="B Nazanin" panose="00000400000000000000" pitchFamily="2" charset="-78"/>
              </a:rPr>
              <a:t>مرابحه در بورس ایران جهت تامین مالی و نقدینگی شرکت‌های فعال مورد استفاده قرار می‌گیرد که منظور همان اوراق مرابحه دولتی (اراد) است</a:t>
            </a:r>
            <a:r>
              <a:rPr lang="en-US" sz="2500" kern="100" dirty="0">
                <a:latin typeface="Calibri" panose="020F0502020204030204" pitchFamily="34" charset="0"/>
                <a:ea typeface="Calibri" panose="020F0502020204030204" pitchFamily="34" charset="0"/>
                <a:cs typeface="B Nazanin" panose="00000400000000000000" pitchFamily="2" charset="-78"/>
              </a:rPr>
              <a:t>.</a:t>
            </a:r>
            <a:endParaRPr lang="en-US" sz="25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fa-IR" sz="2500" kern="100" dirty="0" smtClean="0">
                <a:latin typeface="Calibri" panose="020F0502020204030204" pitchFamily="34" charset="0"/>
                <a:ea typeface="Calibri" panose="020F0502020204030204" pitchFamily="34" charset="0"/>
                <a:cs typeface="B Nazanin" panose="00000400000000000000" pitchFamily="2" charset="-78"/>
              </a:rPr>
              <a:t>ا</a:t>
            </a:r>
            <a:r>
              <a:rPr lang="ar-SA" sz="2500" kern="100" dirty="0" smtClean="0">
                <a:latin typeface="Calibri" panose="020F0502020204030204" pitchFamily="34" charset="0"/>
                <a:ea typeface="Calibri" panose="020F0502020204030204" pitchFamily="34" charset="0"/>
                <a:cs typeface="B Nazanin" panose="00000400000000000000" pitchFamily="2" charset="-78"/>
              </a:rPr>
              <a:t>نواع </a:t>
            </a:r>
            <a:r>
              <a:rPr lang="ar-SA" sz="2500" kern="100" dirty="0">
                <a:latin typeface="Calibri" panose="020F0502020204030204" pitchFamily="34" charset="0"/>
                <a:ea typeface="Calibri" panose="020F0502020204030204" pitchFamily="34" charset="0"/>
                <a:cs typeface="B Nazanin" panose="00000400000000000000" pitchFamily="2" charset="-78"/>
              </a:rPr>
              <a:t>اصلی اوراق مرابحه یا</a:t>
            </a:r>
            <a:r>
              <a:rPr lang="ar-SA" sz="2500" kern="100" dirty="0">
                <a:latin typeface="Calibri" panose="020F0502020204030204" pitchFamily="34" charset="0"/>
                <a:ea typeface="Calibri" panose="020F0502020204030204" pitchFamily="34" charset="0"/>
                <a:cs typeface="Cambria" panose="02040503050406030204" pitchFamily="18" charset="0"/>
              </a:rPr>
              <a:t> </a:t>
            </a:r>
            <a:r>
              <a:rPr lang="ar-SA" sz="2500" kern="100" dirty="0">
                <a:latin typeface="Calibri" panose="020F0502020204030204" pitchFamily="34" charset="0"/>
                <a:ea typeface="Calibri" panose="020F0502020204030204" pitchFamily="34" charset="0"/>
                <a:cs typeface="B Nazanin" panose="00000400000000000000" pitchFamily="2" charset="-78"/>
              </a:rPr>
              <a:t>اوراق بهادار اسلامی شامل مرابحه تامین مالی، نقدینگی، سرمایه شرکت‌ها، مرابحه رهنی و مرابحه دولتی است.</a:t>
            </a:r>
            <a:endParaRPr lang="en-US" sz="25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3077886097"/>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lnSpcReduction="10000"/>
          </a:bodyPr>
          <a:lstStyle/>
          <a:p>
            <a:pPr marL="0" marR="0" indent="0" algn="just" rtl="1">
              <a:lnSpc>
                <a:spcPct val="115000"/>
              </a:lnSpc>
              <a:spcBef>
                <a:spcPts val="0"/>
              </a:spcBef>
              <a:spcAft>
                <a:spcPts val="0"/>
              </a:spcAft>
              <a:buNone/>
            </a:pPr>
            <a:r>
              <a:rPr lang="fa-IR" b="1" kern="100" dirty="0">
                <a:latin typeface="Calibri" panose="020F0502020204030204" pitchFamily="34" charset="0"/>
                <a:ea typeface="Calibri" panose="020F0502020204030204" pitchFamily="34" charset="0"/>
                <a:cs typeface="B Nazanin" panose="00000400000000000000" pitchFamily="2" charset="-78"/>
              </a:rPr>
              <a:t>2-2-1- </a:t>
            </a:r>
            <a:r>
              <a:rPr lang="ar-SA" b="1" kern="100" dirty="0">
                <a:latin typeface="Calibri" panose="020F0502020204030204" pitchFamily="34" charset="0"/>
                <a:ea typeface="Calibri" panose="020F0502020204030204" pitchFamily="34" charset="0"/>
                <a:cs typeface="B Nazanin" panose="00000400000000000000" pitchFamily="2" charset="-78"/>
              </a:rPr>
              <a:t>اوراق مرابحه تامین </a:t>
            </a:r>
            <a:r>
              <a:rPr lang="ar-SA" b="1" kern="100" dirty="0" smtClean="0">
                <a:latin typeface="Calibri" panose="020F0502020204030204" pitchFamily="34" charset="0"/>
                <a:ea typeface="Calibri" panose="020F0502020204030204" pitchFamily="34" charset="0"/>
                <a:cs typeface="B Nazanin" panose="00000400000000000000" pitchFamily="2" charset="-78"/>
              </a:rPr>
              <a:t>مالی</a:t>
            </a:r>
            <a:endParaRPr lang="fa-IR" b="1"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2500" kern="100" dirty="0">
                <a:latin typeface="Calibri" panose="020F0502020204030204" pitchFamily="34" charset="0"/>
                <a:ea typeface="Calibri" panose="020F0502020204030204" pitchFamily="34" charset="0"/>
                <a:cs typeface="B Nazanin" panose="00000400000000000000" pitchFamily="2" charset="-78"/>
              </a:rPr>
              <a:t>از آن جایی که اوراق مرابحه معمولا برای تامین منابع مالی استفاده می‌شوند، ممکن است برخی دولت‌ها در کشورهای اسلامی، برای خرید مایحتاج خود یا احداث و پیش‌برد پروژه‌ها، به منابع مالی نیاز داشته باشند. این کشورها می‌توانند از اوراق مرابحه برای پوشش هزینه‌های مالی خود استفاده کنند</a:t>
            </a:r>
            <a:r>
              <a:rPr lang="ar-SA" sz="2500" kern="100" dirty="0" smtClean="0">
                <a:latin typeface="Calibri" panose="020F0502020204030204" pitchFamily="34" charset="0"/>
                <a:ea typeface="Calibri" panose="020F0502020204030204" pitchFamily="34" charset="0"/>
                <a:cs typeface="B Nazanin" panose="00000400000000000000" pitchFamily="2" charset="-78"/>
              </a:rPr>
              <a:t>.</a:t>
            </a:r>
            <a:endParaRPr lang="fa-IR" sz="2500"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endParaRPr lang="en-US" sz="25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b="1" kern="100" dirty="0">
                <a:latin typeface="Calibri" panose="020F0502020204030204" pitchFamily="34" charset="0"/>
                <a:ea typeface="Calibri" panose="020F0502020204030204" pitchFamily="34" charset="0"/>
                <a:cs typeface="B Nazanin" panose="00000400000000000000" pitchFamily="2" charset="-78"/>
              </a:rPr>
              <a:t>2-2-2- اوراق مرابحه تامین </a:t>
            </a:r>
            <a:r>
              <a:rPr lang="ar-SA" b="1" kern="100" dirty="0" smtClean="0">
                <a:latin typeface="Calibri" panose="020F0502020204030204" pitchFamily="34" charset="0"/>
                <a:ea typeface="Calibri" panose="020F0502020204030204" pitchFamily="34" charset="0"/>
                <a:cs typeface="B Nazanin" panose="00000400000000000000" pitchFamily="2" charset="-78"/>
              </a:rPr>
              <a:t>نقدینگی</a:t>
            </a:r>
            <a:endParaRPr lang="fa-IR" b="1"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endParaRPr lang="fa-IR" sz="2000" kern="100" dirty="0" smtClean="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2500" kern="100" dirty="0" smtClean="0">
                <a:latin typeface="Calibri" panose="020F0502020204030204" pitchFamily="34" charset="0"/>
                <a:ea typeface="Calibri" panose="020F0502020204030204" pitchFamily="34" charset="0"/>
                <a:cs typeface="B Nazanin" panose="00000400000000000000" pitchFamily="2" charset="-78"/>
              </a:rPr>
              <a:t>اوراق </a:t>
            </a:r>
            <a:r>
              <a:rPr lang="ar-SA" sz="2500" kern="100" dirty="0">
                <a:latin typeface="Calibri" panose="020F0502020204030204" pitchFamily="34" charset="0"/>
                <a:ea typeface="Calibri" panose="020F0502020204030204" pitchFamily="34" charset="0"/>
                <a:cs typeface="B Nazanin" panose="00000400000000000000" pitchFamily="2" charset="-78"/>
              </a:rPr>
              <a:t>مرابحه تامین نقدینگی، برای تامین مالی منتشر می‌شوند و به فروش می‌رسند. در این روش، یک شرکت واسطه وجود دارد که منابع نقدی را با به‌ فروش رساندن اوراق به مردم، دریافت و آن را به سازمان مد نظر ارائه می‌کند. این شرکت، صاحب بخشی از دارایی‌های سازمان می‌شود. به عبارت دیگر می‌توان گفت سازمان، بخشی از اموال خود را به فروش می‌رساند و هزینه حاصل از آن را به‌صورت وجه نقد دریافت می‌کند. در نهایت همان اموال را دوباره به شکل نسیه و با پرداخت مبلغ اضافه‌ای به عنوان سود، بازخرید خواهد کرد.</a:t>
            </a:r>
            <a:endParaRPr lang="en-US" sz="25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533900690"/>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92500"/>
          </a:bodyPr>
          <a:lstStyle/>
          <a:p>
            <a:pPr marL="0" marR="0" indent="0" algn="just" rtl="1">
              <a:lnSpc>
                <a:spcPct val="115000"/>
              </a:lnSpc>
              <a:spcBef>
                <a:spcPts val="0"/>
              </a:spcBef>
              <a:spcAft>
                <a:spcPts val="0"/>
              </a:spcAft>
              <a:buNone/>
            </a:pPr>
            <a:r>
              <a:rPr lang="fa-IR" b="1" kern="100" dirty="0" smtClean="0">
                <a:latin typeface="Calibri" panose="020F0502020204030204" pitchFamily="34" charset="0"/>
                <a:ea typeface="Calibri" panose="020F0502020204030204" pitchFamily="34" charset="0"/>
                <a:cs typeface="B Nazanin" panose="00000400000000000000" pitchFamily="2" charset="-78"/>
              </a:rPr>
              <a:t>2</a:t>
            </a:r>
            <a:r>
              <a:rPr lang="ar-SA" b="1" kern="100" dirty="0" smtClean="0">
                <a:latin typeface="Calibri" panose="020F0502020204030204" pitchFamily="34" charset="0"/>
                <a:ea typeface="Calibri" panose="020F0502020204030204" pitchFamily="34" charset="0"/>
                <a:cs typeface="B Nazanin" panose="00000400000000000000" pitchFamily="2" charset="-78"/>
              </a:rPr>
              <a:t>-2-3- </a:t>
            </a:r>
            <a:r>
              <a:rPr lang="ar-SA" b="1" kern="100" dirty="0">
                <a:latin typeface="Calibri" panose="020F0502020204030204" pitchFamily="34" charset="0"/>
                <a:ea typeface="Calibri" panose="020F0502020204030204" pitchFamily="34" charset="0"/>
                <a:cs typeface="B Nazanin" panose="00000400000000000000" pitchFamily="2" charset="-78"/>
              </a:rPr>
              <a:t>اوراق مرابحه تامین سرمایه شرکت‌های تجاری</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kern="100" dirty="0">
                <a:latin typeface="Calibri" panose="020F0502020204030204" pitchFamily="34" charset="0"/>
                <a:ea typeface="Calibri" panose="020F0502020204030204" pitchFamily="34" charset="0"/>
                <a:cs typeface="B Nazanin" panose="00000400000000000000" pitchFamily="2" charset="-78"/>
              </a:rPr>
              <a:t>در این روش، یک شرکت به عنوان تامین‌کننده سرمایه، فعالیت خود را شروع می‌کند و با فروش اوراق مرابحه به مردم، منابع مالی جمع‌آوری‌شده را برای خرید موارد مورد نیاز سازمان خرج می‌کند. سپس این کالاها را به شکل اقساط به سازمان می‌فروشد و طبیعتا مبلغی را به عنوان سود به قیمت اصلی کالاها اضافه می‌کند. سازمان مد نظر موظف است در سررسیدهای زمانی مشخص‌شده، مبالغ تعیین‌شده را واریز کند. شرکت واسطه هم با کسر کارمزد خود، سود حاصل از آن را به دارندگان اوراق می‌رساند</a:t>
            </a:r>
            <a:r>
              <a:rPr lang="en-US" kern="100" dirty="0">
                <a:latin typeface="Calibri" panose="020F0502020204030204" pitchFamily="34" charset="0"/>
                <a:ea typeface="Calibri" panose="020F0502020204030204" pitchFamily="34" charset="0"/>
                <a:cs typeface="B Nazanin" panose="00000400000000000000" pitchFamily="2" charset="-78"/>
              </a:rPr>
              <a:t>.</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kern="100" dirty="0">
                <a:latin typeface="Calibri" panose="020F0502020204030204" pitchFamily="34" charset="0"/>
                <a:ea typeface="Calibri" panose="020F0502020204030204" pitchFamily="34" charset="0"/>
                <a:cs typeface="B Nazanin" panose="00000400000000000000" pitchFamily="2" charset="-78"/>
              </a:rPr>
              <a:t> </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kern="100" dirty="0">
                <a:latin typeface="Calibri" panose="020F0502020204030204" pitchFamily="34" charset="0"/>
                <a:ea typeface="Calibri" panose="020F0502020204030204" pitchFamily="34" charset="0"/>
                <a:cs typeface="B Nazanin" panose="00000400000000000000" pitchFamily="2" charset="-78"/>
              </a:rPr>
              <a:t> </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b="1" kern="100" dirty="0">
                <a:latin typeface="Calibri" panose="020F0502020204030204" pitchFamily="34" charset="0"/>
                <a:ea typeface="Calibri" panose="020F0502020204030204" pitchFamily="34" charset="0"/>
                <a:cs typeface="B Nazanin" panose="00000400000000000000" pitchFamily="2" charset="-78"/>
              </a:rPr>
              <a:t>2-2-4- اوراق مرابحه رهنی</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kern="100" dirty="0" smtClean="0">
                <a:latin typeface="Calibri" panose="020F0502020204030204" pitchFamily="34" charset="0"/>
                <a:ea typeface="Calibri" panose="020F0502020204030204" pitchFamily="34" charset="0"/>
                <a:cs typeface="B Nazanin" panose="00000400000000000000" pitchFamily="2" charset="-78"/>
              </a:rPr>
              <a:t>اوراق </a:t>
            </a:r>
            <a:r>
              <a:rPr lang="ar-SA" kern="100" dirty="0">
                <a:latin typeface="Calibri" panose="020F0502020204030204" pitchFamily="34" charset="0"/>
                <a:ea typeface="Calibri" panose="020F0502020204030204" pitchFamily="34" charset="0"/>
                <a:cs typeface="B Nazanin" panose="00000400000000000000" pitchFamily="2" charset="-78"/>
              </a:rPr>
              <a:t>رهنی، اوراق بهاداری است که به منظور خرید مطالبات رهنی توسط ناشر منتشر می شود. مطالبات رهنی شامل مطالبات مدت دار اشخاص حقوقی ناشی از قراردادهای مبادله ای از قبیل فروش اقساطی، اجاره به شرط تملیک و جعاله (به استثنای سلف) است که دارای وثیقه رهنی می باشد</a:t>
            </a:r>
            <a:r>
              <a:rPr lang="en-US" kern="100" dirty="0">
                <a:latin typeface="Calibri" panose="020F0502020204030204" pitchFamily="34" charset="0"/>
                <a:ea typeface="Calibri" panose="020F0502020204030204" pitchFamily="34" charset="0"/>
                <a:cs typeface="B Nazanin" panose="00000400000000000000" pitchFamily="2" charset="-78"/>
              </a:rPr>
              <a:t>.</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357052767"/>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marR="0" indent="0" algn="just" rtl="1">
              <a:lnSpc>
                <a:spcPct val="115000"/>
              </a:lnSpc>
              <a:spcBef>
                <a:spcPts val="0"/>
              </a:spcBef>
              <a:spcAft>
                <a:spcPts val="0"/>
              </a:spcAft>
              <a:buNone/>
            </a:pPr>
            <a:r>
              <a:rPr lang="ar-SA" b="1" kern="100" dirty="0">
                <a:latin typeface="Calibri" panose="020F0502020204030204" pitchFamily="34" charset="0"/>
                <a:ea typeface="Calibri" panose="020F0502020204030204" pitchFamily="34" charset="0"/>
                <a:cs typeface="B Nazanin" panose="00000400000000000000" pitchFamily="2" charset="-78"/>
              </a:rPr>
              <a:t>2-2-5- اوراق مرابحه </a:t>
            </a:r>
            <a:r>
              <a:rPr lang="ar-SA" b="1" kern="100" dirty="0" smtClean="0">
                <a:latin typeface="Calibri" panose="020F0502020204030204" pitchFamily="34" charset="0"/>
                <a:ea typeface="Calibri" panose="020F0502020204030204" pitchFamily="34" charset="0"/>
                <a:cs typeface="B Nazanin" panose="00000400000000000000" pitchFamily="2" charset="-78"/>
              </a:rPr>
              <a:t>دولتی</a:t>
            </a:r>
            <a:endParaRPr lang="fa-IR" b="1"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kern="100" dirty="0">
                <a:latin typeface="Calibri" panose="020F0502020204030204" pitchFamily="34" charset="0"/>
                <a:ea typeface="Calibri" panose="020F0502020204030204" pitchFamily="34" charset="0"/>
                <a:cs typeface="B Nazanin" panose="00000400000000000000" pitchFamily="2" charset="-78"/>
              </a:rPr>
              <a:t>اوراق مرابحه دولتی، در قالب دو سازوکار اجرایی مختلف منتشر می‌شود که هرکدام ویژگی‌های خاص خود را دارند. در روش اول، بخش خصوصی وظیفه خرید کالاهای مورد نیاز دولت را بر عهده می‌گیرد. سپس این کالاها را با قیمت بالاتر و به‌ صورت نسیه به دولت واگذار می‌کند. در مقابل، دولت اوراق بدهی با مبلغ مشخص و سررسید معین در اختیار فروشنده قرار می‌دهد. دارندگان این اوراق می‌توانند تا سررسید صبر کنند و اصل مبلغ به همراه سود را دریافت یا پیش از سررسید، اوراق را در بازار ثانویه واگذار کنند</a:t>
            </a:r>
            <a:r>
              <a:rPr lang="en-US" kern="100" dirty="0">
                <a:latin typeface="Calibri" panose="020F0502020204030204" pitchFamily="34" charset="0"/>
                <a:ea typeface="Calibri" panose="020F0502020204030204" pitchFamily="34" charset="0"/>
                <a:cs typeface="B Nazanin" panose="00000400000000000000" pitchFamily="2" charset="-78"/>
              </a:rPr>
              <a:t>.</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kern="100" dirty="0">
                <a:latin typeface="Calibri" panose="020F0502020204030204" pitchFamily="34" charset="0"/>
                <a:ea typeface="Calibri" panose="020F0502020204030204" pitchFamily="34" charset="0"/>
                <a:cs typeface="B Nazanin" panose="00000400000000000000" pitchFamily="2" charset="-78"/>
              </a:rPr>
              <a:t>در روش دوم، به‌ جای بخش خصوصی، این بانک‌ها و نهادهای مالی هستند که با استفاده از منابع نقدی خود اقدام به خرید کالا و ارائه آن به دولت می‌کنند. این شیوه نیز در چارچوب عقد مرابحه صورت می‌گیرد و دولت متعهد می‌شود مبالغ مشخص‌شده را در تاریخ‌های مقرر پرداخت کند</a:t>
            </a:r>
            <a:r>
              <a:rPr lang="en-US" kern="100" dirty="0">
                <a:latin typeface="Calibri" panose="020F0502020204030204" pitchFamily="34" charset="0"/>
                <a:ea typeface="Calibri" panose="020F0502020204030204" pitchFamily="34" charset="0"/>
                <a:cs typeface="B Nazanin" panose="00000400000000000000" pitchFamily="2" charset="-78"/>
              </a:rPr>
              <a:t>.</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896772784"/>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66668" y="788156"/>
            <a:ext cx="7590476" cy="5266667"/>
          </a:xfrm>
          <a:prstGeom prst="rect">
            <a:avLst/>
          </a:prstGeom>
          <a:noFill/>
          <a:ln>
            <a:noFill/>
          </a:ln>
        </p:spPr>
      </p:pic>
    </p:spTree>
    <p:extLst>
      <p:ext uri="{BB962C8B-B14F-4D97-AF65-F5344CB8AC3E}">
        <p14:creationId xmlns:p14="http://schemas.microsoft.com/office/powerpoint/2010/main" val="3291434222"/>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marR="0" indent="0" algn="just" rtl="1">
              <a:lnSpc>
                <a:spcPct val="115000"/>
              </a:lnSpc>
              <a:spcBef>
                <a:spcPts val="0"/>
              </a:spcBef>
              <a:spcAft>
                <a:spcPts val="0"/>
              </a:spcAft>
              <a:buNone/>
            </a:pPr>
            <a:r>
              <a:rPr lang="ar-SA" b="1" kern="100" dirty="0" smtClean="0">
                <a:latin typeface="Calibri" panose="020F0502020204030204" pitchFamily="34" charset="0"/>
                <a:ea typeface="Calibri" panose="020F0502020204030204" pitchFamily="34" charset="0"/>
                <a:cs typeface="B Nazanin" panose="00000400000000000000" pitchFamily="2" charset="-78"/>
              </a:rPr>
              <a:t>3- </a:t>
            </a:r>
            <a:r>
              <a:rPr lang="ar-SA" b="1" kern="100" dirty="0">
                <a:latin typeface="Calibri" panose="020F0502020204030204" pitchFamily="34" charset="0"/>
                <a:ea typeface="Calibri" panose="020F0502020204030204" pitchFamily="34" charset="0"/>
                <a:cs typeface="B Nazanin" panose="00000400000000000000" pitchFamily="2" charset="-78"/>
              </a:rPr>
              <a:t>اوراق اسـتصناع:</a:t>
            </a:r>
            <a:r>
              <a:rPr lang="ar-SA" kern="100" dirty="0">
                <a:latin typeface="Calibri" panose="020F0502020204030204" pitchFamily="34" charset="0"/>
                <a:ea typeface="Calibri" panose="020F0502020204030204" pitchFamily="34" charset="0"/>
                <a:cs typeface="B Nazanin" panose="00000400000000000000" pitchFamily="2" charset="-78"/>
              </a:rPr>
              <a:t> </a:t>
            </a:r>
            <a:endParaRPr lang="fa-IR"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r>
              <a:rPr lang="ar-SA" sz="2000" kern="100" dirty="0" smtClean="0">
                <a:latin typeface="Calibri" panose="020F0502020204030204" pitchFamily="34" charset="0"/>
                <a:ea typeface="Calibri" panose="020F0502020204030204" pitchFamily="34" charset="0"/>
                <a:cs typeface="B Nazanin" panose="00000400000000000000" pitchFamily="2" charset="-78"/>
              </a:rPr>
              <a:t>اسـناد </a:t>
            </a:r>
            <a:r>
              <a:rPr lang="ar-SA" sz="2000" kern="100" dirty="0">
                <a:latin typeface="Calibri" panose="020F0502020204030204" pitchFamily="34" charset="0"/>
                <a:ea typeface="Calibri" panose="020F0502020204030204" pitchFamily="34" charset="0"/>
                <a:cs typeface="B Nazanin" panose="00000400000000000000" pitchFamily="2" charset="-78"/>
              </a:rPr>
              <a:t>و گواهی هـای دارای ارزش یکسـان هسـتند و بـرای تجمیــع وجــوه </a:t>
            </a:r>
            <a:r>
              <a:rPr lang="fa-IR" sz="2000" kern="100" dirty="0" smtClean="0">
                <a:latin typeface="Calibri" panose="020F0502020204030204" pitchFamily="34" charset="0"/>
                <a:ea typeface="Calibri" panose="020F0502020204030204" pitchFamily="34" charset="0"/>
                <a:cs typeface="B Nazanin" panose="00000400000000000000" pitchFamily="2" charset="-78"/>
              </a:rPr>
              <a:t>م</a:t>
            </a:r>
            <a:r>
              <a:rPr lang="ar-SA" sz="2000" kern="100" dirty="0" smtClean="0">
                <a:latin typeface="Calibri" panose="020F0502020204030204" pitchFamily="34" charset="0"/>
                <a:ea typeface="Calibri" panose="020F0502020204030204" pitchFamily="34" charset="0"/>
                <a:cs typeface="B Nazanin" panose="00000400000000000000" pitchFamily="2" charset="-78"/>
              </a:rPr>
              <a:t>لزم </a:t>
            </a:r>
            <a:r>
              <a:rPr lang="ar-SA" sz="2000" kern="100" dirty="0">
                <a:latin typeface="Calibri" panose="020F0502020204030204" pitchFamily="34" charset="0"/>
                <a:ea typeface="Calibri" panose="020F0502020204030204" pitchFamily="34" charset="0"/>
                <a:cs typeface="B Nazanin" panose="00000400000000000000" pitchFamily="2" charset="-78"/>
              </a:rPr>
              <a:t>جهــت ســاخت کالایــی اســتفاده می شــوند کــه تحــت تملــک ُ دارنـده صکـوک اسـت</a:t>
            </a:r>
            <a:r>
              <a:rPr lang="en-US" sz="2000" kern="100" dirty="0">
                <a:latin typeface="Calibri" panose="020F0502020204030204" pitchFamily="34" charset="0"/>
                <a:ea typeface="Calibri" panose="020F0502020204030204" pitchFamily="34" charset="0"/>
                <a:cs typeface="B Nazanin" panose="00000400000000000000" pitchFamily="2" charset="-78"/>
              </a:rPr>
              <a:t>.</a:t>
            </a:r>
            <a:r>
              <a:rPr lang="en-US" sz="2000" kern="100" dirty="0">
                <a:latin typeface="Arial" panose="020B0604020202020204" pitchFamily="34" charset="0"/>
                <a:ea typeface="Calibri" panose="020F0502020204030204" pitchFamily="34" charset="0"/>
                <a:cs typeface="Arial" panose="020B0604020202020204" pitchFamily="34" charset="0"/>
              </a:rPr>
              <a:t> </a:t>
            </a:r>
            <a:r>
              <a:rPr lang="ar-SA" sz="2000" kern="100" dirty="0">
                <a:latin typeface="Calibri" panose="020F0502020204030204" pitchFamily="34" charset="0"/>
                <a:ea typeface="Calibri" panose="020F0502020204030204" pitchFamily="34" charset="0"/>
                <a:cs typeface="B Nazanin" panose="00000400000000000000" pitchFamily="2" charset="-78"/>
              </a:rPr>
              <a:t>اسـتصناع در اسـتعمال عرفـی یعنـی سـفارش یـا درخواسـت سـاخت کالایـی از یـک صنعت گــر، و بــه عبــارت دقیق تــر مــراد از قــرارداد اســتصناع يــا قــرارداد ســفارش ســاخت ايــن اســت كــه كســي بــه نــزد صنعتگــر بيايــد و از او بخواهــد تعــدادي از كالاهايـي را كـه می سـازد بـه ملکیـت او درآورد، در ايـن حـال قـراردادي ميـان ايـن دو بـه امضـاء مـي رسـد كـه بـر اسـاس آن صاحـب صنعـت، كالاي مـورد توافـق را بــراي او بســازد و مبلــغ مــورد توافــق را دريافــت كنــد</a:t>
            </a:r>
            <a:r>
              <a:rPr lang="en-US" sz="2000" kern="100" dirty="0">
                <a:latin typeface="Calibri" panose="020F0502020204030204" pitchFamily="34" charset="0"/>
                <a:ea typeface="Calibri" panose="020F0502020204030204" pitchFamily="34" charset="0"/>
                <a:cs typeface="B Nazanin" panose="00000400000000000000" pitchFamily="2" charset="-78"/>
              </a:rPr>
              <a:t>.</a:t>
            </a:r>
            <a:endParaRPr lang="en-US" sz="16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2457889" y="2892669"/>
            <a:ext cx="5138664" cy="3688153"/>
          </a:xfrm>
          <a:prstGeom prst="rect">
            <a:avLst/>
          </a:prstGeom>
          <a:noFill/>
          <a:ln>
            <a:noFill/>
          </a:ln>
        </p:spPr>
      </p:pic>
    </p:spTree>
    <p:extLst>
      <p:ext uri="{BB962C8B-B14F-4D97-AF65-F5344CB8AC3E}">
        <p14:creationId xmlns:p14="http://schemas.microsoft.com/office/powerpoint/2010/main" val="799659787"/>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marR="0" indent="0" algn="just" rtl="1">
              <a:lnSpc>
                <a:spcPct val="115000"/>
              </a:lnSpc>
              <a:spcBef>
                <a:spcPts val="0"/>
              </a:spcBef>
              <a:spcAft>
                <a:spcPts val="0"/>
              </a:spcAft>
              <a:buNone/>
            </a:pPr>
            <a:r>
              <a:rPr lang="ar-SA" sz="2000" b="1" kern="100" dirty="0">
                <a:latin typeface="Calibri" panose="020F0502020204030204" pitchFamily="34" charset="0"/>
                <a:ea typeface="Calibri" panose="020F0502020204030204" pitchFamily="34" charset="0"/>
                <a:cs typeface="B Nazanin" panose="00000400000000000000" pitchFamily="2" charset="-78"/>
              </a:rPr>
              <a:t>انواع اوراق </a:t>
            </a:r>
            <a:r>
              <a:rPr lang="ar-SA" sz="2000" b="1" kern="100" dirty="0" smtClean="0">
                <a:latin typeface="Calibri" panose="020F0502020204030204" pitchFamily="34" charset="0"/>
                <a:ea typeface="Calibri" panose="020F0502020204030204" pitchFamily="34" charset="0"/>
                <a:cs typeface="B Nazanin" panose="00000400000000000000" pitchFamily="2" charset="-78"/>
              </a:rPr>
              <a:t>استصناع</a:t>
            </a:r>
            <a:endParaRPr lang="fa-IR" sz="2000" b="1"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endParaRPr lang="en-US" sz="16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2000" b="1" kern="100" dirty="0">
                <a:latin typeface="Calibri" panose="020F0502020204030204" pitchFamily="34" charset="0"/>
                <a:ea typeface="Calibri" panose="020F0502020204030204" pitchFamily="34" charset="0"/>
                <a:cs typeface="B Nazanin" panose="00000400000000000000" pitchFamily="2" charset="-78"/>
              </a:rPr>
              <a:t>1-  اوراق اسـتصناع </a:t>
            </a:r>
            <a:r>
              <a:rPr lang="ar-SA" sz="2000" b="1" kern="100" dirty="0" smtClean="0">
                <a:latin typeface="Calibri" panose="020F0502020204030204" pitchFamily="34" charset="0"/>
                <a:ea typeface="Calibri" panose="020F0502020204030204" pitchFamily="34" charset="0"/>
                <a:cs typeface="B Nazanin" panose="00000400000000000000" pitchFamily="2" charset="-78"/>
              </a:rPr>
              <a:t>مـوازی:</a:t>
            </a:r>
            <a:endParaRPr lang="fa-IR" sz="2000"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r>
              <a:rPr lang="ar-SA" sz="2000" kern="100" dirty="0" smtClean="0">
                <a:latin typeface="Calibri" panose="020F0502020204030204" pitchFamily="34" charset="0"/>
                <a:ea typeface="Calibri" panose="020F0502020204030204" pitchFamily="34" charset="0"/>
                <a:cs typeface="B Nazanin" panose="00000400000000000000" pitchFamily="2" charset="-78"/>
              </a:rPr>
              <a:t>در </a:t>
            </a:r>
            <a:r>
              <a:rPr lang="ar-SA" sz="2000" kern="100" dirty="0">
                <a:latin typeface="Calibri" panose="020F0502020204030204" pitchFamily="34" charset="0"/>
                <a:ea typeface="Calibri" panose="020F0502020204030204" pitchFamily="34" charset="0"/>
                <a:cs typeface="B Nazanin" panose="00000400000000000000" pitchFamily="2" charset="-78"/>
              </a:rPr>
              <a:t>ایـن روش، بانـی (ماننـد یـک وزارتخانه، شـهرداری، شـرکت دولتـی یـا خصوصـی یـا یـک بانـک) بـا مراجعـه بـه موسسـه امیـن و تشـکیل شـرکت واسـط، تامیـن مالـی و اجـرای پـروژه را از طریـق قـرارداد اسـتصناع بـه آن مـی سـپارد و بـه جـای قیمـت پـروژه، اوراق بهـادار اسـتصناع بـا سررسـیدهای معیـن می پــردازد. واســط، طبــق قــرارداد اســتصناع دومــی، ســاخت پــروژه مــورد نظــر را بــه پیمانــکار مربوطــه ســفارش می دهــد و در مقابــل، متعهــد می شــود قیمــت پـروژه را طبـق زمانبنـدی مشـخص بـه وی بپـردازد، سـپس واسـط با کسـب مجـوز از سـازمان بـورس و اوراق بهـادار، اوراق اسـتصناع کـه حکایـت از بدهـی بانـی بـه واسـط می کنـد را بـه مـردم مـی فروشـد و بدهـی خـود بـه پیمانـکار را پرداخـت می کنـد</a:t>
            </a:r>
            <a:r>
              <a:rPr lang="ar-SA" sz="2000" kern="100" dirty="0" smtClean="0">
                <a:latin typeface="Calibri" panose="020F0502020204030204" pitchFamily="34" charset="0"/>
                <a:ea typeface="Calibri" panose="020F0502020204030204" pitchFamily="34" charset="0"/>
                <a:cs typeface="B Nazanin" panose="00000400000000000000" pitchFamily="2" charset="-78"/>
              </a:rPr>
              <a:t>.</a:t>
            </a:r>
            <a:endParaRPr lang="fa-IR" sz="2000"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endParaRPr lang="en-US" sz="16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2000" b="1" kern="100" dirty="0">
                <a:latin typeface="Calibri" panose="020F0502020204030204" pitchFamily="34" charset="0"/>
                <a:ea typeface="Calibri" panose="020F0502020204030204" pitchFamily="34" charset="0"/>
                <a:cs typeface="B Nazanin" panose="00000400000000000000" pitchFamily="2" charset="-78"/>
              </a:rPr>
              <a:t>2- اوراق اســتصناع و اجــاره بــه شــرط </a:t>
            </a:r>
            <a:r>
              <a:rPr lang="ar-SA" sz="2000" b="1" kern="100" dirty="0" smtClean="0">
                <a:latin typeface="Calibri" panose="020F0502020204030204" pitchFamily="34" charset="0"/>
                <a:ea typeface="Calibri" panose="020F0502020204030204" pitchFamily="34" charset="0"/>
                <a:cs typeface="B Nazanin" panose="00000400000000000000" pitchFamily="2" charset="-78"/>
              </a:rPr>
              <a:t>تملیــک:</a:t>
            </a:r>
            <a:endParaRPr lang="fa-IR" sz="2000"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r>
              <a:rPr lang="ar-SA" sz="2000" kern="100" dirty="0" smtClean="0">
                <a:latin typeface="Calibri" panose="020F0502020204030204" pitchFamily="34" charset="0"/>
                <a:ea typeface="Calibri" panose="020F0502020204030204" pitchFamily="34" charset="0"/>
                <a:cs typeface="B Nazanin" panose="00000400000000000000" pitchFamily="2" charset="-78"/>
              </a:rPr>
              <a:t>در </a:t>
            </a:r>
            <a:r>
              <a:rPr lang="ar-SA" sz="2000" kern="100" dirty="0">
                <a:latin typeface="Calibri" panose="020F0502020204030204" pitchFamily="34" charset="0"/>
                <a:ea typeface="Calibri" panose="020F0502020204030204" pitchFamily="34" charset="0"/>
                <a:cs typeface="B Nazanin" panose="00000400000000000000" pitchFamily="2" charset="-78"/>
              </a:rPr>
              <a:t>ایـن روش، بانـی (ماننـد یـک وزارتخانـه یـا شـهرداری یـا شـرکت دولتـی یـا خصوصـی) بـا مراجعـه بـه امین و تشـکیل شـرکت واسـط، متعهـد می شـود چنانچـه واسـط، کالا یـا پـروژه خاصـی را احـداث یـا تولیـد نمایـد، آن را از واسـط بـه صـورت اجـاره بـه شـرط تملیـک دریافـت خواهـد کـرد. واسـط طبـق قـرارداد اسـتصناع، سـاخت کالا یـا پـروژه مـورد نظـر را بـه پیمانـکار سـفارش مـی دهـد و در مقابـل متعهـد می شـود قیمـت کالا یـا پـروژه را طبـق زمانبنـدی مشـخص بپـردازد</a:t>
            </a:r>
            <a:r>
              <a:rPr lang="en-US" sz="2000" kern="100" dirty="0">
                <a:latin typeface="Calibri" panose="020F0502020204030204" pitchFamily="34" charset="0"/>
                <a:ea typeface="Calibri" panose="020F0502020204030204" pitchFamily="34" charset="0"/>
                <a:cs typeface="B Nazanin" panose="00000400000000000000" pitchFamily="2" charset="-78"/>
              </a:rPr>
              <a:t>.</a:t>
            </a:r>
            <a:endParaRPr lang="en-US" sz="16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805966726"/>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marR="0" indent="0" algn="just" rtl="1">
              <a:lnSpc>
                <a:spcPct val="115000"/>
              </a:lnSpc>
              <a:spcBef>
                <a:spcPts val="0"/>
              </a:spcBef>
              <a:spcAft>
                <a:spcPts val="0"/>
              </a:spcAft>
              <a:buNone/>
            </a:pPr>
            <a:r>
              <a:rPr lang="ar-SA" kern="100" dirty="0">
                <a:latin typeface="Calibri" panose="020F0502020204030204" pitchFamily="34" charset="0"/>
                <a:ea typeface="Calibri" panose="020F0502020204030204" pitchFamily="34" charset="0"/>
                <a:cs typeface="B Nazanin" panose="00000400000000000000" pitchFamily="2" charset="-78"/>
              </a:rPr>
              <a:t>2-4- اوراق </a:t>
            </a:r>
            <a:r>
              <a:rPr lang="ar-SA" kern="100" dirty="0" smtClean="0">
                <a:latin typeface="Calibri" panose="020F0502020204030204" pitchFamily="34" charset="0"/>
                <a:ea typeface="Calibri" panose="020F0502020204030204" pitchFamily="34" charset="0"/>
                <a:cs typeface="B Nazanin" panose="00000400000000000000" pitchFamily="2" charset="-78"/>
              </a:rPr>
              <a:t>سلف:</a:t>
            </a:r>
            <a:endParaRPr lang="fa-IR"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endParaRPr lang="fa-IR"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r>
              <a:rPr lang="ar-SA" sz="2500" kern="100" dirty="0" smtClean="0">
                <a:latin typeface="Calibri" panose="020F0502020204030204" pitchFamily="34" charset="0"/>
                <a:ea typeface="Calibri" panose="020F0502020204030204" pitchFamily="34" charset="0"/>
                <a:cs typeface="B Nazanin" panose="00000400000000000000" pitchFamily="2" charset="-78"/>
              </a:rPr>
              <a:t>سلف </a:t>
            </a:r>
            <a:r>
              <a:rPr lang="ar-SA" sz="2500" kern="100" dirty="0">
                <a:latin typeface="Calibri" panose="020F0502020204030204" pitchFamily="34" charset="0"/>
                <a:ea typeface="Calibri" panose="020F0502020204030204" pitchFamily="34" charset="0"/>
                <a:cs typeface="B Nazanin" panose="00000400000000000000" pitchFamily="2" charset="-78"/>
              </a:rPr>
              <a:t>از اقســام بیــع و عکــس نســیه اســت. هنگامی کــه شــخصی تولیــد یــا ارائــه کالای معینــی را مــورد هــدف قــرار می دهــد، بــا انتشــار ُ ایـن نـوع صکـوک قـادر خواهـد بـود تـا منابـع مالـی مـورد نیـاز خـود را تأمیـن کنـد</a:t>
            </a:r>
            <a:r>
              <a:rPr lang="en-US" sz="2500" kern="100" dirty="0">
                <a:latin typeface="Calibri" panose="020F0502020204030204" pitchFamily="34" charset="0"/>
                <a:ea typeface="Calibri" panose="020F0502020204030204" pitchFamily="34" charset="0"/>
                <a:cs typeface="B Nazanin" panose="00000400000000000000" pitchFamily="2" charset="-78"/>
              </a:rPr>
              <a:t>. </a:t>
            </a:r>
            <a:r>
              <a:rPr lang="ar-SA" sz="2500" kern="100" dirty="0">
                <a:latin typeface="Calibri" panose="020F0502020204030204" pitchFamily="34" charset="0"/>
                <a:ea typeface="Calibri" panose="020F0502020204030204" pitchFamily="34" charset="0"/>
                <a:cs typeface="B Nazanin" panose="00000400000000000000" pitchFamily="2" charset="-78"/>
              </a:rPr>
              <a:t>در واقــع ســرمایه گذاران در ایــن اوراق، کالای مــورد نظــر را پیــش خریــد کرده انــد</a:t>
            </a:r>
            <a:r>
              <a:rPr lang="en-US" sz="2500" kern="100" dirty="0">
                <a:latin typeface="Calibri" panose="020F0502020204030204" pitchFamily="34" charset="0"/>
                <a:ea typeface="Calibri" panose="020F0502020204030204" pitchFamily="34" charset="0"/>
                <a:cs typeface="B Nazanin" panose="00000400000000000000" pitchFamily="2" charset="-78"/>
              </a:rPr>
              <a:t>.</a:t>
            </a:r>
            <a:endParaRPr lang="en-US" sz="25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1334816542"/>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marR="0" indent="0" algn="just" rtl="1">
              <a:lnSpc>
                <a:spcPct val="115000"/>
              </a:lnSpc>
              <a:spcBef>
                <a:spcPts val="0"/>
              </a:spcBef>
              <a:spcAft>
                <a:spcPts val="0"/>
              </a:spcAft>
              <a:buNone/>
            </a:pPr>
            <a:r>
              <a:rPr lang="ar-SA" b="1" kern="100" dirty="0">
                <a:latin typeface="Calibri" panose="020F0502020204030204" pitchFamily="34" charset="0"/>
                <a:ea typeface="Calibri" panose="020F0502020204030204" pitchFamily="34" charset="0"/>
                <a:cs typeface="B Nazanin" panose="00000400000000000000" pitchFamily="2" charset="-78"/>
              </a:rPr>
              <a:t>2-5-  اوراق </a:t>
            </a:r>
            <a:r>
              <a:rPr lang="ar-SA" b="1" kern="100" dirty="0" smtClean="0">
                <a:latin typeface="Calibri" panose="020F0502020204030204" pitchFamily="34" charset="0"/>
                <a:ea typeface="Calibri" panose="020F0502020204030204" pitchFamily="34" charset="0"/>
                <a:cs typeface="B Nazanin" panose="00000400000000000000" pitchFamily="2" charset="-78"/>
              </a:rPr>
              <a:t>منفعـت:</a:t>
            </a:r>
            <a:endParaRPr lang="fa-IR"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r>
              <a:rPr lang="ar-SA" sz="2500" kern="100" dirty="0" smtClean="0">
                <a:latin typeface="Calibri" panose="020F0502020204030204" pitchFamily="34" charset="0"/>
                <a:ea typeface="Calibri" panose="020F0502020204030204" pitchFamily="34" charset="0"/>
                <a:cs typeface="B Nazanin" panose="00000400000000000000" pitchFamily="2" charset="-78"/>
              </a:rPr>
              <a:t>سـند </a:t>
            </a:r>
            <a:r>
              <a:rPr lang="ar-SA" sz="2500" kern="100" dirty="0">
                <a:latin typeface="Calibri" panose="020F0502020204030204" pitchFamily="34" charset="0"/>
                <a:ea typeface="Calibri" panose="020F0502020204030204" pitchFamily="34" charset="0"/>
                <a:cs typeface="B Nazanin" panose="00000400000000000000" pitchFamily="2" charset="-78"/>
              </a:rPr>
              <a:t>مالـی بهـاداری اسـت کـه بیانگـر مالکیـت دارنـده ی آن بـر مقـدار معیـن خدمـات یـا منافـع آینـده از یـک دارایـی بـادوام می باشـد، کـه در ازای پرداخـت مبلـغ معینـی بـه وی منتقـل شده اسـت</a:t>
            </a:r>
            <a:r>
              <a:rPr lang="en-US" sz="2500" kern="100" dirty="0">
                <a:latin typeface="Calibri" panose="020F0502020204030204" pitchFamily="34" charset="0"/>
                <a:ea typeface="Calibri" panose="020F0502020204030204" pitchFamily="34" charset="0"/>
                <a:cs typeface="B Nazanin" panose="00000400000000000000" pitchFamily="2" charset="-78"/>
              </a:rPr>
              <a:t>.</a:t>
            </a:r>
            <a:r>
              <a:rPr lang="en-US" sz="2500" kern="100" dirty="0">
                <a:latin typeface="B Nazanin" panose="00000400000000000000" pitchFamily="2" charset="-78"/>
                <a:ea typeface="Calibri" panose="020F0502020204030204" pitchFamily="34" charset="0"/>
                <a:cs typeface="B Nazanin" panose="00000400000000000000" pitchFamily="2" charset="-78"/>
              </a:rPr>
              <a:t> </a:t>
            </a:r>
            <a:r>
              <a:rPr lang="ar-SA" sz="2500" kern="100" dirty="0">
                <a:latin typeface="B Nazanin" panose="00000400000000000000" pitchFamily="2" charset="-78"/>
                <a:ea typeface="Calibri" panose="020F0502020204030204" pitchFamily="34" charset="0"/>
                <a:cs typeface="B Nazanin" panose="00000400000000000000" pitchFamily="2" charset="-78"/>
              </a:rPr>
              <a:t>مانند گواهی حق اقامت در یک هتل برای روزهایی معین. منظور از منفعت در واقع عواید مستمر حاصل از یک دارایی معین یا حق استفاده از خدماتی مشخص یا سایر حقوق قابل نقل و انتقال است</a:t>
            </a:r>
            <a:r>
              <a:rPr lang="en-US" sz="2500" kern="100" dirty="0">
                <a:latin typeface="Calibri" panose="020F0502020204030204" pitchFamily="34" charset="0"/>
                <a:ea typeface="Calibri" panose="020F0502020204030204" pitchFamily="34" charset="0"/>
                <a:cs typeface="B Nazanin" panose="00000400000000000000" pitchFamily="2" charset="-78"/>
              </a:rPr>
              <a:t>.</a:t>
            </a: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3956311" y="2954216"/>
            <a:ext cx="4378796" cy="3361274"/>
          </a:xfrm>
          <a:prstGeom prst="rect">
            <a:avLst/>
          </a:prstGeom>
          <a:noFill/>
          <a:ln>
            <a:noFill/>
          </a:ln>
        </p:spPr>
      </p:pic>
    </p:spTree>
    <p:extLst>
      <p:ext uri="{BB962C8B-B14F-4D97-AF65-F5344CB8AC3E}">
        <p14:creationId xmlns:p14="http://schemas.microsoft.com/office/powerpoint/2010/main" val="1579161338"/>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marR="0" indent="0" algn="just" rtl="1">
              <a:lnSpc>
                <a:spcPct val="115000"/>
              </a:lnSpc>
              <a:spcBef>
                <a:spcPts val="0"/>
              </a:spcBef>
              <a:spcAft>
                <a:spcPts val="0"/>
              </a:spcAft>
              <a:buNone/>
            </a:pPr>
            <a:r>
              <a:rPr lang="ar-SA" b="1" kern="100" dirty="0">
                <a:latin typeface="Calibri" panose="020F0502020204030204" pitchFamily="34" charset="0"/>
                <a:ea typeface="Calibri" panose="020F0502020204030204" pitchFamily="34" charset="0"/>
                <a:cs typeface="B Nazanin" panose="00000400000000000000" pitchFamily="2" charset="-78"/>
              </a:rPr>
              <a:t>2-6- اوراق </a:t>
            </a:r>
            <a:r>
              <a:rPr lang="ar-SA" b="1" kern="100" dirty="0" smtClean="0">
                <a:latin typeface="Calibri" panose="020F0502020204030204" pitchFamily="34" charset="0"/>
                <a:ea typeface="Calibri" panose="020F0502020204030204" pitchFamily="34" charset="0"/>
                <a:cs typeface="B Nazanin" panose="00000400000000000000" pitchFamily="2" charset="-78"/>
              </a:rPr>
              <a:t>جعالــه:</a:t>
            </a:r>
            <a:endParaRPr lang="fa-IR"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r>
              <a:rPr lang="ar-SA" sz="2500" kern="100" dirty="0" smtClean="0">
                <a:latin typeface="Calibri" panose="020F0502020204030204" pitchFamily="34" charset="0"/>
                <a:ea typeface="Calibri" panose="020F0502020204030204" pitchFamily="34" charset="0"/>
                <a:cs typeface="B Nazanin" panose="00000400000000000000" pitchFamily="2" charset="-78"/>
              </a:rPr>
              <a:t>اوراق </a:t>
            </a:r>
            <a:r>
              <a:rPr lang="ar-SA" sz="2500" kern="100" dirty="0">
                <a:latin typeface="Calibri" panose="020F0502020204030204" pitchFamily="34" charset="0"/>
                <a:ea typeface="Calibri" panose="020F0502020204030204" pitchFamily="34" charset="0"/>
                <a:cs typeface="B Nazanin" panose="00000400000000000000" pitchFamily="2" charset="-78"/>
              </a:rPr>
              <a:t>مالكيــت مشــاع خدمتی اســت كــه براســاس قــرارداد جعالــه تعهــد انجــام و تحویــل آن شــده اســت. بعــد از پایــان خدمــت (موضــوع جعالـه)، صاحبـان اوراق، مالـک مشـاع نتیجـه خدمـت خواهنـد بـود. نتیجـه خدمـت ممکــن اســت امتیــاز مالــی یــا دارایــی فیزیکــی باشــد</a:t>
            </a:r>
            <a:r>
              <a:rPr lang="en-US" sz="2500" kern="100" dirty="0">
                <a:latin typeface="Calibri" panose="020F0502020204030204" pitchFamily="34" charset="0"/>
                <a:ea typeface="Calibri" panose="020F0502020204030204" pitchFamily="34" charset="0"/>
                <a:cs typeface="B Nazanin" panose="00000400000000000000" pitchFamily="2" charset="-78"/>
              </a:rPr>
              <a:t>.</a:t>
            </a:r>
            <a:r>
              <a:rPr lang="en-US" sz="2500" kern="100" dirty="0">
                <a:latin typeface="B Nazanin" panose="00000400000000000000" pitchFamily="2" charset="-78"/>
                <a:ea typeface="Calibri" panose="020F0502020204030204" pitchFamily="34" charset="0"/>
                <a:cs typeface="B Nazanin" panose="00000400000000000000" pitchFamily="2" charset="-78"/>
              </a:rPr>
              <a:t> </a:t>
            </a:r>
            <a:r>
              <a:rPr lang="ar-SA" sz="2500" kern="100" dirty="0">
                <a:latin typeface="B Nazanin" panose="00000400000000000000" pitchFamily="2" charset="-78"/>
                <a:ea typeface="Calibri" panose="020F0502020204030204" pitchFamily="34" charset="0"/>
                <a:cs typeface="B Nazanin" panose="00000400000000000000" pitchFamily="2" charset="-78"/>
              </a:rPr>
              <a:t>جعاله به معنای متعهدشدن شخص حقیقی یا حقوقی به پرداخت اجرتی معین در ازای انجام کاری معین است. اوراق جعاله، اوراق بهادار با نامی است که مالکیت مشاع دارندگان آن در کلیه حقوق حاصل از قرارداد جعاله برای نهاد واسط (به وکالت از صاحبان اوراق) را نشان می‌دهد</a:t>
            </a:r>
            <a:r>
              <a:rPr lang="en-US" sz="2500" kern="100" dirty="0">
                <a:latin typeface="Calibri" panose="020F0502020204030204" pitchFamily="34" charset="0"/>
                <a:ea typeface="Calibri" panose="020F0502020204030204" pitchFamily="34" charset="0"/>
                <a:cs typeface="B Nazanin" panose="00000400000000000000" pitchFamily="2" charset="-78"/>
              </a:rPr>
              <a:t>.</a:t>
            </a: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1147836" y="3472962"/>
            <a:ext cx="4391318" cy="2905686"/>
          </a:xfrm>
          <a:prstGeom prst="rect">
            <a:avLst/>
          </a:prstGeom>
          <a:noFill/>
          <a:ln>
            <a:noFill/>
          </a:ln>
        </p:spPr>
      </p:pic>
    </p:spTree>
    <p:extLst>
      <p:ext uri="{BB962C8B-B14F-4D97-AF65-F5344CB8AC3E}">
        <p14:creationId xmlns:p14="http://schemas.microsoft.com/office/powerpoint/2010/main" val="165658921"/>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85000" lnSpcReduction="10000"/>
          </a:bodyPr>
          <a:lstStyle/>
          <a:p>
            <a:pPr marL="0" marR="0" indent="0" algn="just" rtl="1">
              <a:lnSpc>
                <a:spcPct val="115000"/>
              </a:lnSpc>
              <a:spcBef>
                <a:spcPts val="0"/>
              </a:spcBef>
              <a:spcAft>
                <a:spcPts val="0"/>
              </a:spcAft>
              <a:buNone/>
            </a:pPr>
            <a:r>
              <a:rPr lang="ar-SA" sz="3300" b="1" kern="100" dirty="0">
                <a:latin typeface="Calibri" panose="020F0502020204030204" pitchFamily="34" charset="0"/>
                <a:ea typeface="Calibri" panose="020F0502020204030204" pitchFamily="34" charset="0"/>
                <a:cs typeface="B Nazanin" panose="00000400000000000000" pitchFamily="2" charset="-78"/>
              </a:rPr>
              <a:t>2-7- اوراق </a:t>
            </a:r>
            <a:r>
              <a:rPr lang="ar-SA" sz="3300" b="1" kern="100" dirty="0" smtClean="0">
                <a:latin typeface="Calibri" panose="020F0502020204030204" pitchFamily="34" charset="0"/>
                <a:ea typeface="Calibri" panose="020F0502020204030204" pitchFamily="34" charset="0"/>
                <a:cs typeface="B Nazanin" panose="00000400000000000000" pitchFamily="2" charset="-78"/>
              </a:rPr>
              <a:t>وکالت:</a:t>
            </a:r>
            <a:endParaRPr lang="fa-IR" sz="3300"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r>
              <a:rPr lang="ar-SA" kern="100" dirty="0" smtClean="0">
                <a:latin typeface="Calibri" panose="020F0502020204030204" pitchFamily="34" charset="0"/>
                <a:ea typeface="Calibri" panose="020F0502020204030204" pitchFamily="34" charset="0"/>
                <a:cs typeface="B Nazanin" panose="00000400000000000000" pitchFamily="2" charset="-78"/>
              </a:rPr>
              <a:t>اوراق </a:t>
            </a:r>
            <a:r>
              <a:rPr lang="ar-SA" kern="100" dirty="0">
                <a:latin typeface="Calibri" panose="020F0502020204030204" pitchFamily="34" charset="0"/>
                <a:ea typeface="Calibri" panose="020F0502020204030204" pitchFamily="34" charset="0"/>
                <a:cs typeface="B Nazanin" panose="00000400000000000000" pitchFamily="2" charset="-78"/>
              </a:rPr>
              <a:t>وکالــت گواهی هایــی هســتند کــه بــه وســیله بانــی بــه منظــور تامیــن مالــی جهــت تملــک یــا ســرمایه گذاری در دارایی هــا، کالاهــا یــا خدمــات منتشــر می شــود. ایــن اوراق بیانگــر مالکیــت مشــاع دارنــدگان آنهــا در دارایی هــا، کالاهــا یــا خدمــات پایــه ای ایــن اوراق اســت. در مرحلــه بعــد، ایــن تملک هــا یــا سـرمایه گذاری ها در اختیـار وکیـل قـرار مـی گیـرد تـا آن هـا را از طـرف دارنـدگان اوراق مدیریــت کنــد. دارنــدگان اوراق ریســک ایــن تملک هــا و ســرمایه گذاری ها را پذیرفتــه و در عــوض، حــق کســب ســود ناشــی از آن هــا را بدســت می آورنــد. </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kern="100" dirty="0">
                <a:latin typeface="Calibri" panose="020F0502020204030204" pitchFamily="34" charset="0"/>
                <a:ea typeface="Calibri" panose="020F0502020204030204" pitchFamily="34" charset="0"/>
                <a:cs typeface="B Nazanin" panose="00000400000000000000" pitchFamily="2" charset="-78"/>
              </a:rPr>
              <a:t>در قرارداد وکالت، وکیل مسئول انجام فعالیت‌های اقتصادی مانند خرید، فروش، اجاره، ساخت یا ارائه خدمات است. این فعالیت‌ها باید مطابق با قوانین کشور و عقود اسلامی انجام شوند و هدف آن‌ها، کسب سود برای سرمایه‌گذاران است. منابع مالی لازم برای این فعالیت‌ها از طریق انتشار اوراق وکالت تأمین می‌شود</a:t>
            </a:r>
            <a:r>
              <a:rPr lang="en-US" kern="100" dirty="0">
                <a:latin typeface="Calibri" panose="020F0502020204030204" pitchFamily="34" charset="0"/>
                <a:ea typeface="Calibri" panose="020F0502020204030204" pitchFamily="34" charset="0"/>
                <a:cs typeface="B Nazanin" panose="00000400000000000000" pitchFamily="2" charset="-78"/>
              </a:rPr>
              <a:t>.</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kern="100" dirty="0">
                <a:latin typeface="Calibri" panose="020F0502020204030204" pitchFamily="34" charset="0"/>
                <a:ea typeface="Calibri" panose="020F0502020204030204" pitchFamily="34" charset="0"/>
                <a:cs typeface="B Nazanin" panose="00000400000000000000" pitchFamily="2" charset="-78"/>
              </a:rPr>
              <a:t>در واقع، اوراق وکالت نوعی قرارداد مالی است که در آن یک طرف به عنوان وکیل و طرف دیگر به عنوان موکل وارد قرارداد می‌شوند. وکیل موظف است با استفاده از سرمایه موکل، فعالیت‌های مالی مشخصی را انجام دهد و در پایان، سود حاصل را به موکل پرداخت کند. این اوراق به عنوان یک ابزار تامین مالی در بازارهای مالی اسلامی شناخته می‌شوند و می‌توانند برای تامین مالی پروژه‌های بزرگ و کوچک مورد استفاده قرار گیرند</a:t>
            </a:r>
            <a:r>
              <a:rPr lang="en-US" kern="100" dirty="0">
                <a:latin typeface="Calibri" panose="020F0502020204030204" pitchFamily="34" charset="0"/>
                <a:ea typeface="Calibri" panose="020F0502020204030204" pitchFamily="34" charset="0"/>
                <a:cs typeface="B Nazanin" panose="00000400000000000000" pitchFamily="2" charset="-78"/>
              </a:rPr>
              <a:t>.</a:t>
            </a:r>
            <a:endParaRPr lang="en-US" sz="2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2021637458"/>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91237" y="816414"/>
            <a:ext cx="6780952" cy="5087060"/>
          </a:xfrm>
          <a:prstGeom prst="rect">
            <a:avLst/>
          </a:prstGeom>
          <a:noFill/>
          <a:ln>
            <a:noFill/>
          </a:ln>
        </p:spPr>
      </p:pic>
    </p:spTree>
    <p:extLst>
      <p:ext uri="{BB962C8B-B14F-4D97-AF65-F5344CB8AC3E}">
        <p14:creationId xmlns:p14="http://schemas.microsoft.com/office/powerpoint/2010/main" val="1500077385"/>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92500" lnSpcReduction="10000"/>
          </a:bodyPr>
          <a:lstStyle/>
          <a:p>
            <a:pPr marL="0" marR="0" indent="0" algn="just" rtl="1">
              <a:lnSpc>
                <a:spcPct val="115000"/>
              </a:lnSpc>
              <a:spcBef>
                <a:spcPts val="0"/>
              </a:spcBef>
              <a:spcAft>
                <a:spcPts val="0"/>
              </a:spcAft>
              <a:buNone/>
            </a:pPr>
            <a:r>
              <a:rPr lang="ar-SA" sz="3000" b="1" kern="100" dirty="0">
                <a:latin typeface="Calibri" panose="020F0502020204030204" pitchFamily="34" charset="0"/>
                <a:ea typeface="Calibri" panose="020F0502020204030204" pitchFamily="34" charset="0"/>
                <a:cs typeface="B Nazanin" panose="00000400000000000000" pitchFamily="2" charset="-78"/>
              </a:rPr>
              <a:t>2-8- صکوک خرید </a:t>
            </a:r>
            <a:r>
              <a:rPr lang="ar-SA" sz="3000" b="1" kern="100" dirty="0" smtClean="0">
                <a:latin typeface="Calibri" panose="020F0502020204030204" pitchFamily="34" charset="0"/>
                <a:ea typeface="Calibri" panose="020F0502020204030204" pitchFamily="34" charset="0"/>
                <a:cs typeface="B Nazanin" panose="00000400000000000000" pitchFamily="2" charset="-78"/>
              </a:rPr>
              <a:t>دین:</a:t>
            </a:r>
            <a:endParaRPr lang="fa-IR" sz="3000" b="1"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endParaRPr lang="fa-IR" sz="3600" b="1"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r>
              <a:rPr lang="fa-IR" sz="2900" kern="100" dirty="0">
                <a:latin typeface="Calibri" panose="020F0502020204030204" pitchFamily="34" charset="0"/>
                <a:ea typeface="Calibri" panose="020F0502020204030204" pitchFamily="34" charset="0"/>
                <a:cs typeface="B Nazanin" panose="00000400000000000000" pitchFamily="2" charset="-78"/>
              </a:rPr>
              <a:t>ا</a:t>
            </a:r>
            <a:r>
              <a:rPr lang="ar-SA" sz="2900" kern="100" dirty="0" smtClean="0">
                <a:latin typeface="Calibri" panose="020F0502020204030204" pitchFamily="34" charset="0"/>
                <a:ea typeface="Calibri" panose="020F0502020204030204" pitchFamily="34" charset="0"/>
                <a:cs typeface="B Nazanin" panose="00000400000000000000" pitchFamily="2" charset="-78"/>
              </a:rPr>
              <a:t>وراق </a:t>
            </a:r>
            <a:r>
              <a:rPr lang="ar-SA" sz="2900" kern="100" dirty="0">
                <a:latin typeface="Calibri" panose="020F0502020204030204" pitchFamily="34" charset="0"/>
                <a:ea typeface="Calibri" panose="020F0502020204030204" pitchFamily="34" charset="0"/>
                <a:cs typeface="B Nazanin" panose="00000400000000000000" pitchFamily="2" charset="-78"/>
              </a:rPr>
              <a:t>خریــد دیــن، اوراق بهــادار بانامــي اســت كــه بــه منظــور خریــد مطالبــات </a:t>
            </a:r>
            <a:r>
              <a:rPr lang="ar-SA" sz="2900" kern="100" dirty="0" smtClean="0">
                <a:latin typeface="Calibri" panose="020F0502020204030204" pitchFamily="34" charset="0"/>
                <a:ea typeface="Calibri" panose="020F0502020204030204" pitchFamily="34" charset="0"/>
                <a:cs typeface="B Nazanin" panose="00000400000000000000" pitchFamily="2" charset="-78"/>
              </a:rPr>
              <a:t>مــدت</a:t>
            </a:r>
            <a:r>
              <a:rPr lang="fa-IR" sz="2900" kern="100" dirty="0" smtClean="0">
                <a:latin typeface="Calibri" panose="020F0502020204030204" pitchFamily="34" charset="0"/>
                <a:ea typeface="Calibri" panose="020F0502020204030204" pitchFamily="34" charset="0"/>
                <a:cs typeface="B Nazanin" panose="00000400000000000000" pitchFamily="2" charset="-78"/>
              </a:rPr>
              <a:t> </a:t>
            </a:r>
            <a:r>
              <a:rPr lang="ar-SA" sz="2900" kern="100" dirty="0" smtClean="0">
                <a:latin typeface="Calibri" panose="020F0502020204030204" pitchFamily="34" charset="0"/>
                <a:ea typeface="Calibri" panose="020F0502020204030204" pitchFamily="34" charset="0"/>
                <a:cs typeface="B Nazanin" panose="00000400000000000000" pitchFamily="2" charset="-78"/>
              </a:rPr>
              <a:t>دار </a:t>
            </a:r>
            <a:r>
              <a:rPr lang="ar-SA" sz="2900" kern="100" dirty="0">
                <a:latin typeface="Calibri" panose="020F0502020204030204" pitchFamily="34" charset="0"/>
                <a:ea typeface="Calibri" panose="020F0502020204030204" pitchFamily="34" charset="0"/>
                <a:cs typeface="B Nazanin" panose="00000400000000000000" pitchFamily="2" charset="-78"/>
              </a:rPr>
              <a:t>اشــخاص حقوقــی بــه اســتثنای مطالبــات ناشــی از عقــد ســلف منتشــر می شــود. منظــور از مطالبــات، مطالبــات ریالــی مــدت دار اشــخاص حقوقــی از اشــخاص حقیقــی و حقوقــی ناشــی از عقــود مبادلــهای از قبیــل فــروش اقســاطی، اجــاره بــه شــرط تملیــک و جعالــه (بــه اســتثنای ســلف) میباشــد</a:t>
            </a:r>
            <a:r>
              <a:rPr lang="en-US" sz="2900" kern="100" dirty="0">
                <a:latin typeface="Calibri" panose="020F0502020204030204" pitchFamily="34" charset="0"/>
                <a:ea typeface="Calibri" panose="020F0502020204030204" pitchFamily="34" charset="0"/>
                <a:cs typeface="B Nazanin" panose="00000400000000000000" pitchFamily="2" charset="-78"/>
              </a:rPr>
              <a:t>.</a:t>
            </a:r>
            <a:endParaRPr lang="en-US" sz="29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2900" kern="100" dirty="0">
                <a:latin typeface="Calibri" panose="020F0502020204030204" pitchFamily="34" charset="0"/>
                <a:ea typeface="Calibri" panose="020F0502020204030204" pitchFamily="34" charset="0"/>
                <a:cs typeface="B Nazanin" panose="00000400000000000000" pitchFamily="2" charset="-78"/>
              </a:rPr>
              <a:t>اوراق خریـد دیـن بـه منظـور خریـد مطالبـات ریالـی </a:t>
            </a:r>
            <a:r>
              <a:rPr lang="ar-SA" sz="2900" kern="100" dirty="0" smtClean="0">
                <a:latin typeface="Calibri" panose="020F0502020204030204" pitchFamily="34" charset="0"/>
                <a:ea typeface="Calibri" panose="020F0502020204030204" pitchFamily="34" charset="0"/>
                <a:cs typeface="B Nazanin" panose="00000400000000000000" pitchFamily="2" charset="-78"/>
              </a:rPr>
              <a:t>مـدت</a:t>
            </a:r>
            <a:r>
              <a:rPr lang="fa-IR" sz="2900" kern="100" dirty="0" smtClean="0">
                <a:latin typeface="Calibri" panose="020F0502020204030204" pitchFamily="34" charset="0"/>
                <a:ea typeface="Calibri" panose="020F0502020204030204" pitchFamily="34" charset="0"/>
                <a:cs typeface="B Nazanin" panose="00000400000000000000" pitchFamily="2" charset="-78"/>
              </a:rPr>
              <a:t> </a:t>
            </a:r>
            <a:r>
              <a:rPr lang="ar-SA" sz="2900" kern="100" dirty="0" smtClean="0">
                <a:latin typeface="Calibri" panose="020F0502020204030204" pitchFamily="34" charset="0"/>
                <a:ea typeface="Calibri" panose="020F0502020204030204" pitchFamily="34" charset="0"/>
                <a:cs typeface="B Nazanin" panose="00000400000000000000" pitchFamily="2" charset="-78"/>
              </a:rPr>
              <a:t>دار </a:t>
            </a:r>
            <a:r>
              <a:rPr lang="ar-SA" sz="2900" kern="100" dirty="0">
                <a:latin typeface="Calibri" panose="020F0502020204030204" pitchFamily="34" charset="0"/>
                <a:ea typeface="Calibri" panose="020F0502020204030204" pitchFamily="34" charset="0"/>
                <a:cs typeface="B Nazanin" panose="00000400000000000000" pitchFamily="2" charset="-78"/>
              </a:rPr>
              <a:t>اشـخاص حقوقـی از اشــخاص حقیقــی و حقوقــی ناشــی از عقــود مبادلــه ای از قبیــل فــروش اقســاطی، اجـاره بـه شـرط تملیـک و جعالـه (بـه اسـتثنای سـلف) منتشـر می شـود. بـا انتشـار اوراق مذکــور، بنگاههــای اقتصــادی (به عنــوان بانــی) می تواننــد مطالبــات و اســناد مـدتدار خـود را بـه کسـر فروختـه و مشـکل نقدینگـی خـود را مرتفـع سـازند</a:t>
            </a:r>
            <a:r>
              <a:rPr lang="en-US" sz="2900" kern="100" dirty="0">
                <a:latin typeface="Calibri" panose="020F0502020204030204" pitchFamily="34" charset="0"/>
                <a:ea typeface="Calibri" panose="020F0502020204030204" pitchFamily="34" charset="0"/>
                <a:cs typeface="B Nazanin" panose="00000400000000000000" pitchFamily="2" charset="-78"/>
              </a:rPr>
              <a:t>.</a:t>
            </a:r>
            <a:endParaRPr lang="en-US" sz="29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2335003636"/>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79829" y="896815"/>
            <a:ext cx="7007070" cy="5139471"/>
          </a:xfrm>
          <a:prstGeom prst="rect">
            <a:avLst/>
          </a:prstGeom>
          <a:noFill/>
          <a:ln>
            <a:noFill/>
          </a:ln>
        </p:spPr>
      </p:pic>
    </p:spTree>
    <p:extLst>
      <p:ext uri="{BB962C8B-B14F-4D97-AF65-F5344CB8AC3E}">
        <p14:creationId xmlns:p14="http://schemas.microsoft.com/office/powerpoint/2010/main" val="3977991331"/>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77500" lnSpcReduction="20000"/>
          </a:bodyPr>
          <a:lstStyle/>
          <a:p>
            <a:pPr marL="0" marR="0" indent="0" algn="just" rtl="1">
              <a:lnSpc>
                <a:spcPct val="115000"/>
              </a:lnSpc>
              <a:spcBef>
                <a:spcPts val="0"/>
              </a:spcBef>
              <a:spcAft>
                <a:spcPts val="0"/>
              </a:spcAft>
              <a:buNone/>
            </a:pPr>
            <a:r>
              <a:rPr lang="ar-SA" sz="3600" b="1" kern="100" dirty="0">
                <a:latin typeface="Calibri" panose="020F0502020204030204" pitchFamily="34" charset="0"/>
                <a:ea typeface="Calibri" panose="020F0502020204030204" pitchFamily="34" charset="0"/>
                <a:cs typeface="B Nazanin" panose="00000400000000000000" pitchFamily="2" charset="-78"/>
              </a:rPr>
              <a:t>3-  ابزارهای مالی انتفاعی با سود انتظاری</a:t>
            </a:r>
            <a:endParaRPr lang="en-US" sz="3600" kern="100" dirty="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r>
              <a:rPr lang="ar-SA" sz="3200" b="1" kern="100" dirty="0">
                <a:latin typeface="Calibri" panose="020F0502020204030204" pitchFamily="34" charset="0"/>
                <a:ea typeface="Calibri" panose="020F0502020204030204" pitchFamily="34" charset="0"/>
                <a:cs typeface="B Nazanin" panose="00000400000000000000" pitchFamily="2" charset="-78"/>
              </a:rPr>
              <a:t>3-1- اوراق مشــارکت:</a:t>
            </a:r>
            <a:r>
              <a:rPr lang="ar-SA" sz="3200" kern="100" dirty="0">
                <a:latin typeface="Calibri" panose="020F0502020204030204" pitchFamily="34" charset="0"/>
                <a:ea typeface="Calibri" panose="020F0502020204030204" pitchFamily="34" charset="0"/>
                <a:cs typeface="B Nazanin" panose="00000400000000000000" pitchFamily="2" charset="-78"/>
              </a:rPr>
              <a:t> ســندی اســت گویــای مالکیــت دارنــده آن نســبت بــه بخشــی از یــک دارایــی حقیقــی کــه متعلــق بــه دولــت، شــرکت های تعاونــی یــا خصوصـی اسـت و تـا سررسـید اوراق، هـر نـوع تغییـر قیمـت دارایـی متوجـه صاحـب اوراق مشــارکت اســت</a:t>
            </a:r>
            <a:r>
              <a:rPr lang="en-US" sz="3200" kern="100" dirty="0">
                <a:latin typeface="Calibri" panose="020F0502020204030204" pitchFamily="34" charset="0"/>
                <a:ea typeface="Calibri" panose="020F0502020204030204" pitchFamily="34" charset="0"/>
                <a:cs typeface="B Nazanin" panose="00000400000000000000" pitchFamily="2" charset="-78"/>
              </a:rPr>
              <a:t>.</a:t>
            </a:r>
            <a:endParaRPr lang="en-US" sz="2400" kern="100" dirty="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r>
              <a:rPr lang="ar-SA" sz="3200" b="1" kern="100" dirty="0">
                <a:latin typeface="Calibri" panose="020F0502020204030204" pitchFamily="34" charset="0"/>
                <a:ea typeface="Calibri" panose="020F0502020204030204" pitchFamily="34" charset="0"/>
                <a:cs typeface="B Nazanin" panose="00000400000000000000" pitchFamily="2" charset="-78"/>
              </a:rPr>
              <a:t>3-2- اوراق مضاربــه: </a:t>
            </a:r>
            <a:r>
              <a:rPr lang="ar-SA" sz="3200" kern="100" dirty="0">
                <a:latin typeface="Calibri" panose="020F0502020204030204" pitchFamily="34" charset="0"/>
                <a:ea typeface="Calibri" panose="020F0502020204030204" pitchFamily="34" charset="0"/>
                <a:cs typeface="B Nazanin" panose="00000400000000000000" pitchFamily="2" charset="-78"/>
              </a:rPr>
              <a:t>سندی اســت گویــای مالکیــت دارنــدگان آن بطوری کــه ناشـر اوراق مضاربـه بـا واگـذاري اوراق، وجـوه متقاضيـان اوراق را جمـع آوري كـرده و بــه عنــوان مضاربــه در اختیــار بانــی قــرار میدهــد، بانــی در فعاليــت اقتصــادي سـودآور (بازرگانـي) بـه كار ميگيـرد و در پايـان هـر معاملـه یـا پايـان هـر دوره ی مالــي ســود حاصلــه را براســاس نســبت هايي كــه روي اوراق نوشــته شــده، ميــان خــود و صاحبــان اوراق تقســيم مي كنــد</a:t>
            </a:r>
            <a:r>
              <a:rPr lang="en-US" sz="3200" kern="100" dirty="0">
                <a:latin typeface="Calibri" panose="020F0502020204030204" pitchFamily="34" charset="0"/>
                <a:ea typeface="Calibri" panose="020F0502020204030204" pitchFamily="34" charset="0"/>
                <a:cs typeface="B Nazanin" panose="00000400000000000000" pitchFamily="2" charset="-78"/>
              </a:rPr>
              <a:t>.</a:t>
            </a:r>
            <a:endParaRPr lang="en-US" sz="2400" kern="100" dirty="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r>
              <a:rPr lang="ar-SA" sz="3200" b="1" kern="100" dirty="0">
                <a:latin typeface="Calibri" panose="020F0502020204030204" pitchFamily="34" charset="0"/>
                <a:ea typeface="Calibri" panose="020F0502020204030204" pitchFamily="34" charset="0"/>
                <a:cs typeface="B Nazanin" panose="00000400000000000000" pitchFamily="2" charset="-78"/>
              </a:rPr>
              <a:t>3-3- اوراق مزارعــه:</a:t>
            </a:r>
            <a:r>
              <a:rPr lang="ar-SA" sz="3200" kern="100" dirty="0">
                <a:latin typeface="Calibri" panose="020F0502020204030204" pitchFamily="34" charset="0"/>
                <a:ea typeface="Calibri" panose="020F0502020204030204" pitchFamily="34" charset="0"/>
                <a:cs typeface="B Nazanin" panose="00000400000000000000" pitchFamily="2" charset="-78"/>
              </a:rPr>
              <a:t> ســند مالکیــت مشــاع دارنــدگان اوراق بــر زمیــن یــا زمین هــای زراعــی یــا دیگــر نهاده هــای تولیــدی زراعــی معیــن اســت کــه بــه قـرارداد مزارعـه بـرای کشـت و زرع در اختیـار عامـل مزارعـه گذاشـته شـده اسـت</a:t>
            </a:r>
            <a:r>
              <a:rPr lang="en-US" sz="3200" kern="100" dirty="0">
                <a:latin typeface="Calibri" panose="020F0502020204030204" pitchFamily="34" charset="0"/>
                <a:ea typeface="Calibri" panose="020F0502020204030204" pitchFamily="34" charset="0"/>
                <a:cs typeface="B Nazanin" panose="00000400000000000000" pitchFamily="2" charset="-78"/>
              </a:rPr>
              <a:t>.</a:t>
            </a:r>
            <a:endParaRPr lang="en-US" sz="2400" kern="100" dirty="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r>
              <a:rPr lang="ar-SA" sz="3200" b="1" kern="100" dirty="0">
                <a:latin typeface="Calibri" panose="020F0502020204030204" pitchFamily="34" charset="0"/>
                <a:ea typeface="Calibri" panose="020F0502020204030204" pitchFamily="34" charset="0"/>
                <a:cs typeface="B Nazanin" panose="00000400000000000000" pitchFamily="2" charset="-78"/>
              </a:rPr>
              <a:t>3-4- اوراق مسـاقات:</a:t>
            </a:r>
            <a:r>
              <a:rPr lang="ar-SA" sz="3200" kern="100" dirty="0">
                <a:latin typeface="Calibri" panose="020F0502020204030204" pitchFamily="34" charset="0"/>
                <a:ea typeface="Calibri" panose="020F0502020204030204" pitchFamily="34" charset="0"/>
                <a:cs typeface="B Nazanin" panose="00000400000000000000" pitchFamily="2" charset="-78"/>
              </a:rPr>
              <a:t> سـند مالکیـت مشـاع دارنـدگان اوراق بـر بـاغ یـا باغ ِ هـای مثمــر یــا دیگــر نهاده هــای تولیــدی باغــی معیــن اســت کــه بــه قــرارداد مســاقات بـرای باغـداری در اختیـار عامـل قـرارداد مسـاقات گذاشـته شـده اسـت</a:t>
            </a:r>
            <a:r>
              <a:rPr lang="en-US" sz="3200" kern="100" dirty="0">
                <a:latin typeface="Calibri" panose="020F0502020204030204" pitchFamily="34" charset="0"/>
                <a:ea typeface="Calibri" panose="020F0502020204030204" pitchFamily="34" charset="0"/>
                <a:cs typeface="B Nazanin" panose="00000400000000000000" pitchFamily="2" charset="-78"/>
              </a:rPr>
              <a:t>.</a:t>
            </a:r>
            <a:endParaRPr lang="en-US" sz="2400" kern="100" dirty="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2537771361"/>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70000" lnSpcReduction="20000"/>
          </a:bodyPr>
          <a:lstStyle/>
          <a:p>
            <a:pPr marL="0" marR="0" indent="0" algn="just" rtl="1">
              <a:lnSpc>
                <a:spcPct val="115000"/>
              </a:lnSpc>
              <a:spcBef>
                <a:spcPts val="0"/>
              </a:spcBef>
              <a:spcAft>
                <a:spcPts val="0"/>
              </a:spcAft>
              <a:buNone/>
            </a:pPr>
            <a:r>
              <a:rPr lang="ar-SA" sz="3600" b="1" kern="100" dirty="0">
                <a:latin typeface="Calibri" panose="020F0502020204030204" pitchFamily="34" charset="0"/>
                <a:ea typeface="Calibri" panose="020F0502020204030204" pitchFamily="34" charset="0"/>
                <a:cs typeface="B Nazanin" panose="00000400000000000000" pitchFamily="2" charset="-78"/>
              </a:rPr>
              <a:t>4- سایر </a:t>
            </a:r>
            <a:r>
              <a:rPr lang="ar-SA" sz="3600" b="1" kern="100" dirty="0" smtClean="0">
                <a:latin typeface="Calibri" panose="020F0502020204030204" pitchFamily="34" charset="0"/>
                <a:ea typeface="Calibri" panose="020F0502020204030204" pitchFamily="34" charset="0"/>
                <a:cs typeface="B Nazanin" panose="00000400000000000000" pitchFamily="2" charset="-78"/>
              </a:rPr>
              <a:t>اوراق</a:t>
            </a:r>
            <a:endParaRPr lang="fa-IR" sz="3600" b="1"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endParaRPr lang="en-US" sz="36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3600" kern="100" dirty="0">
                <a:latin typeface="Calibri" panose="020F0502020204030204" pitchFamily="34" charset="0"/>
                <a:ea typeface="Calibri" panose="020F0502020204030204" pitchFamily="34" charset="0"/>
                <a:cs typeface="B Nazanin" panose="00000400000000000000" pitchFamily="2" charset="-78"/>
              </a:rPr>
              <a:t>4-1- </a:t>
            </a:r>
            <a:r>
              <a:rPr lang="ar-SA" sz="3600" b="1" kern="100" dirty="0">
                <a:latin typeface="Calibri" panose="020F0502020204030204" pitchFamily="34" charset="0"/>
                <a:ea typeface="Calibri" panose="020F0502020204030204" pitchFamily="34" charset="0"/>
                <a:cs typeface="B Nazanin" panose="00000400000000000000" pitchFamily="2" charset="-78"/>
              </a:rPr>
              <a:t>اوراق </a:t>
            </a:r>
            <a:r>
              <a:rPr lang="ar-SA" sz="3600" b="1" kern="100" dirty="0" smtClean="0">
                <a:latin typeface="Calibri" panose="020F0502020204030204" pitchFamily="34" charset="0"/>
                <a:ea typeface="Calibri" panose="020F0502020204030204" pitchFamily="34" charset="0"/>
                <a:cs typeface="B Nazanin" panose="00000400000000000000" pitchFamily="2" charset="-78"/>
              </a:rPr>
              <a:t>گام:</a:t>
            </a:r>
            <a:endParaRPr lang="fa-IR" sz="3600" b="1"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r>
              <a:rPr lang="ar-SA" sz="3600" kern="100" dirty="0" smtClean="0">
                <a:latin typeface="Calibri" panose="020F0502020204030204" pitchFamily="34" charset="0"/>
                <a:ea typeface="Calibri" panose="020F0502020204030204" pitchFamily="34" charset="0"/>
                <a:cs typeface="B Nazanin" panose="00000400000000000000" pitchFamily="2" charset="-78"/>
              </a:rPr>
              <a:t>اوراق </a:t>
            </a:r>
            <a:r>
              <a:rPr lang="ar-SA" sz="3600" kern="100" dirty="0">
                <a:latin typeface="Calibri" panose="020F0502020204030204" pitchFamily="34" charset="0"/>
                <a:ea typeface="Calibri" panose="020F0502020204030204" pitchFamily="34" charset="0"/>
                <a:cs typeface="B Nazanin" panose="00000400000000000000" pitchFamily="2" charset="-78"/>
              </a:rPr>
              <a:t>گواهی اعتبار مولد که به اختصار «گام» نامیده می‌شوند، سازوکاری را ایجاد خواهند کرد که واحدهای تولیدی به‌جای دریافت تسهیلات از بانک‌ها، به اعتبار و ضمانت بانک تکیه کرده و از این طریق تامین مالی خود را انجام دهند. این طرح مناسب گروه‌های تولیدی است که در تامین مواد اولیه خود دچار کمبود نقدینگی هستند. اوراق گام یک ابزار کارآمد در خصوص تامین مالی برای بنگاه‌های اقتصادی است که قابلیت نقل و انتقال در بازارهای پول و سرمایه را دارد. تولیدکنندگان این اوراق را بر مبنای فاکتور خرید مواد اولیه از بانک درخواست می‌کنند. بانک نیز به‌عنوان یک واسط، این اوراق را منتشر و در اختیار تولیدکنندگان قرار می‌دهد. این اوراق دارای تاریخ سررسید هستند که دارنده اوراق می‌تواند تا زمان سررسید آن را نزد خود نگهداری کرده یا برای خرید مواد اولیه آن را به جای پول به فروشنده مواد اولیه تحویل دهد. سررسید این اوراق به صورت یک ساله بوده و وظیفه پرداخت مبلغ اسمی در سررسید این اوراق به عهده بانک است. رفع موانع پولی رونق تولید و هدایت منابع مالی مولد به تامین سرمایه در گردش سالم و پایدار از اهداف انتشار اوراق‌گام است</a:t>
            </a:r>
            <a:r>
              <a:rPr lang="en-US" sz="3600" kern="100" dirty="0">
                <a:latin typeface="Calibri" panose="020F0502020204030204" pitchFamily="34" charset="0"/>
                <a:ea typeface="Calibri" panose="020F0502020204030204" pitchFamily="34" charset="0"/>
                <a:cs typeface="B Nazanin" panose="00000400000000000000" pitchFamily="2" charset="-78"/>
              </a:rPr>
              <a:t>.</a:t>
            </a:r>
            <a:endParaRPr lang="en-US"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3336891427"/>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55000" lnSpcReduction="20000"/>
          </a:bodyPr>
          <a:lstStyle/>
          <a:p>
            <a:pPr marL="0" marR="0" indent="0" algn="just" rtl="1">
              <a:lnSpc>
                <a:spcPct val="115000"/>
              </a:lnSpc>
              <a:spcBef>
                <a:spcPts val="0"/>
              </a:spcBef>
              <a:spcAft>
                <a:spcPts val="0"/>
              </a:spcAft>
              <a:buNone/>
            </a:pPr>
            <a:r>
              <a:rPr lang="fa-IR" sz="5100" b="1" kern="100" dirty="0" smtClean="0">
                <a:latin typeface="Calibri" panose="020F0502020204030204" pitchFamily="34" charset="0"/>
                <a:ea typeface="Calibri" panose="020F0502020204030204" pitchFamily="34" charset="0"/>
                <a:cs typeface="B Nazanin" panose="00000400000000000000" pitchFamily="2" charset="-78"/>
              </a:rPr>
              <a:t>4</a:t>
            </a:r>
            <a:r>
              <a:rPr lang="ar-SA" sz="5100" b="1" kern="100" dirty="0" smtClean="0">
                <a:latin typeface="Calibri" panose="020F0502020204030204" pitchFamily="34" charset="0"/>
                <a:ea typeface="Calibri" panose="020F0502020204030204" pitchFamily="34" charset="0"/>
                <a:cs typeface="B Nazanin" panose="00000400000000000000" pitchFamily="2" charset="-78"/>
              </a:rPr>
              <a:t>-2- </a:t>
            </a:r>
            <a:r>
              <a:rPr lang="ar-SA" sz="5100" b="1" kern="100" dirty="0">
                <a:latin typeface="Calibri" panose="020F0502020204030204" pitchFamily="34" charset="0"/>
                <a:ea typeface="Calibri" panose="020F0502020204030204" pitchFamily="34" charset="0"/>
                <a:cs typeface="B Nazanin" panose="00000400000000000000" pitchFamily="2" charset="-78"/>
              </a:rPr>
              <a:t>اسناد خزانه </a:t>
            </a:r>
            <a:r>
              <a:rPr lang="ar-SA" sz="5100" b="1" kern="100" dirty="0" smtClean="0">
                <a:latin typeface="Calibri" panose="020F0502020204030204" pitchFamily="34" charset="0"/>
                <a:ea typeface="Calibri" panose="020F0502020204030204" pitchFamily="34" charset="0"/>
                <a:cs typeface="B Nazanin" panose="00000400000000000000" pitchFamily="2" charset="-78"/>
              </a:rPr>
              <a:t>اسلامی:</a:t>
            </a:r>
            <a:endParaRPr lang="fa-IR" sz="5100" b="1"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endParaRPr lang="fa-IR" sz="5100" b="1"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r>
              <a:rPr lang="ar-SA" sz="3600" kern="100" dirty="0" smtClean="0">
                <a:latin typeface="Calibri" panose="020F0502020204030204" pitchFamily="34" charset="0"/>
                <a:ea typeface="Calibri" panose="020F0502020204030204" pitchFamily="34" charset="0"/>
                <a:cs typeface="B Nazanin" panose="00000400000000000000" pitchFamily="2" charset="-78"/>
              </a:rPr>
              <a:t>اسناد </a:t>
            </a:r>
            <a:r>
              <a:rPr lang="ar-SA" sz="3600" kern="100" dirty="0">
                <a:latin typeface="Calibri" panose="020F0502020204030204" pitchFamily="34" charset="0"/>
                <a:ea typeface="Calibri" panose="020F0502020204030204" pitchFamily="34" charset="0"/>
                <a:cs typeface="B Nazanin" panose="00000400000000000000" pitchFamily="2" charset="-78"/>
              </a:rPr>
              <a:t>خزانه اسلامی، اوراق بهادار با نامی است كه دولت به منظور تصفیه بدهی‌های خود بابت طرح‌های تملك دارایی‌های سرمایه‌ای با قیمت اسمی و سررسید معین به طلبكاران غیردولتی واگذار می‌کند</a:t>
            </a:r>
            <a:r>
              <a:rPr lang="en-US" sz="3600" kern="100" dirty="0">
                <a:latin typeface="Calibri" panose="020F0502020204030204" pitchFamily="34" charset="0"/>
                <a:ea typeface="Calibri" panose="020F0502020204030204" pitchFamily="34" charset="0"/>
                <a:cs typeface="B Nazanin" panose="00000400000000000000" pitchFamily="2" charset="-78"/>
              </a:rPr>
              <a:t>.</a:t>
            </a:r>
            <a:endParaRPr lang="en-US"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3600" kern="100" dirty="0">
                <a:latin typeface="Calibri" panose="020F0502020204030204" pitchFamily="34" charset="0"/>
                <a:ea typeface="Calibri" panose="020F0502020204030204" pitchFamily="34" charset="0"/>
                <a:cs typeface="B Nazanin" panose="00000400000000000000" pitchFamily="2" charset="-78"/>
              </a:rPr>
              <a:t>اسناد خزانه مرسوم در دنیا توسط دولت به رقمی كمتر از قیمت اسمی به خریداران فروخته شده و از منابع مالی حاصل از فروش، بدهی‌های دولت پرداخت می‌شود اما به دلیل اشكالات فقهی وارد بر این روش، دولت جمهوری اسلامی ایران، این اوراق را صادر و به شکل مستقیم به طلبكاران غیر دولتی واگذار می‌کند. دارنده اوراق درصورت نیاز به وجه نقد، این اوراق را در بازار ابزارهای نوین مالی فرابورس ایران به فروش می‌رساند. بزرگترین دغدغه فعالان بازار سرمایه درخصوص اسناد خزانه اسلامی، عدم ایفای تعهدات دولت در زمان سررسید است. برای رفع این نگرانی، دولت به این بدهی اولویتی هم‌ردیف حقوق و مزایای كاركنان خود داده و به عنوان بدهی ممتاز دولت در نظر گرفته می‌شود. خزانه‌داری كل كشور نیز موظف است پرداخت مبلغ اسمی اسناد خزانه اسلامی را در سررسید اوراق تعهد كند. این تعهدنامه به امضای وزیر امور اقتصادی و دارایی رسیده است از این رو اسناد خزانه اسلامی ریسك نكول نخواهند داشت.</a:t>
            </a:r>
            <a:r>
              <a:rPr lang="ar-SA" sz="3200" kern="100" dirty="0">
                <a:solidFill>
                  <a:srgbClr val="000000"/>
                </a:solidFill>
                <a:latin typeface="IranSans"/>
                <a:ea typeface="Calibri" panose="020F0502020204030204" pitchFamily="34" charset="0"/>
              </a:rPr>
              <a:t> </a:t>
            </a:r>
            <a:r>
              <a:rPr lang="ar-SA" sz="3600" kern="100" dirty="0">
                <a:latin typeface="Calibri" panose="020F0502020204030204" pitchFamily="34" charset="0"/>
                <a:ea typeface="Calibri" panose="020F0502020204030204" pitchFamily="34" charset="0"/>
                <a:cs typeface="B Nazanin" panose="00000400000000000000" pitchFamily="2" charset="-78"/>
              </a:rPr>
              <a:t>ریسك نقدشوندگی به معنی احتمال عدم فروش اوراق بهادار است. یكی از اهداف پذیرش اسناد خزانه اسلامی در فرابورس ایران، كاهش این ریسك برای دارندگان این اوراق است چراكه به دلیل وجود بازار بزرگ و نقدشونده اوراق بهادار بادرآمد ثابت در بازار ابزارهای نوین مالی فرابورس ایران، دارندگان این اوراق می‌توانند در هر زمان نسبت به فروش اوراق خود در بازار اقدام کنند</a:t>
            </a:r>
            <a:r>
              <a:rPr lang="en-US" sz="3600" kern="100" dirty="0">
                <a:latin typeface="Calibri" panose="020F0502020204030204" pitchFamily="34" charset="0"/>
                <a:ea typeface="Calibri" panose="020F0502020204030204" pitchFamily="34" charset="0"/>
                <a:cs typeface="B Nazanin" panose="00000400000000000000" pitchFamily="2" charset="-78"/>
              </a:rPr>
              <a:t>.</a:t>
            </a:r>
            <a:r>
              <a:rPr lang="en-US" sz="3600" kern="100" dirty="0">
                <a:latin typeface="B Nazanin" panose="00000400000000000000" pitchFamily="2" charset="-78"/>
                <a:ea typeface="Calibri" panose="020F0502020204030204" pitchFamily="34" charset="0"/>
                <a:cs typeface="Arial" panose="020B0604020202020204" pitchFamily="34" charset="0"/>
              </a:rPr>
              <a:t> </a:t>
            </a:r>
            <a:r>
              <a:rPr lang="ar-SA" sz="3600" kern="100" dirty="0">
                <a:latin typeface="B Nazanin" panose="00000400000000000000" pitchFamily="2" charset="-78"/>
                <a:ea typeface="Calibri" panose="020F0502020204030204" pitchFamily="34" charset="0"/>
              </a:rPr>
              <a:t>این اوراق، با هدف تسویه بدهی‌های دولت به طلبكاران غیردولتی، كنترل نقدینگی بازار، اجرای سیاست‌های پولی، تأمین كسری بودجه و مدیریت بازار منتشر می‌شود. همچنین این ابزار، اصلی‌ترین ابزار بازار پول جهت اعمال سیاست‌های پولی از سوی بانك مركزی جمهوری اسلامی ایران است.</a:t>
            </a:r>
            <a:endParaRPr lang="en-US"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2746990698"/>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47500" lnSpcReduction="20000"/>
          </a:bodyPr>
          <a:lstStyle/>
          <a:p>
            <a:pPr marL="0" marR="0" indent="0" algn="just" rtl="1">
              <a:lnSpc>
                <a:spcPct val="115000"/>
              </a:lnSpc>
              <a:spcBef>
                <a:spcPts val="0"/>
              </a:spcBef>
              <a:spcAft>
                <a:spcPts val="0"/>
              </a:spcAft>
              <a:buNone/>
            </a:pPr>
            <a:r>
              <a:rPr lang="ar-SA" sz="5400" kern="100" dirty="0">
                <a:latin typeface="Calibri" panose="020F0502020204030204" pitchFamily="34" charset="0"/>
                <a:ea typeface="Calibri" panose="020F0502020204030204" pitchFamily="34" charset="0"/>
                <a:cs typeface="B Nazanin" panose="00000400000000000000" pitchFamily="2" charset="-78"/>
              </a:rPr>
              <a:t>سازمان مدیریت و برنامه‌ریزی كشور، وجه مورد نیاز برای بازپرداخت ارزش اسمی اوراق را با توجه به زمان سررسید، از طریق خزانه‌داری كل كشور به بانك عامل منتقل می‌كند. شركت سپرده‌گذاری مركزی اوراق بهادار و تسویه وجوه، بر‌اساس اطلاعات آخرین دارندگان اسناد خزانه اسلامی، ارزش اسمی اوراق را از طریق بانك عامل به حساب دارندگان مذكور واریز خواهد كرد</a:t>
            </a:r>
            <a:r>
              <a:rPr lang="ar-SA" sz="5400" kern="100" dirty="0" smtClean="0">
                <a:latin typeface="Calibri" panose="020F0502020204030204" pitchFamily="34" charset="0"/>
                <a:ea typeface="Calibri" panose="020F0502020204030204" pitchFamily="34" charset="0"/>
                <a:cs typeface="B Nazanin" panose="00000400000000000000" pitchFamily="2" charset="-78"/>
              </a:rPr>
              <a:t>.</a:t>
            </a:r>
            <a:endParaRPr lang="fa-IR" sz="5400"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endParaRPr lang="en-US" sz="44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5400" kern="100" dirty="0">
                <a:latin typeface="Calibri" panose="020F0502020204030204" pitchFamily="34" charset="0"/>
                <a:ea typeface="Calibri" panose="020F0502020204030204" pitchFamily="34" charset="0"/>
                <a:cs typeface="B Nazanin" panose="00000400000000000000" pitchFamily="2" charset="-78"/>
              </a:rPr>
              <a:t>وزارت امور اقتصادی و دارایی به نمایندگی از دولت، اسناد خزانه اسلامی را از محل ردیف بودجه اختصاص یافته، منتشر می‌کند. دستگاه‌های ذی‌ربط نیز بر اساس بودجه اختصاص یافته و اولویت‌بندی، لیست پیمانكاران طلبكار از دولت را به بانك عامل معرفی خواهند کرد. بعد از احراز هویت و اخذ اطلاعات لازم توسط بانك عامل، لیست پیمانكاران به فرابورس ایران اعلام خواهد شد. سپس حداكثر ظرف 10 روز كاری، اطلاعات در سامانه معاملات ثبت شده و پیمانكاران می‌توانند نسبت به فروش اسناد خزانه اسلامی در بازار ابزارهای نوین مالی فرابورس ایران اقدام کنند</a:t>
            </a:r>
            <a:r>
              <a:rPr lang="en-US" sz="5400" kern="100" dirty="0" smtClean="0">
                <a:latin typeface="Calibri" panose="020F0502020204030204" pitchFamily="34" charset="0"/>
                <a:ea typeface="Calibri" panose="020F0502020204030204" pitchFamily="34" charset="0"/>
                <a:cs typeface="B Nazanin" panose="00000400000000000000" pitchFamily="2" charset="-78"/>
              </a:rPr>
              <a:t>.</a:t>
            </a:r>
            <a:endParaRPr lang="fa-IR" sz="5400"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endParaRPr lang="en-US" sz="44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5400" kern="100" dirty="0">
                <a:latin typeface="Calibri" panose="020F0502020204030204" pitchFamily="34" charset="0"/>
                <a:ea typeface="Calibri" panose="020F0502020204030204" pitchFamily="34" charset="0"/>
                <a:cs typeface="B Nazanin" panose="00000400000000000000" pitchFamily="2" charset="-78"/>
              </a:rPr>
              <a:t>پیمانكارانی كه برای تامین منابع مالی خود نیاز به وجه مالی داشته باشند، می‌توانند اوراق خود را از طریق یكی از كارگزاران عضو فرابورس ایران به قیمت روز در بازار فرابورس ایران به فروش برسانند</a:t>
            </a:r>
            <a:r>
              <a:rPr lang="en-US" sz="5400" kern="100" dirty="0">
                <a:latin typeface="Calibri" panose="020F0502020204030204" pitchFamily="34" charset="0"/>
                <a:ea typeface="Calibri" panose="020F0502020204030204" pitchFamily="34" charset="0"/>
                <a:cs typeface="B Nazanin" panose="00000400000000000000" pitchFamily="2" charset="-78"/>
              </a:rPr>
              <a:t>.</a:t>
            </a:r>
            <a:endParaRPr lang="en-US" sz="44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2861253593"/>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40000" lnSpcReduction="20000"/>
          </a:bodyPr>
          <a:lstStyle/>
          <a:p>
            <a:pPr marL="0" indent="0" algn="just" rtl="1">
              <a:lnSpc>
                <a:spcPct val="115000"/>
              </a:lnSpc>
              <a:spcBef>
                <a:spcPts val="0"/>
              </a:spcBef>
              <a:buNone/>
            </a:pPr>
            <a:r>
              <a:rPr lang="ar-SA" sz="7000" b="1" kern="100" dirty="0">
                <a:latin typeface="Calibri" panose="020F0502020204030204" pitchFamily="34" charset="0"/>
                <a:ea typeface="Calibri" panose="020F0502020204030204" pitchFamily="34" charset="0"/>
                <a:cs typeface="B Nazanin" panose="00000400000000000000" pitchFamily="2" charset="-78"/>
              </a:rPr>
              <a:t>4-3- اوراق تسهیلات </a:t>
            </a:r>
            <a:r>
              <a:rPr lang="ar-SA" sz="7000" b="1" kern="100" dirty="0" smtClean="0">
                <a:latin typeface="Calibri" panose="020F0502020204030204" pitchFamily="34" charset="0"/>
                <a:ea typeface="Calibri" panose="020F0502020204030204" pitchFamily="34" charset="0"/>
                <a:cs typeface="B Nazanin" panose="00000400000000000000" pitchFamily="2" charset="-78"/>
              </a:rPr>
              <a:t>مسکن:</a:t>
            </a:r>
            <a:endParaRPr lang="fa-IR" sz="7000" b="1" kern="100" dirty="0" smtClean="0">
              <a:latin typeface="Calibri" panose="020F0502020204030204" pitchFamily="34" charset="0"/>
              <a:ea typeface="Calibri" panose="020F0502020204030204" pitchFamily="34" charset="0"/>
              <a:cs typeface="B Nazanin" panose="00000400000000000000" pitchFamily="2" charset="-78"/>
            </a:endParaRPr>
          </a:p>
          <a:p>
            <a:pPr marL="0" indent="0" algn="just" rtl="1">
              <a:lnSpc>
                <a:spcPct val="115000"/>
              </a:lnSpc>
              <a:spcBef>
                <a:spcPts val="0"/>
              </a:spcBef>
              <a:buNone/>
            </a:pPr>
            <a:endParaRPr lang="fa-IR" sz="5400" b="1" kern="100" dirty="0" smtClean="0">
              <a:latin typeface="Calibri" panose="020F0502020204030204" pitchFamily="34" charset="0"/>
              <a:ea typeface="Calibri" panose="020F0502020204030204" pitchFamily="34" charset="0"/>
              <a:cs typeface="B Nazanin" panose="00000400000000000000" pitchFamily="2" charset="-78"/>
            </a:endParaRPr>
          </a:p>
          <a:p>
            <a:pPr marL="0" indent="0" algn="just" rtl="1">
              <a:lnSpc>
                <a:spcPct val="115000"/>
              </a:lnSpc>
              <a:spcBef>
                <a:spcPts val="0"/>
              </a:spcBef>
              <a:buNone/>
            </a:pPr>
            <a:r>
              <a:rPr lang="ar-SA" sz="5400" kern="100" dirty="0" smtClean="0">
                <a:latin typeface="Calibri" panose="020F0502020204030204" pitchFamily="34" charset="0"/>
                <a:ea typeface="Calibri" panose="020F0502020204030204" pitchFamily="34" charset="0"/>
                <a:cs typeface="B Nazanin" panose="00000400000000000000" pitchFamily="2" charset="-78"/>
              </a:rPr>
              <a:t>اوراق </a:t>
            </a:r>
            <a:r>
              <a:rPr lang="ar-SA" sz="5400" kern="100" dirty="0">
                <a:latin typeface="Calibri" panose="020F0502020204030204" pitchFamily="34" charset="0"/>
                <a:ea typeface="Calibri" panose="020F0502020204030204" pitchFamily="34" charset="0"/>
                <a:cs typeface="B Nazanin" panose="00000400000000000000" pitchFamily="2" charset="-78"/>
              </a:rPr>
              <a:t>تسهیلات مسکن یا «تسه» نوعی اوراق بهادار است که به دارنده یا خریدار آن امکان می‌دهد بدون نیاز به سپرده‌گذاری در بانک، وام خرید یا تعمیر مسکن دریافت کند. به عبارت دیگر، این اوراق گواهی حق تقدم برای دریافت وام مسکن هستند که از طریق کارگزاری‌های بورس ایران قابل معامله‌اند</a:t>
            </a:r>
            <a:r>
              <a:rPr lang="en-US" sz="5400" kern="100" dirty="0">
                <a:latin typeface="Calibri" panose="020F0502020204030204" pitchFamily="34" charset="0"/>
                <a:ea typeface="Calibri" panose="020F0502020204030204" pitchFamily="34" charset="0"/>
                <a:cs typeface="B Nazanin" panose="00000400000000000000" pitchFamily="2" charset="-78"/>
              </a:rPr>
              <a:t>.</a:t>
            </a:r>
            <a:endParaRPr lang="en-US" sz="4400" kern="100" dirty="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r>
              <a:rPr lang="ar-SA" sz="5400" kern="100" dirty="0">
                <a:latin typeface="Calibri" panose="020F0502020204030204" pitchFamily="34" charset="0"/>
                <a:ea typeface="Calibri" panose="020F0502020204030204" pitchFamily="34" charset="0"/>
                <a:cs typeface="B Nazanin" panose="00000400000000000000" pitchFamily="2" charset="-78"/>
              </a:rPr>
              <a:t>اوراق «تسه» توسط بانک مسکن منتشر می‌شود، در حالی که اوراق «تملی» متعلق به بانک ملی است. افرادی که این اوراق را خریداری می‌کنند، می‌توانند بدون سپرده‌گذاری اولیه، از امتیاز دریافت وام مسکن از بانک مسکن یا بانک ملی بهره‌مند شوند</a:t>
            </a:r>
            <a:r>
              <a:rPr lang="en-US" sz="5400" kern="100" dirty="0">
                <a:latin typeface="Calibri" panose="020F0502020204030204" pitchFamily="34" charset="0"/>
                <a:ea typeface="Calibri" panose="020F0502020204030204" pitchFamily="34" charset="0"/>
                <a:cs typeface="B Nazanin" panose="00000400000000000000" pitchFamily="2" charset="-78"/>
              </a:rPr>
              <a:t>.</a:t>
            </a:r>
            <a:endParaRPr lang="en-US" sz="4400" kern="100" dirty="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r>
              <a:rPr lang="ar-SA" sz="5400" kern="100" dirty="0">
                <a:latin typeface="Calibri" panose="020F0502020204030204" pitchFamily="34" charset="0"/>
                <a:ea typeface="Calibri" panose="020F0502020204030204" pitchFamily="34" charset="0"/>
                <a:cs typeface="B Nazanin" panose="00000400000000000000" pitchFamily="2" charset="-78"/>
              </a:rPr>
              <a:t>مهم‌ترین مزیت اوراق تسهیلات مسکن این است که برای دریافت وام، نیازی به سپرده‌گذاری بلندمدت در بانک ندارید. این ویژگی به ویژه برای افرادی که نمی‌خواهند سرمایه خود را برای مدت طولانی در بانک مسدود کنند، بسیار جذاب است. با خرید این اوراق، می‌توانید فرآیند دریافت وام مسکن را به شدت تسریع کنید. به جای انتظار چندین ماه برای سپرده‌گذاری و تکمیل شرایط وام، با پرداخت هزینه اولیه اوراق، در مدت زمان کوتاه‌تری امکان دریافت وام را خواهید داشت. این ویژگی به شما اجازه می‌دهد تا سریع‌تر به هدف خرید یا تعمیر مسکن برسید</a:t>
            </a:r>
            <a:r>
              <a:rPr lang="en-US" sz="5400" kern="100" dirty="0">
                <a:latin typeface="Calibri" panose="020F0502020204030204" pitchFamily="34" charset="0"/>
                <a:ea typeface="Calibri" panose="020F0502020204030204" pitchFamily="34" charset="0"/>
                <a:cs typeface="B Nazanin" panose="00000400000000000000" pitchFamily="2" charset="-78"/>
              </a:rPr>
              <a:t>.</a:t>
            </a:r>
            <a:r>
              <a:rPr lang="en-US" sz="5400" kern="100" dirty="0">
                <a:latin typeface="B Nazanin" panose="00000400000000000000" pitchFamily="2" charset="-78"/>
                <a:ea typeface="Calibri" panose="020F0502020204030204" pitchFamily="34" charset="0"/>
                <a:cs typeface="B Nazanin" panose="00000400000000000000" pitchFamily="2" charset="-78"/>
              </a:rPr>
              <a:t> </a:t>
            </a:r>
            <a:r>
              <a:rPr lang="ar-SA" sz="5400" kern="100" dirty="0">
                <a:latin typeface="B Nazanin" panose="00000400000000000000" pitchFamily="2" charset="-78"/>
                <a:ea typeface="Calibri" panose="020F0502020204030204" pitchFamily="34" charset="0"/>
                <a:cs typeface="B Nazanin" panose="00000400000000000000" pitchFamily="2" charset="-78"/>
              </a:rPr>
              <a:t>اوراق تسهیلات مسکن علاوه بر امکان دریافت وام، یک ابزار سرمایه‌گذاری نیز محسوب می‌شود. دارندگان این اوراق می‌توانند در صورت عدم نیاز به وام، آن‌ها را در بازار بورس به فروش برسانند</a:t>
            </a:r>
            <a:r>
              <a:rPr lang="en-US" sz="5400" kern="100" dirty="0">
                <a:latin typeface="Calibri" panose="020F0502020204030204" pitchFamily="34" charset="0"/>
                <a:ea typeface="Calibri" panose="020F0502020204030204" pitchFamily="34" charset="0"/>
                <a:cs typeface="B Nazanin" panose="00000400000000000000" pitchFamily="2" charset="-78"/>
              </a:rPr>
              <a:t>.</a:t>
            </a:r>
            <a:r>
              <a:rPr lang="en-US" sz="5400" kern="100" dirty="0">
                <a:latin typeface="B Nazanin" panose="00000400000000000000" pitchFamily="2" charset="-78"/>
                <a:ea typeface="Calibri" panose="020F0502020204030204" pitchFamily="34" charset="0"/>
                <a:cs typeface="B Nazanin" panose="00000400000000000000" pitchFamily="2" charset="-78"/>
              </a:rPr>
              <a:t> </a:t>
            </a:r>
            <a:r>
              <a:rPr lang="ar-SA" sz="5400" kern="100" dirty="0">
                <a:latin typeface="B Nazanin" panose="00000400000000000000" pitchFamily="2" charset="-78"/>
                <a:ea typeface="Calibri" panose="020F0502020204030204" pitchFamily="34" charset="0"/>
                <a:cs typeface="B Nazanin" panose="00000400000000000000" pitchFamily="2" charset="-78"/>
              </a:rPr>
              <a:t>این اوراق از طریق کارگزاری‌های بورس به‌راحتی قابل خرید و فروش هستند و امکان بهره‌مندی از تسهیلات مسکن را برای طیف گسترده‌ای از متقاضیان فراهم می‌کنند</a:t>
            </a:r>
            <a:r>
              <a:rPr lang="en-US" sz="5400" kern="100" dirty="0">
                <a:latin typeface="Calibri" panose="020F0502020204030204" pitchFamily="34" charset="0"/>
                <a:ea typeface="Calibri" panose="020F0502020204030204" pitchFamily="34" charset="0"/>
                <a:cs typeface="B Nazanin" panose="00000400000000000000" pitchFamily="2" charset="-78"/>
              </a:rPr>
              <a:t>.</a:t>
            </a:r>
            <a:endParaRPr lang="en-US" sz="4400" kern="100" dirty="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3410429694"/>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25000" lnSpcReduction="20000"/>
          </a:bodyPr>
          <a:lstStyle/>
          <a:p>
            <a:pPr marL="0" marR="0" indent="0" algn="just" rtl="1">
              <a:lnSpc>
                <a:spcPct val="115000"/>
              </a:lnSpc>
              <a:spcBef>
                <a:spcPts val="0"/>
              </a:spcBef>
              <a:spcAft>
                <a:spcPts val="0"/>
              </a:spcAft>
              <a:buNone/>
            </a:pPr>
            <a:r>
              <a:rPr lang="ar-SA" sz="11200" b="1" kern="100" dirty="0">
                <a:latin typeface="Calibri" panose="020F0502020204030204" pitchFamily="34" charset="0"/>
                <a:ea typeface="Calibri" panose="020F0502020204030204" pitchFamily="34" charset="0"/>
                <a:cs typeface="B Nazanin" panose="00000400000000000000" pitchFamily="2" charset="-78"/>
              </a:rPr>
              <a:t>نکات مهم در مورد اوراق تسهیلات مسکن (تسه و تملی</a:t>
            </a:r>
            <a:r>
              <a:rPr lang="ar-SA" sz="11200" b="1" kern="100" dirty="0" smtClean="0">
                <a:latin typeface="Calibri" panose="020F0502020204030204" pitchFamily="34" charset="0"/>
                <a:ea typeface="Calibri" panose="020F0502020204030204" pitchFamily="34" charset="0"/>
                <a:cs typeface="B Nazanin" panose="00000400000000000000" pitchFamily="2" charset="-78"/>
              </a:rPr>
              <a:t>)</a:t>
            </a:r>
            <a:endParaRPr lang="fa-IR" sz="11200" b="1"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endParaRPr lang="en-US" sz="6000" kern="100" dirty="0">
              <a:latin typeface="Calibri" panose="020F0502020204030204" pitchFamily="34" charset="0"/>
              <a:ea typeface="Calibri" panose="020F0502020204030204" pitchFamily="34" charset="0"/>
              <a:cs typeface="Arial" panose="020B0604020202020204" pitchFamily="34" charset="0"/>
            </a:endParaRPr>
          </a:p>
          <a:p>
            <a:pPr marL="0" marR="0" lvl="0" indent="0" algn="just" rtl="1">
              <a:lnSpc>
                <a:spcPct val="107000"/>
              </a:lnSpc>
              <a:spcBef>
                <a:spcPts val="0"/>
              </a:spcBef>
              <a:spcAft>
                <a:spcPts val="0"/>
              </a:spcAft>
              <a:buSzPts val="1000"/>
              <a:buNone/>
              <a:tabLst>
                <a:tab pos="457200" algn="l"/>
              </a:tabLst>
            </a:pPr>
            <a:r>
              <a:rPr lang="ar-SA" sz="8800" kern="100" dirty="0">
                <a:latin typeface="Calibri" panose="020F0502020204030204" pitchFamily="34" charset="0"/>
                <a:ea typeface="Calibri" panose="020F0502020204030204" pitchFamily="34" charset="0"/>
                <a:cs typeface="B Nazanin" panose="00000400000000000000" pitchFamily="2" charset="-78"/>
              </a:rPr>
              <a:t>امکان نوسان‌گیری در اوراق تسهیلات مسکن بانک مسکن (تسه) وجود ندارد. در واقع اگر تعدادی از این اوراق را خریداری کرده و همان روز قصد فروش آن‌ها را داشته باشید، سفارش فروش شما با خطا روبرو شده و ثبت نخواهد شد</a:t>
            </a:r>
            <a:r>
              <a:rPr lang="en-US" sz="8800" kern="100" dirty="0">
                <a:latin typeface="Calibri" panose="020F0502020204030204" pitchFamily="34" charset="0"/>
                <a:ea typeface="Calibri" panose="020F0502020204030204" pitchFamily="34" charset="0"/>
                <a:cs typeface="B Nazanin" panose="00000400000000000000" pitchFamily="2" charset="-78"/>
              </a:rPr>
              <a:t>.</a:t>
            </a:r>
            <a:endParaRPr lang="en-US" sz="8800" kern="100" dirty="0">
              <a:latin typeface="Calibri" panose="020F0502020204030204" pitchFamily="34" charset="0"/>
              <a:ea typeface="Calibri" panose="020F0502020204030204" pitchFamily="34" charset="0"/>
              <a:cs typeface="Arial" panose="020B0604020202020204" pitchFamily="34" charset="0"/>
            </a:endParaRPr>
          </a:p>
          <a:p>
            <a:pPr marL="0" marR="0" lvl="0" indent="0" algn="just" rtl="1">
              <a:lnSpc>
                <a:spcPct val="107000"/>
              </a:lnSpc>
              <a:spcBef>
                <a:spcPts val="0"/>
              </a:spcBef>
              <a:spcAft>
                <a:spcPts val="0"/>
              </a:spcAft>
              <a:buSzPts val="1000"/>
              <a:buNone/>
              <a:tabLst>
                <a:tab pos="457200" algn="l"/>
              </a:tabLst>
            </a:pPr>
            <a:r>
              <a:rPr lang="ar-SA" sz="8800" kern="100" dirty="0">
                <a:latin typeface="Calibri" panose="020F0502020204030204" pitchFamily="34" charset="0"/>
                <a:ea typeface="Calibri" panose="020F0502020204030204" pitchFamily="34" charset="0"/>
                <a:cs typeface="B Nazanin" panose="00000400000000000000" pitchFamily="2" charset="-78"/>
              </a:rPr>
              <a:t>به ازای خرید هر برگه از اوراق تسهیلات مسکن </a:t>
            </a:r>
            <a:r>
              <a:rPr lang="fa-IR" sz="8800" kern="100" dirty="0">
                <a:latin typeface="Calibri" panose="020F0502020204030204" pitchFamily="34" charset="0"/>
                <a:ea typeface="Calibri" panose="020F0502020204030204" pitchFamily="34" charset="0"/>
                <a:cs typeface="B Nazanin" panose="00000400000000000000" pitchFamily="2" charset="-78"/>
              </a:rPr>
              <a:t>۵۰۰</a:t>
            </a:r>
            <a:r>
              <a:rPr lang="ar-SA" sz="8800" kern="100" dirty="0">
                <a:latin typeface="Calibri" panose="020F0502020204030204" pitchFamily="34" charset="0"/>
                <a:ea typeface="Calibri" panose="020F0502020204030204" pitchFamily="34" charset="0"/>
                <a:cs typeface="B Nazanin" panose="00000400000000000000" pitchFamily="2" charset="-78"/>
              </a:rPr>
              <a:t> هزار تومان وام به دارنده اوراق تعلق می‌گیرد</a:t>
            </a:r>
            <a:r>
              <a:rPr lang="en-US" sz="8800" kern="100" dirty="0">
                <a:latin typeface="Calibri" panose="020F0502020204030204" pitchFamily="34" charset="0"/>
                <a:ea typeface="Calibri" panose="020F0502020204030204" pitchFamily="34" charset="0"/>
                <a:cs typeface="B Nazanin" panose="00000400000000000000" pitchFamily="2" charset="-78"/>
              </a:rPr>
              <a:t>.</a:t>
            </a:r>
            <a:endParaRPr lang="en-US" sz="8800" kern="100" dirty="0">
              <a:latin typeface="Calibri" panose="020F0502020204030204" pitchFamily="34" charset="0"/>
              <a:ea typeface="Calibri" panose="020F0502020204030204" pitchFamily="34" charset="0"/>
              <a:cs typeface="Arial" panose="020B0604020202020204" pitchFamily="34" charset="0"/>
            </a:endParaRPr>
          </a:p>
          <a:p>
            <a:pPr marL="0" marR="0" lvl="0" indent="0" algn="just" rtl="1">
              <a:lnSpc>
                <a:spcPct val="107000"/>
              </a:lnSpc>
              <a:spcBef>
                <a:spcPts val="0"/>
              </a:spcBef>
              <a:spcAft>
                <a:spcPts val="0"/>
              </a:spcAft>
              <a:buSzPts val="1000"/>
              <a:buNone/>
              <a:tabLst>
                <a:tab pos="457200" algn="l"/>
              </a:tabLst>
            </a:pPr>
            <a:r>
              <a:rPr lang="ar-SA" sz="8800" kern="100" dirty="0">
                <a:latin typeface="Calibri" panose="020F0502020204030204" pitchFamily="34" charset="0"/>
                <a:ea typeface="Calibri" panose="020F0502020204030204" pitchFamily="34" charset="0"/>
                <a:cs typeface="B Nazanin" panose="00000400000000000000" pitchFamily="2" charset="-78"/>
              </a:rPr>
              <a:t>مدت اعتبار هر اوراق‌ تسهیلات مسکن برای معامله دو سال است. اما مدت اعتبار اوراق برای دریافت وام دو سال و یک ماه است. پس از گذشت دو سال از تاریخی که در اوراق تسهیلات مسکن ثبت شده است. بانک به اوراق ذکر شده وامی اختصاص نمی‌دهد. (به عنوان مثال اوراق “امتیاز تسهیلات مسکن آبان ماه </a:t>
            </a:r>
            <a:r>
              <a:rPr lang="fa-IR" sz="8800" kern="100" dirty="0">
                <a:latin typeface="Calibri" panose="020F0502020204030204" pitchFamily="34" charset="0"/>
                <a:ea typeface="Calibri" panose="020F0502020204030204" pitchFamily="34" charset="0"/>
                <a:cs typeface="B Nazanin" panose="00000400000000000000" pitchFamily="2" charset="-78"/>
              </a:rPr>
              <a:t>۹۸ (</a:t>
            </a:r>
            <a:r>
              <a:rPr lang="ar-SA" sz="8800" kern="100" dirty="0">
                <a:latin typeface="Calibri" panose="020F0502020204030204" pitchFamily="34" charset="0"/>
                <a:ea typeface="Calibri" panose="020F0502020204030204" pitchFamily="34" charset="0"/>
                <a:cs typeface="B Nazanin" panose="00000400000000000000" pitchFamily="2" charset="-78"/>
              </a:rPr>
              <a:t>تسه </a:t>
            </a:r>
            <a:r>
              <a:rPr lang="fa-IR" sz="8800" kern="100" dirty="0">
                <a:latin typeface="Calibri" panose="020F0502020204030204" pitchFamily="34" charset="0"/>
                <a:ea typeface="Calibri" panose="020F0502020204030204" pitchFamily="34" charset="0"/>
                <a:cs typeface="B Nazanin" panose="00000400000000000000" pitchFamily="2" charset="-78"/>
              </a:rPr>
              <a:t>۹۸۰۸)” </a:t>
            </a:r>
            <a:r>
              <a:rPr lang="ar-SA" sz="8800" kern="100" dirty="0">
                <a:latin typeface="Calibri" panose="020F0502020204030204" pitchFamily="34" charset="0"/>
                <a:ea typeface="Calibri" panose="020F0502020204030204" pitchFamily="34" charset="0"/>
                <a:cs typeface="B Nazanin" panose="00000400000000000000" pitchFamily="2" charset="-78"/>
              </a:rPr>
              <a:t>در نیمه آبان ماه </a:t>
            </a:r>
            <a:r>
              <a:rPr lang="fa-IR" sz="8800" kern="100" dirty="0">
                <a:latin typeface="Calibri" panose="020F0502020204030204" pitchFamily="34" charset="0"/>
                <a:ea typeface="Calibri" panose="020F0502020204030204" pitchFamily="34" charset="0"/>
                <a:cs typeface="B Nazanin" panose="00000400000000000000" pitchFamily="2" charset="-78"/>
              </a:rPr>
              <a:t>۱۳۹۸</a:t>
            </a:r>
            <a:r>
              <a:rPr lang="ar-SA" sz="8800" kern="100" dirty="0">
                <a:latin typeface="Calibri" panose="020F0502020204030204" pitchFamily="34" charset="0"/>
                <a:ea typeface="Calibri" panose="020F0502020204030204" pitchFamily="34" charset="0"/>
                <a:cs typeface="B Nazanin" panose="00000400000000000000" pitchFamily="2" charset="-78"/>
              </a:rPr>
              <a:t> عرضه شده است و تا دو سال پس از این تاریخ، یعنی نیمه آبان </a:t>
            </a:r>
            <a:r>
              <a:rPr lang="fa-IR" sz="8800" kern="100" dirty="0">
                <a:latin typeface="Calibri" panose="020F0502020204030204" pitchFamily="34" charset="0"/>
                <a:ea typeface="Calibri" panose="020F0502020204030204" pitchFamily="34" charset="0"/>
                <a:cs typeface="B Nazanin" panose="00000400000000000000" pitchFamily="2" charset="-78"/>
              </a:rPr>
              <a:t>۱۴۰۰</a:t>
            </a:r>
            <a:r>
              <a:rPr lang="ar-SA" sz="8800" kern="100" dirty="0">
                <a:latin typeface="Calibri" panose="020F0502020204030204" pitchFamily="34" charset="0"/>
                <a:ea typeface="Calibri" panose="020F0502020204030204" pitchFamily="34" charset="0"/>
                <a:cs typeface="B Nazanin" panose="00000400000000000000" pitchFamily="2" charset="-78"/>
              </a:rPr>
              <a:t>، اعتبار دارد.)</a:t>
            </a:r>
            <a:r>
              <a:rPr lang="en-US" sz="8800" kern="100" dirty="0">
                <a:latin typeface="Calibri" panose="020F0502020204030204" pitchFamily="34" charset="0"/>
                <a:ea typeface="Calibri" panose="020F0502020204030204" pitchFamily="34" charset="0"/>
                <a:cs typeface="B Nazanin" panose="00000400000000000000" pitchFamily="2" charset="-78"/>
              </a:rPr>
              <a:t> </a:t>
            </a:r>
            <a:endParaRPr lang="en-US" sz="8800" kern="100" dirty="0">
              <a:latin typeface="Calibri" panose="020F0502020204030204" pitchFamily="34" charset="0"/>
              <a:ea typeface="Calibri" panose="020F0502020204030204" pitchFamily="34" charset="0"/>
              <a:cs typeface="Arial" panose="020B0604020202020204" pitchFamily="34" charset="0"/>
            </a:endParaRPr>
          </a:p>
          <a:p>
            <a:pPr marL="0" marR="0" lvl="0" indent="0" algn="just" rtl="1">
              <a:lnSpc>
                <a:spcPct val="107000"/>
              </a:lnSpc>
              <a:spcBef>
                <a:spcPts val="0"/>
              </a:spcBef>
              <a:spcAft>
                <a:spcPts val="0"/>
              </a:spcAft>
              <a:buSzPts val="1000"/>
              <a:buNone/>
              <a:tabLst>
                <a:tab pos="457200" algn="l"/>
              </a:tabLst>
            </a:pPr>
            <a:r>
              <a:rPr lang="ar-SA" sz="8800" kern="100" dirty="0">
                <a:latin typeface="Calibri" panose="020F0502020204030204" pitchFamily="34" charset="0"/>
                <a:ea typeface="Calibri" panose="020F0502020204030204" pitchFamily="34" charset="0"/>
                <a:cs typeface="B Nazanin" panose="00000400000000000000" pitchFamily="2" charset="-78"/>
              </a:rPr>
              <a:t>توجه فرمایید اوراق بانک مسکن تا </a:t>
            </a:r>
            <a:r>
              <a:rPr lang="fa-IR" sz="8800" kern="100" dirty="0">
                <a:latin typeface="Calibri" panose="020F0502020204030204" pitchFamily="34" charset="0"/>
                <a:ea typeface="Calibri" panose="020F0502020204030204" pitchFamily="34" charset="0"/>
                <a:cs typeface="B Nazanin" panose="00000400000000000000" pitchFamily="2" charset="-78"/>
              </a:rPr>
              <a:t>۴</a:t>
            </a:r>
            <a:r>
              <a:rPr lang="ar-SA" sz="8800" kern="100" dirty="0">
                <a:latin typeface="Calibri" panose="020F0502020204030204" pitchFamily="34" charset="0"/>
                <a:ea typeface="Calibri" panose="020F0502020204030204" pitchFamily="34" charset="0"/>
                <a:cs typeface="B Nazanin" panose="00000400000000000000" pitchFamily="2" charset="-78"/>
              </a:rPr>
              <a:t> ماه پس از خرید امکان فروش ندارند و در پرتفوی فرد قابل مشاهده نیستند. مگر این که کمتر از </a:t>
            </a:r>
            <a:r>
              <a:rPr lang="fa-IR" sz="8800" kern="100" dirty="0">
                <a:latin typeface="Calibri" panose="020F0502020204030204" pitchFamily="34" charset="0"/>
                <a:ea typeface="Calibri" panose="020F0502020204030204" pitchFamily="34" charset="0"/>
                <a:cs typeface="B Nazanin" panose="00000400000000000000" pitchFamily="2" charset="-78"/>
              </a:rPr>
              <a:t>۴</a:t>
            </a:r>
            <a:r>
              <a:rPr lang="ar-SA" sz="8800" kern="100" dirty="0">
                <a:latin typeface="Calibri" panose="020F0502020204030204" pitchFamily="34" charset="0"/>
                <a:ea typeface="Calibri" panose="020F0502020204030204" pitchFamily="34" charset="0"/>
                <a:cs typeface="B Nazanin" panose="00000400000000000000" pitchFamily="2" charset="-78"/>
              </a:rPr>
              <a:t> ماه تا انقضای اوراق خریداری شده فرصت باقی باشد</a:t>
            </a:r>
            <a:r>
              <a:rPr lang="en-US" sz="8800" kern="100" dirty="0">
                <a:latin typeface="Calibri" panose="020F0502020204030204" pitchFamily="34" charset="0"/>
                <a:ea typeface="Calibri" panose="020F0502020204030204" pitchFamily="34" charset="0"/>
                <a:cs typeface="B Nazanin" panose="00000400000000000000" pitchFamily="2" charset="-78"/>
              </a:rPr>
              <a:t>.</a:t>
            </a:r>
            <a:endParaRPr lang="en-US" sz="8800" kern="100" dirty="0">
              <a:latin typeface="Calibri" panose="020F0502020204030204" pitchFamily="34" charset="0"/>
              <a:ea typeface="Calibri" panose="020F0502020204030204" pitchFamily="34" charset="0"/>
              <a:cs typeface="Arial" panose="020B0604020202020204" pitchFamily="34" charset="0"/>
            </a:endParaRPr>
          </a:p>
          <a:p>
            <a:pPr marL="0" marR="0" lvl="0" indent="0" algn="just" rtl="1">
              <a:lnSpc>
                <a:spcPct val="107000"/>
              </a:lnSpc>
              <a:spcBef>
                <a:spcPts val="0"/>
              </a:spcBef>
              <a:spcAft>
                <a:spcPts val="0"/>
              </a:spcAft>
              <a:buSzPts val="1000"/>
              <a:buNone/>
              <a:tabLst>
                <a:tab pos="457200" algn="l"/>
              </a:tabLst>
            </a:pPr>
            <a:r>
              <a:rPr lang="ar-SA" sz="8800" kern="100" dirty="0">
                <a:latin typeface="Calibri" panose="020F0502020204030204" pitchFamily="34" charset="0"/>
                <a:ea typeface="Calibri" panose="020F0502020204030204" pitchFamily="34" charset="0"/>
                <a:cs typeface="B Nazanin" panose="00000400000000000000" pitchFamily="2" charset="-78"/>
              </a:rPr>
              <a:t>در خصوص اوراق‌ گواهی تسهیلات‌ بانک ملی (تملی) محدودیت ورود سفارش خرید و انجام معامله به میزان حداکثر </a:t>
            </a:r>
            <a:r>
              <a:rPr lang="fa-IR" sz="8800" kern="100" dirty="0">
                <a:latin typeface="Calibri" panose="020F0502020204030204" pitchFamily="34" charset="0"/>
                <a:ea typeface="Calibri" panose="020F0502020204030204" pitchFamily="34" charset="0"/>
                <a:cs typeface="B Nazanin" panose="00000400000000000000" pitchFamily="2" charset="-78"/>
              </a:rPr>
              <a:t>۲۸۰</a:t>
            </a:r>
            <a:r>
              <a:rPr lang="ar-SA" sz="8800" kern="100" dirty="0">
                <a:latin typeface="Calibri" panose="020F0502020204030204" pitchFamily="34" charset="0"/>
                <a:ea typeface="Calibri" panose="020F0502020204030204" pitchFamily="34" charset="0"/>
                <a:cs typeface="B Nazanin" panose="00000400000000000000" pitchFamily="2" charset="-78"/>
              </a:rPr>
              <a:t> ورقه برای هر کد معاملاتی در هر جلسه معاملاتی است</a:t>
            </a:r>
            <a:r>
              <a:rPr lang="en-US" sz="8800" kern="100" dirty="0">
                <a:latin typeface="Calibri" panose="020F0502020204030204" pitchFamily="34" charset="0"/>
                <a:ea typeface="Calibri" panose="020F0502020204030204" pitchFamily="34" charset="0"/>
                <a:cs typeface="B Nazanin" panose="00000400000000000000" pitchFamily="2" charset="-78"/>
              </a:rPr>
              <a:t>.  </a:t>
            </a:r>
            <a:endParaRPr lang="en-US" sz="8800" kern="100" dirty="0">
              <a:latin typeface="Calibri" panose="020F0502020204030204" pitchFamily="34" charset="0"/>
              <a:ea typeface="Calibri" panose="020F0502020204030204" pitchFamily="34" charset="0"/>
              <a:cs typeface="Arial" panose="020B0604020202020204" pitchFamily="34" charset="0"/>
            </a:endParaRPr>
          </a:p>
          <a:p>
            <a:pPr marL="0" marR="0" lvl="0" indent="0" algn="just" rtl="1">
              <a:lnSpc>
                <a:spcPct val="107000"/>
              </a:lnSpc>
              <a:spcBef>
                <a:spcPts val="0"/>
              </a:spcBef>
              <a:spcAft>
                <a:spcPts val="0"/>
              </a:spcAft>
              <a:buSzPts val="1000"/>
              <a:buNone/>
              <a:tabLst>
                <a:tab pos="457200" algn="l"/>
              </a:tabLst>
            </a:pPr>
            <a:r>
              <a:rPr lang="ar-SA" sz="8800" kern="100" dirty="0">
                <a:latin typeface="Calibri" panose="020F0502020204030204" pitchFamily="34" charset="0"/>
                <a:ea typeface="Calibri" panose="020F0502020204030204" pitchFamily="34" charset="0"/>
                <a:cs typeface="B Nazanin" panose="00000400000000000000" pitchFamily="2" charset="-78"/>
              </a:rPr>
              <a:t>در خصوص اوراق‌ گواهی صادره بانک مسکن‌ (تسه) محدودیت ورود سفارش خرید و انجام معامله به میزان حداکثر </a:t>
            </a:r>
            <a:r>
              <a:rPr lang="fa-IR" sz="8800" kern="100" dirty="0">
                <a:latin typeface="Calibri" panose="020F0502020204030204" pitchFamily="34" charset="0"/>
                <a:ea typeface="Calibri" panose="020F0502020204030204" pitchFamily="34" charset="0"/>
                <a:cs typeface="B Nazanin" panose="00000400000000000000" pitchFamily="2" charset="-78"/>
              </a:rPr>
              <a:t>۱۵۶۰</a:t>
            </a:r>
            <a:r>
              <a:rPr lang="ar-SA" sz="8800" kern="100" dirty="0">
                <a:latin typeface="Calibri" panose="020F0502020204030204" pitchFamily="34" charset="0"/>
                <a:ea typeface="Calibri" panose="020F0502020204030204" pitchFamily="34" charset="0"/>
                <a:cs typeface="B Nazanin" panose="00000400000000000000" pitchFamily="2" charset="-78"/>
              </a:rPr>
              <a:t> ورقه برای هر کد معاملاتی در هر جلسه معاملاتی است</a:t>
            </a:r>
            <a:r>
              <a:rPr lang="en-US" sz="8800" kern="100" dirty="0">
                <a:latin typeface="Calibri" panose="020F0502020204030204" pitchFamily="34" charset="0"/>
                <a:ea typeface="Calibri" panose="020F0502020204030204" pitchFamily="34" charset="0"/>
                <a:cs typeface="B Nazanin" panose="00000400000000000000" pitchFamily="2" charset="-78"/>
              </a:rPr>
              <a:t>.</a:t>
            </a:r>
            <a:endParaRPr lang="en-US" sz="8800" kern="100" dirty="0">
              <a:latin typeface="Calibri" panose="020F0502020204030204" pitchFamily="34" charset="0"/>
              <a:ea typeface="Calibri" panose="020F0502020204030204" pitchFamily="34" charset="0"/>
              <a:cs typeface="Arial" panose="020B0604020202020204" pitchFamily="34" charset="0"/>
            </a:endParaRPr>
          </a:p>
          <a:p>
            <a:pPr marL="0" marR="0" lvl="0" indent="0" algn="just" rtl="1">
              <a:lnSpc>
                <a:spcPct val="107000"/>
              </a:lnSpc>
              <a:spcBef>
                <a:spcPts val="0"/>
              </a:spcBef>
              <a:spcAft>
                <a:spcPts val="0"/>
              </a:spcAft>
              <a:buSzPts val="1000"/>
              <a:buNone/>
              <a:tabLst>
                <a:tab pos="457200" algn="l"/>
              </a:tabLst>
            </a:pPr>
            <a:r>
              <a:rPr lang="ar-SA" sz="8800" kern="100" dirty="0">
                <a:latin typeface="Calibri" panose="020F0502020204030204" pitchFamily="34" charset="0"/>
                <a:ea typeface="Calibri" panose="020F0502020204030204" pitchFamily="34" charset="0"/>
                <a:cs typeface="B Nazanin" panose="00000400000000000000" pitchFamily="2" charset="-78"/>
              </a:rPr>
              <a:t>ساعت معاملات تسه از ساعت </a:t>
            </a:r>
            <a:r>
              <a:rPr lang="fa-IR" sz="8800" kern="100" dirty="0">
                <a:latin typeface="Calibri" panose="020F0502020204030204" pitchFamily="34" charset="0"/>
                <a:ea typeface="Calibri" panose="020F0502020204030204" pitchFamily="34" charset="0"/>
                <a:cs typeface="B Nazanin" panose="00000400000000000000" pitchFamily="2" charset="-78"/>
              </a:rPr>
              <a:t>۸:۴۵</a:t>
            </a:r>
            <a:r>
              <a:rPr lang="ar-SA" sz="8800" kern="100" dirty="0">
                <a:latin typeface="Calibri" panose="020F0502020204030204" pitchFamily="34" charset="0"/>
                <a:ea typeface="Calibri" panose="020F0502020204030204" pitchFamily="34" charset="0"/>
                <a:cs typeface="B Nazanin" panose="00000400000000000000" pitchFamily="2" charset="-78"/>
              </a:rPr>
              <a:t> تا </a:t>
            </a:r>
            <a:r>
              <a:rPr lang="fa-IR" sz="8800" kern="100" dirty="0">
                <a:latin typeface="Calibri" panose="020F0502020204030204" pitchFamily="34" charset="0"/>
                <a:ea typeface="Calibri" panose="020F0502020204030204" pitchFamily="34" charset="0"/>
                <a:cs typeface="B Nazanin" panose="00000400000000000000" pitchFamily="2" charset="-78"/>
              </a:rPr>
              <a:t>۱۵</a:t>
            </a:r>
            <a:r>
              <a:rPr lang="ar-SA" sz="8800" kern="100" dirty="0">
                <a:latin typeface="Calibri" panose="020F0502020204030204" pitchFamily="34" charset="0"/>
                <a:ea typeface="Calibri" panose="020F0502020204030204" pitchFamily="34" charset="0"/>
                <a:cs typeface="B Nazanin" panose="00000400000000000000" pitchFamily="2" charset="-78"/>
              </a:rPr>
              <a:t> است. (پیش گشایش </a:t>
            </a:r>
            <a:r>
              <a:rPr lang="fa-IR" sz="8800" kern="100" dirty="0">
                <a:latin typeface="Calibri" panose="020F0502020204030204" pitchFamily="34" charset="0"/>
                <a:ea typeface="Calibri" panose="020F0502020204030204" pitchFamily="34" charset="0"/>
                <a:cs typeface="B Nazanin" panose="00000400000000000000" pitchFamily="2" charset="-78"/>
              </a:rPr>
              <a:t>۸:۴۵</a:t>
            </a:r>
            <a:r>
              <a:rPr lang="ar-SA" sz="8800" kern="100" dirty="0">
                <a:latin typeface="Calibri" panose="020F0502020204030204" pitchFamily="34" charset="0"/>
                <a:ea typeface="Calibri" panose="020F0502020204030204" pitchFamily="34" charset="0"/>
                <a:cs typeface="B Nazanin" panose="00000400000000000000" pitchFamily="2" charset="-78"/>
              </a:rPr>
              <a:t> الی </a:t>
            </a:r>
            <a:r>
              <a:rPr lang="fa-IR" sz="8800" kern="100" dirty="0">
                <a:latin typeface="Calibri" panose="020F0502020204030204" pitchFamily="34" charset="0"/>
                <a:ea typeface="Calibri" panose="020F0502020204030204" pitchFamily="34" charset="0"/>
                <a:cs typeface="B Nazanin" panose="00000400000000000000" pitchFamily="2" charset="-78"/>
              </a:rPr>
              <a:t>۹:۰۰</a:t>
            </a:r>
            <a:r>
              <a:rPr lang="ar-SA" sz="8800" kern="100" dirty="0">
                <a:latin typeface="Calibri" panose="020F0502020204030204" pitchFamily="34" charset="0"/>
                <a:ea typeface="Calibri" panose="020F0502020204030204" pitchFamily="34" charset="0"/>
                <a:cs typeface="B Nazanin" panose="00000400000000000000" pitchFamily="2" charset="-78"/>
              </a:rPr>
              <a:t> و معاملات </a:t>
            </a:r>
            <a:r>
              <a:rPr lang="fa-IR" sz="8800" kern="100" dirty="0">
                <a:latin typeface="Calibri" panose="020F0502020204030204" pitchFamily="34" charset="0"/>
                <a:ea typeface="Calibri" panose="020F0502020204030204" pitchFamily="34" charset="0"/>
                <a:cs typeface="B Nazanin" panose="00000400000000000000" pitchFamily="2" charset="-78"/>
              </a:rPr>
              <a:t>۹:۰۰</a:t>
            </a:r>
            <a:r>
              <a:rPr lang="ar-SA" sz="8800" kern="100" dirty="0">
                <a:latin typeface="Calibri" panose="020F0502020204030204" pitchFamily="34" charset="0"/>
                <a:ea typeface="Calibri" panose="020F0502020204030204" pitchFamily="34" charset="0"/>
                <a:cs typeface="B Nazanin" panose="00000400000000000000" pitchFamily="2" charset="-78"/>
              </a:rPr>
              <a:t> الی </a:t>
            </a:r>
            <a:r>
              <a:rPr lang="fa-IR" sz="8800" kern="100" dirty="0">
                <a:latin typeface="Calibri" panose="020F0502020204030204" pitchFamily="34" charset="0"/>
                <a:ea typeface="Calibri" panose="020F0502020204030204" pitchFamily="34" charset="0"/>
                <a:cs typeface="B Nazanin" panose="00000400000000000000" pitchFamily="2" charset="-78"/>
              </a:rPr>
              <a:t>۱۵:۰۰</a:t>
            </a:r>
            <a:r>
              <a:rPr lang="fa-IR" sz="8800" kern="100" dirty="0">
                <a:latin typeface="Calibri" panose="020F0502020204030204" pitchFamily="34" charset="0"/>
                <a:ea typeface="Calibri" panose="020F0502020204030204" pitchFamily="34" charset="0"/>
                <a:cs typeface="Cambria" panose="02040503050406030204" pitchFamily="18" charset="0"/>
              </a:rPr>
              <a:t> </a:t>
            </a:r>
            <a:r>
              <a:rPr lang="fa-IR" sz="8800" kern="100" dirty="0">
                <a:latin typeface="Calibri" panose="020F0502020204030204" pitchFamily="34" charset="0"/>
                <a:ea typeface="Calibri" panose="020F0502020204030204" pitchFamily="34" charset="0"/>
                <a:cs typeface="B Nazanin" panose="00000400000000000000" pitchFamily="2" charset="-78"/>
              </a:rPr>
              <a:t> </a:t>
            </a:r>
            <a:r>
              <a:rPr lang="ar-SA" sz="8800" kern="100" dirty="0">
                <a:latin typeface="Calibri" panose="020F0502020204030204" pitchFamily="34" charset="0"/>
                <a:ea typeface="Calibri" panose="020F0502020204030204" pitchFamily="34" charset="0"/>
                <a:cs typeface="B Nazanin" panose="00000400000000000000" pitchFamily="2" charset="-78"/>
              </a:rPr>
              <a:t>است.)</a:t>
            </a:r>
            <a:endParaRPr lang="en-US" sz="8800" kern="100" dirty="0">
              <a:latin typeface="Calibri" panose="020F0502020204030204" pitchFamily="34" charset="0"/>
              <a:ea typeface="Calibri" panose="020F0502020204030204" pitchFamily="34" charset="0"/>
              <a:cs typeface="Arial" panose="020B0604020202020204" pitchFamily="34" charset="0"/>
            </a:endParaRPr>
          </a:p>
          <a:p>
            <a:pPr marL="0" marR="0" lvl="0" indent="0" algn="just" rtl="1">
              <a:lnSpc>
                <a:spcPct val="107000"/>
              </a:lnSpc>
              <a:spcBef>
                <a:spcPts val="0"/>
              </a:spcBef>
              <a:spcAft>
                <a:spcPts val="0"/>
              </a:spcAft>
              <a:buSzPts val="1000"/>
              <a:buNone/>
              <a:tabLst>
                <a:tab pos="457200" algn="l"/>
              </a:tabLst>
            </a:pPr>
            <a:r>
              <a:rPr lang="en-US" sz="8800" kern="100" dirty="0">
                <a:latin typeface="Calibri" panose="020F0502020204030204" pitchFamily="34" charset="0"/>
                <a:ea typeface="Calibri" panose="020F0502020204030204" pitchFamily="34" charset="0"/>
                <a:cs typeface="B Nazanin" panose="00000400000000000000" pitchFamily="2" charset="-78"/>
              </a:rPr>
              <a:t> </a:t>
            </a:r>
            <a:r>
              <a:rPr lang="ar-SA" sz="8800" kern="100" dirty="0">
                <a:latin typeface="Calibri" panose="020F0502020204030204" pitchFamily="34" charset="0"/>
                <a:ea typeface="Calibri" panose="020F0502020204030204" pitchFamily="34" charset="0"/>
                <a:cs typeface="B Nazanin" panose="00000400000000000000" pitchFamily="2" charset="-78"/>
              </a:rPr>
              <a:t>نکته: اوراق تملی و تسه امکان هدیه کردن به سایر افراد نظیر: پدر، مادر، همسر، فرزند، خواهر، برادر، پدربزرگ، مادربزرگ، نوه، خیرین و واگذاری از طریق شرکت‌ها به کارکنانشان را دارند؛ برای این کار باید افراد به شعب بانکی ملی و بانک مسکن مراجعه کرده و از طریق کارگزاری‌های این دو بانک اقدام به هبه اوراق(هدیه اوراق) کنند.</a:t>
            </a:r>
            <a:endParaRPr lang="en-US" sz="88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1318356082"/>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25000" lnSpcReduction="20000"/>
          </a:bodyPr>
          <a:lstStyle/>
          <a:p>
            <a:pPr marL="0" marR="0" indent="0" algn="just" rtl="1">
              <a:lnSpc>
                <a:spcPct val="115000"/>
              </a:lnSpc>
              <a:spcBef>
                <a:spcPts val="0"/>
              </a:spcBef>
              <a:spcAft>
                <a:spcPts val="0"/>
              </a:spcAft>
              <a:buNone/>
            </a:pPr>
            <a:r>
              <a:rPr lang="ar-SA" sz="11200" b="1" kern="100" dirty="0">
                <a:latin typeface="Calibri" panose="020F0502020204030204" pitchFamily="34" charset="0"/>
                <a:ea typeface="Calibri" panose="020F0502020204030204" pitchFamily="34" charset="0"/>
                <a:cs typeface="B Nazanin" panose="00000400000000000000" pitchFamily="2" charset="-78"/>
              </a:rPr>
              <a:t>اوراق مشتقه</a:t>
            </a:r>
            <a:endParaRPr lang="en-US" sz="112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9600" kern="100" dirty="0">
                <a:latin typeface="Calibri" panose="020F0502020204030204" pitchFamily="34" charset="0"/>
                <a:ea typeface="Calibri" panose="020F0502020204030204" pitchFamily="34" charset="0"/>
                <a:cs typeface="B Nazanin" panose="00000400000000000000" pitchFamily="2" charset="-78"/>
              </a:rPr>
              <a:t>اوراق مشتقه نوع دیگری از اوراق بهادار هستند که ارزش آن‌ها بر پایه دارایی خاصی که بر مبنای آن صادر شده‌اند تعیین می‌شود. قراردادهای آتی و قراردادهای اختیار از‌جمله ابزارهای مشتقه‌ای هستند که معاملات آن‌ها در بورس و فرابورس انجام می‌شود</a:t>
            </a:r>
            <a:r>
              <a:rPr lang="en-US" sz="9600" kern="100" dirty="0" smtClean="0">
                <a:latin typeface="Calibri" panose="020F0502020204030204" pitchFamily="34" charset="0"/>
                <a:ea typeface="Calibri" panose="020F0502020204030204" pitchFamily="34" charset="0"/>
                <a:cs typeface="B Nazanin" panose="00000400000000000000" pitchFamily="2" charset="-78"/>
              </a:rPr>
              <a:t>.</a:t>
            </a:r>
            <a:endParaRPr lang="fa-IR" sz="9600"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endParaRPr lang="en-US" sz="8000" kern="100" dirty="0">
              <a:latin typeface="Calibri" panose="020F0502020204030204" pitchFamily="34" charset="0"/>
              <a:ea typeface="Calibri" panose="020F0502020204030204" pitchFamily="34" charset="0"/>
              <a:cs typeface="Arial" panose="020B0604020202020204" pitchFamily="34" charset="0"/>
            </a:endParaRPr>
          </a:p>
          <a:p>
            <a:pPr marL="0" marR="0" lvl="0" indent="0" algn="just" rtl="1">
              <a:lnSpc>
                <a:spcPct val="115000"/>
              </a:lnSpc>
              <a:spcBef>
                <a:spcPts val="0"/>
              </a:spcBef>
              <a:spcAft>
                <a:spcPts val="0"/>
              </a:spcAft>
              <a:buSzPts val="1000"/>
              <a:buNone/>
              <a:tabLst>
                <a:tab pos="457200" algn="l"/>
              </a:tabLst>
            </a:pPr>
            <a:r>
              <a:rPr lang="ar-SA" sz="11200" b="1" kern="100" dirty="0">
                <a:latin typeface="Calibri" panose="020F0502020204030204" pitchFamily="34" charset="0"/>
                <a:ea typeface="Calibri" panose="020F0502020204030204" pitchFamily="34" charset="0"/>
                <a:cs typeface="B Nazanin" panose="00000400000000000000" pitchFamily="2" charset="-78"/>
              </a:rPr>
              <a:t>قراردادهای آتی</a:t>
            </a:r>
            <a:endParaRPr lang="en-US" sz="112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9600" kern="100" dirty="0">
                <a:latin typeface="Calibri" panose="020F0502020204030204" pitchFamily="34" charset="0"/>
                <a:ea typeface="Calibri" panose="020F0502020204030204" pitchFamily="34" charset="0"/>
                <a:cs typeface="B Nazanin" panose="00000400000000000000" pitchFamily="2" charset="-78"/>
              </a:rPr>
              <a:t>قراردادهای آتی (</a:t>
            </a:r>
            <a:r>
              <a:rPr lang="en-US" sz="9600" kern="100" dirty="0">
                <a:latin typeface="Calibri" panose="020F0502020204030204" pitchFamily="34" charset="0"/>
                <a:ea typeface="Calibri" panose="020F0502020204030204" pitchFamily="34" charset="0"/>
                <a:cs typeface="B Nazanin" panose="00000400000000000000" pitchFamily="2" charset="-78"/>
              </a:rPr>
              <a:t>Futures Contracts</a:t>
            </a:r>
            <a:r>
              <a:rPr lang="ar-SA" sz="9600" kern="100" dirty="0">
                <a:latin typeface="Calibri" panose="020F0502020204030204" pitchFamily="34" charset="0"/>
                <a:ea typeface="Calibri" panose="020F0502020204030204" pitchFamily="34" charset="0"/>
                <a:cs typeface="B Nazanin" panose="00000400000000000000" pitchFamily="2" charset="-78"/>
              </a:rPr>
              <a:t>)یکی از قدیمی‌ترین و پرکاربردترین ابزارهای مالی در جهان هستند که ریشه در نیاز بشر به مدیریت ریسک و ثبات قیمت دارد. این قراردادها برای اولین بار در قرن هفدهم در بازارهای کشاورزی ژاپن و اروپا ظهور کردند، جایی که کشاورزان و بازرگانان برای جلوگیری از نوسانات قیمت محصولات (مانند گندم یا برنج)، توافق می‌کردند تا کالا را در آینده با قیمتی مشخص معامله کنند. امروزه، قراردادهای آتی نه تنها در بازارهای کالایی، بلکه در بازارهای سهام، ارز، شاخص‌ها و حتی ارزهای دیجیتال نیز کاربرد گسترده‌ای دارند.</a:t>
            </a:r>
            <a:endParaRPr lang="en-US" sz="8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9600" kern="100" dirty="0">
                <a:latin typeface="Calibri" panose="020F0502020204030204" pitchFamily="34" charset="0"/>
                <a:ea typeface="Calibri" panose="020F0502020204030204" pitchFamily="34" charset="0"/>
                <a:cs typeface="B Nazanin" panose="00000400000000000000" pitchFamily="2" charset="-78"/>
              </a:rPr>
              <a:t>در قرارداد آتی، طرفین معامله توافق می‌کنند در زمانی مشخص در آینده، یک مقداری معین از کالایی خاص را معامله کنند. در نظر داشته باشید قیمت معامله‌ای که قرار است در آینده انجام شود، در قراردادهای آتی در زمان توافق خریدار و فروشنده تعیین می‌شود. به‌عنوان مثال در بورس کالا سکه و زعفران به این روش معامله می‌شود</a:t>
            </a:r>
            <a:r>
              <a:rPr lang="en-US" sz="9600" kern="100" dirty="0">
                <a:latin typeface="Calibri" panose="020F0502020204030204" pitchFamily="34" charset="0"/>
                <a:ea typeface="Calibri" panose="020F0502020204030204" pitchFamily="34" charset="0"/>
                <a:cs typeface="B Nazanin" panose="00000400000000000000" pitchFamily="2" charset="-78"/>
              </a:rPr>
              <a:t>.</a:t>
            </a:r>
            <a:endParaRPr lang="en-US" sz="8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2032070520"/>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92500" lnSpcReduction="10000"/>
          </a:bodyPr>
          <a:lstStyle/>
          <a:p>
            <a:pPr marL="0" marR="0" indent="0" algn="just" rtl="1">
              <a:lnSpc>
                <a:spcPct val="115000"/>
              </a:lnSpc>
              <a:spcBef>
                <a:spcPts val="0"/>
              </a:spcBef>
              <a:spcAft>
                <a:spcPts val="0"/>
              </a:spcAft>
              <a:buNone/>
            </a:pPr>
            <a:r>
              <a:rPr lang="ar-SA" sz="4000" kern="100" dirty="0">
                <a:latin typeface="Calibri" panose="020F0502020204030204" pitchFamily="34" charset="0"/>
                <a:ea typeface="Calibri" panose="020F0502020204030204" pitchFamily="34" charset="0"/>
                <a:cs typeface="B Nazanin" panose="00000400000000000000" pitchFamily="2" charset="-78"/>
              </a:rPr>
              <a:t>دلایل اهمیت قراردادهای آتی:</a:t>
            </a:r>
            <a:endParaRPr lang="en-US" sz="4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4000" b="1" kern="100" dirty="0">
                <a:latin typeface="Calibri" panose="020F0502020204030204" pitchFamily="34" charset="0"/>
                <a:ea typeface="Calibri" panose="020F0502020204030204" pitchFamily="34" charset="0"/>
                <a:cs typeface="B Nazanin" panose="00000400000000000000" pitchFamily="2" charset="-78"/>
              </a:rPr>
              <a:t>• </a:t>
            </a:r>
            <a:r>
              <a:rPr lang="ar-SA" sz="4000" b="1" kern="100" dirty="0">
                <a:latin typeface="Calibri" panose="020F0502020204030204" pitchFamily="34" charset="0"/>
                <a:ea typeface="Calibri" panose="020F0502020204030204" pitchFamily="34" charset="0"/>
                <a:cs typeface="B Nazanin" panose="00000400000000000000" pitchFamily="2" charset="-78"/>
              </a:rPr>
              <a:t>مدیریت ریسک</a:t>
            </a:r>
            <a:r>
              <a:rPr lang="en-US" sz="4000" b="1" kern="100" dirty="0">
                <a:latin typeface="Calibri" panose="020F0502020204030204" pitchFamily="34" charset="0"/>
                <a:ea typeface="Calibri" panose="020F0502020204030204" pitchFamily="34" charset="0"/>
                <a:cs typeface="B Nazanin" panose="00000400000000000000" pitchFamily="2" charset="-78"/>
              </a:rPr>
              <a:t>: </a:t>
            </a:r>
            <a:r>
              <a:rPr lang="ar-SA" sz="4000" kern="100" dirty="0">
                <a:latin typeface="Calibri" panose="020F0502020204030204" pitchFamily="34" charset="0"/>
                <a:ea typeface="Calibri" panose="020F0502020204030204" pitchFamily="34" charset="0"/>
                <a:cs typeface="B Nazanin" panose="00000400000000000000" pitchFamily="2" charset="-78"/>
              </a:rPr>
              <a:t>به تولیدکنندگان و مصرف‌کنندگان کمک می‌کند تا در برابر نوسانات قیمت مصون بمانند</a:t>
            </a:r>
            <a:r>
              <a:rPr lang="en-US" sz="4000" kern="100" dirty="0">
                <a:latin typeface="Calibri" panose="020F0502020204030204" pitchFamily="34" charset="0"/>
                <a:ea typeface="Calibri" panose="020F0502020204030204" pitchFamily="34" charset="0"/>
                <a:cs typeface="B Nazanin" panose="00000400000000000000" pitchFamily="2" charset="-78"/>
              </a:rPr>
              <a:t>.</a:t>
            </a:r>
            <a:endParaRPr lang="en-US" sz="4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4000" b="1" kern="100" dirty="0">
                <a:latin typeface="Calibri" panose="020F0502020204030204" pitchFamily="34" charset="0"/>
                <a:ea typeface="Calibri" panose="020F0502020204030204" pitchFamily="34" charset="0"/>
                <a:cs typeface="B Nazanin" panose="00000400000000000000" pitchFamily="2" charset="-78"/>
              </a:rPr>
              <a:t>• </a:t>
            </a:r>
            <a:r>
              <a:rPr lang="ar-SA" sz="4000" b="1" kern="100" dirty="0">
                <a:latin typeface="Calibri" panose="020F0502020204030204" pitchFamily="34" charset="0"/>
                <a:ea typeface="Calibri" panose="020F0502020204030204" pitchFamily="34" charset="0"/>
                <a:cs typeface="B Nazanin" panose="00000400000000000000" pitchFamily="2" charset="-78"/>
              </a:rPr>
              <a:t>شفافیت قیمتی</a:t>
            </a:r>
            <a:r>
              <a:rPr lang="en-US" sz="4000" b="1" kern="100" dirty="0">
                <a:latin typeface="Calibri" panose="020F0502020204030204" pitchFamily="34" charset="0"/>
                <a:ea typeface="Calibri" panose="020F0502020204030204" pitchFamily="34" charset="0"/>
                <a:cs typeface="B Nazanin" panose="00000400000000000000" pitchFamily="2" charset="-78"/>
              </a:rPr>
              <a:t>: </a:t>
            </a:r>
            <a:r>
              <a:rPr lang="ar-SA" sz="4000" kern="100" dirty="0">
                <a:latin typeface="Calibri" panose="020F0502020204030204" pitchFamily="34" charset="0"/>
                <a:ea typeface="Calibri" panose="020F0502020204030204" pitchFamily="34" charset="0"/>
                <a:cs typeface="B Nazanin" panose="00000400000000000000" pitchFamily="2" charset="-78"/>
              </a:rPr>
              <a:t>با جمع‌آوری اطلاعات عرضه و تقاضا، قیمت آینده دارایی‌ها را پیش‌بینی می‌کنند</a:t>
            </a:r>
            <a:r>
              <a:rPr lang="en-US" sz="4000" kern="100" dirty="0">
                <a:latin typeface="Calibri" panose="020F0502020204030204" pitchFamily="34" charset="0"/>
                <a:ea typeface="Calibri" panose="020F0502020204030204" pitchFamily="34" charset="0"/>
                <a:cs typeface="B Nazanin" panose="00000400000000000000" pitchFamily="2" charset="-78"/>
              </a:rPr>
              <a:t>.</a:t>
            </a:r>
            <a:endParaRPr lang="en-US" sz="4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4000" b="1" kern="100" dirty="0">
                <a:latin typeface="Calibri" panose="020F0502020204030204" pitchFamily="34" charset="0"/>
                <a:ea typeface="Calibri" panose="020F0502020204030204" pitchFamily="34" charset="0"/>
                <a:cs typeface="B Nazanin" panose="00000400000000000000" pitchFamily="2" charset="-78"/>
              </a:rPr>
              <a:t>• </a:t>
            </a:r>
            <a:r>
              <a:rPr lang="ar-SA" sz="4000" b="1" kern="100" dirty="0">
                <a:latin typeface="Calibri" panose="020F0502020204030204" pitchFamily="34" charset="0"/>
                <a:ea typeface="Calibri" panose="020F0502020204030204" pitchFamily="34" charset="0"/>
                <a:cs typeface="B Nazanin" panose="00000400000000000000" pitchFamily="2" charset="-78"/>
              </a:rPr>
              <a:t>نقدشوندگی بالا</a:t>
            </a:r>
            <a:r>
              <a:rPr lang="en-US" sz="4000" b="1" kern="100" dirty="0">
                <a:latin typeface="Calibri" panose="020F0502020204030204" pitchFamily="34" charset="0"/>
                <a:ea typeface="Calibri" panose="020F0502020204030204" pitchFamily="34" charset="0"/>
                <a:cs typeface="B Nazanin" panose="00000400000000000000" pitchFamily="2" charset="-78"/>
              </a:rPr>
              <a:t>: </a:t>
            </a:r>
            <a:r>
              <a:rPr lang="ar-SA" sz="4000" kern="100" dirty="0">
                <a:latin typeface="Calibri" panose="020F0502020204030204" pitchFamily="34" charset="0"/>
                <a:ea typeface="Calibri" panose="020F0502020204030204" pitchFamily="34" charset="0"/>
                <a:cs typeface="B Nazanin" panose="00000400000000000000" pitchFamily="2" charset="-78"/>
              </a:rPr>
              <a:t>به دلیل معامله در بورس‌های سازمان‌یافته، خریدار و فروشنده به راحتی پیدا می‌شوند</a:t>
            </a:r>
            <a:r>
              <a:rPr lang="en-US" sz="4000" kern="100" dirty="0">
                <a:latin typeface="Calibri" panose="020F0502020204030204" pitchFamily="34" charset="0"/>
                <a:ea typeface="Calibri" panose="020F0502020204030204" pitchFamily="34" charset="0"/>
                <a:cs typeface="B Nazanin" panose="00000400000000000000" pitchFamily="2" charset="-78"/>
              </a:rPr>
              <a:t>.</a:t>
            </a:r>
            <a:endParaRPr lang="en-US" sz="4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4000" b="1" kern="100" dirty="0">
                <a:latin typeface="Calibri" panose="020F0502020204030204" pitchFamily="34" charset="0"/>
                <a:ea typeface="Calibri" panose="020F0502020204030204" pitchFamily="34" charset="0"/>
                <a:cs typeface="B Nazanin" panose="00000400000000000000" pitchFamily="2" charset="-78"/>
              </a:rPr>
              <a:t>• </a:t>
            </a:r>
            <a:r>
              <a:rPr lang="ar-SA" sz="4000" b="1" kern="100" dirty="0">
                <a:latin typeface="Calibri" panose="020F0502020204030204" pitchFamily="34" charset="0"/>
                <a:ea typeface="Calibri" panose="020F0502020204030204" pitchFamily="34" charset="0"/>
                <a:cs typeface="B Nazanin" panose="00000400000000000000" pitchFamily="2" charset="-78"/>
              </a:rPr>
              <a:t>امکان سودآوری از نوسانات</a:t>
            </a:r>
            <a:r>
              <a:rPr lang="en-US" sz="4000" b="1" kern="100" dirty="0">
                <a:latin typeface="Calibri" panose="020F0502020204030204" pitchFamily="34" charset="0"/>
                <a:ea typeface="Calibri" panose="020F0502020204030204" pitchFamily="34" charset="0"/>
                <a:cs typeface="B Nazanin" panose="00000400000000000000" pitchFamily="2" charset="-78"/>
              </a:rPr>
              <a:t>: </a:t>
            </a:r>
            <a:r>
              <a:rPr lang="ar-SA" sz="4000" kern="100" dirty="0">
                <a:latin typeface="Calibri" panose="020F0502020204030204" pitchFamily="34" charset="0"/>
                <a:ea typeface="Calibri" panose="020F0502020204030204" pitchFamily="34" charset="0"/>
                <a:cs typeface="B Nazanin" panose="00000400000000000000" pitchFamily="2" charset="-78"/>
              </a:rPr>
              <a:t>معامله‌گران می‌توانند از حرکت قیمت‌ها در هر دو جهت (صعودی یا نزولی) سود ببرند</a:t>
            </a:r>
            <a:r>
              <a:rPr lang="en-US" sz="4000" kern="100" dirty="0">
                <a:latin typeface="Calibri" panose="020F0502020204030204" pitchFamily="34" charset="0"/>
                <a:ea typeface="Calibri" panose="020F0502020204030204" pitchFamily="34" charset="0"/>
                <a:cs typeface="B Nazanin" panose="00000400000000000000" pitchFamily="2" charset="-78"/>
              </a:rPr>
              <a:t>.</a:t>
            </a:r>
            <a:endParaRPr lang="en-US" sz="4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4137278573"/>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55000" lnSpcReduction="20000"/>
          </a:bodyPr>
          <a:lstStyle/>
          <a:p>
            <a:pPr marL="0" marR="0" indent="0" algn="just" rtl="1">
              <a:lnSpc>
                <a:spcPct val="115000"/>
              </a:lnSpc>
              <a:spcBef>
                <a:spcPts val="0"/>
              </a:spcBef>
              <a:spcAft>
                <a:spcPts val="0"/>
              </a:spcAft>
              <a:buNone/>
            </a:pPr>
            <a:r>
              <a:rPr lang="ar-SA" sz="4000" kern="100" dirty="0">
                <a:latin typeface="Calibri" panose="020F0502020204030204" pitchFamily="34" charset="0"/>
                <a:ea typeface="Calibri" panose="020F0502020204030204" pitchFamily="34" charset="0"/>
                <a:cs typeface="B Nazanin" panose="00000400000000000000" pitchFamily="2" charset="-78"/>
              </a:rPr>
              <a:t>مفاهیم پایه‌ای و اصطلاحات کلیدی قراردادهای آتی:</a:t>
            </a:r>
            <a:endParaRPr lang="en-US" sz="32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4000" b="1" kern="100" dirty="0">
                <a:latin typeface="Calibri" panose="020F0502020204030204" pitchFamily="34" charset="0"/>
                <a:ea typeface="Calibri" panose="020F0502020204030204" pitchFamily="34" charset="0"/>
                <a:cs typeface="B Nazanin" panose="00000400000000000000" pitchFamily="2" charset="-78"/>
              </a:rPr>
              <a:t>• </a:t>
            </a:r>
            <a:r>
              <a:rPr lang="ar-SA" sz="4000" b="1" kern="100" dirty="0">
                <a:latin typeface="Calibri" panose="020F0502020204030204" pitchFamily="34" charset="0"/>
                <a:ea typeface="Calibri" panose="020F0502020204030204" pitchFamily="34" charset="0"/>
                <a:cs typeface="B Nazanin" panose="00000400000000000000" pitchFamily="2" charset="-78"/>
              </a:rPr>
              <a:t>دارایی پایه</a:t>
            </a:r>
            <a:r>
              <a:rPr lang="en-US" sz="4000" b="1" kern="100" dirty="0">
                <a:latin typeface="Calibri" panose="020F0502020204030204" pitchFamily="34" charset="0"/>
                <a:ea typeface="Calibri" panose="020F0502020204030204" pitchFamily="34" charset="0"/>
                <a:cs typeface="B Nazanin" panose="00000400000000000000" pitchFamily="2" charset="-78"/>
              </a:rPr>
              <a:t> (Underlying Asset):</a:t>
            </a:r>
            <a:r>
              <a:rPr lang="en-US" sz="4000" kern="100" dirty="0">
                <a:latin typeface="Calibri" panose="020F0502020204030204" pitchFamily="34" charset="0"/>
                <a:ea typeface="Calibri" panose="020F0502020204030204" pitchFamily="34" charset="0"/>
                <a:cs typeface="B Nazanin" panose="00000400000000000000" pitchFamily="2" charset="-78"/>
              </a:rPr>
              <a:t> </a:t>
            </a:r>
            <a:r>
              <a:rPr lang="ar-SA" sz="4000" kern="100" dirty="0">
                <a:latin typeface="Calibri" panose="020F0502020204030204" pitchFamily="34" charset="0"/>
                <a:ea typeface="Calibri" panose="020F0502020204030204" pitchFamily="34" charset="0"/>
                <a:cs typeface="B Nazanin" panose="00000400000000000000" pitchFamily="2" charset="-78"/>
              </a:rPr>
              <a:t>هر قرارداد آتی بر اساس یک</a:t>
            </a:r>
            <a:r>
              <a:rPr lang="ar-SA" sz="4000" kern="100" dirty="0">
                <a:latin typeface="Calibri" panose="020F0502020204030204" pitchFamily="34" charset="0"/>
                <a:ea typeface="Calibri" panose="020F0502020204030204" pitchFamily="34" charset="0"/>
                <a:cs typeface="Cambria" panose="02040503050406030204" pitchFamily="18" charset="0"/>
              </a:rPr>
              <a:t> </a:t>
            </a:r>
            <a:r>
              <a:rPr lang="ar-SA" sz="4000" b="1" kern="100" dirty="0">
                <a:latin typeface="Calibri" panose="020F0502020204030204" pitchFamily="34" charset="0"/>
                <a:ea typeface="Calibri" panose="020F0502020204030204" pitchFamily="34" charset="0"/>
                <a:cs typeface="B Nazanin" panose="00000400000000000000" pitchFamily="2" charset="-78"/>
              </a:rPr>
              <a:t>دارایی پایه</a:t>
            </a:r>
            <a:r>
              <a:rPr lang="ar-SA" sz="4000" kern="100" dirty="0">
                <a:latin typeface="Calibri" panose="020F0502020204030204" pitchFamily="34" charset="0"/>
                <a:ea typeface="Calibri" panose="020F0502020204030204" pitchFamily="34" charset="0"/>
                <a:cs typeface="Cambria" panose="02040503050406030204" pitchFamily="18" charset="0"/>
              </a:rPr>
              <a:t> </a:t>
            </a:r>
            <a:r>
              <a:rPr lang="ar-SA" sz="4000" kern="100" dirty="0">
                <a:latin typeface="Calibri" panose="020F0502020204030204" pitchFamily="34" charset="0"/>
                <a:ea typeface="Calibri" panose="020F0502020204030204" pitchFamily="34" charset="0"/>
                <a:cs typeface="B Nazanin" panose="00000400000000000000" pitchFamily="2" charset="-78"/>
              </a:rPr>
              <a:t>تعریف می‌شود که می‌تواند شامل کالاهای فیزیکی و یا دارایی‌های مالی باشد</a:t>
            </a:r>
            <a:r>
              <a:rPr lang="en-US" sz="4000" kern="100" dirty="0">
                <a:latin typeface="Calibri" panose="020F0502020204030204" pitchFamily="34" charset="0"/>
                <a:ea typeface="Calibri" panose="020F0502020204030204" pitchFamily="34" charset="0"/>
                <a:cs typeface="B Nazanin" panose="00000400000000000000" pitchFamily="2" charset="-78"/>
              </a:rPr>
              <a:t>.</a:t>
            </a:r>
            <a:endParaRPr lang="en-US" sz="32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4000" b="1" kern="100" dirty="0">
                <a:latin typeface="Calibri" panose="020F0502020204030204" pitchFamily="34" charset="0"/>
                <a:ea typeface="Calibri" panose="020F0502020204030204" pitchFamily="34" charset="0"/>
                <a:cs typeface="B Nazanin" panose="00000400000000000000" pitchFamily="2" charset="-78"/>
              </a:rPr>
              <a:t>• </a:t>
            </a:r>
            <a:r>
              <a:rPr lang="ar-SA" sz="4000" b="1" kern="100" dirty="0">
                <a:latin typeface="Calibri" panose="020F0502020204030204" pitchFamily="34" charset="0"/>
                <a:ea typeface="Calibri" panose="020F0502020204030204" pitchFamily="34" charset="0"/>
                <a:cs typeface="B Nazanin" panose="00000400000000000000" pitchFamily="2" charset="-78"/>
              </a:rPr>
              <a:t>تاریخ تحویل</a:t>
            </a:r>
            <a:r>
              <a:rPr lang="en-US" sz="4000" b="1" kern="100" dirty="0">
                <a:latin typeface="Calibri" panose="020F0502020204030204" pitchFamily="34" charset="0"/>
                <a:ea typeface="Calibri" panose="020F0502020204030204" pitchFamily="34" charset="0"/>
                <a:cs typeface="B Nazanin" panose="00000400000000000000" pitchFamily="2" charset="-78"/>
              </a:rPr>
              <a:t> (Expiration Date):</a:t>
            </a:r>
            <a:r>
              <a:rPr lang="en-US" sz="4000" kern="100" dirty="0">
                <a:latin typeface="Calibri" panose="020F0502020204030204" pitchFamily="34" charset="0"/>
                <a:ea typeface="Calibri" panose="020F0502020204030204" pitchFamily="34" charset="0"/>
                <a:cs typeface="B Nazanin" panose="00000400000000000000" pitchFamily="2" charset="-78"/>
              </a:rPr>
              <a:t> </a:t>
            </a:r>
            <a:r>
              <a:rPr lang="ar-SA" sz="4000" kern="100" dirty="0">
                <a:latin typeface="Calibri" panose="020F0502020204030204" pitchFamily="34" charset="0"/>
                <a:ea typeface="Calibri" panose="020F0502020204030204" pitchFamily="34" charset="0"/>
                <a:cs typeface="B Nazanin" panose="00000400000000000000" pitchFamily="2" charset="-78"/>
              </a:rPr>
              <a:t>تاریخ مشخصی که تسویه قرارداد انجام می‌شود</a:t>
            </a:r>
            <a:r>
              <a:rPr lang="en-US" sz="4000" kern="100" dirty="0">
                <a:latin typeface="Calibri" panose="020F0502020204030204" pitchFamily="34" charset="0"/>
                <a:ea typeface="Calibri" panose="020F0502020204030204" pitchFamily="34" charset="0"/>
                <a:cs typeface="B Nazanin" panose="00000400000000000000" pitchFamily="2" charset="-78"/>
              </a:rPr>
              <a:t>.</a:t>
            </a:r>
            <a:endParaRPr lang="en-US" sz="32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4000" b="1" kern="100" dirty="0">
                <a:latin typeface="Calibri" panose="020F0502020204030204" pitchFamily="34" charset="0"/>
                <a:ea typeface="Calibri" panose="020F0502020204030204" pitchFamily="34" charset="0"/>
                <a:cs typeface="B Nazanin" panose="00000400000000000000" pitchFamily="2" charset="-78"/>
              </a:rPr>
              <a:t>• </a:t>
            </a:r>
            <a:r>
              <a:rPr lang="ar-SA" sz="4000" b="1" kern="100" dirty="0">
                <a:latin typeface="Calibri" panose="020F0502020204030204" pitchFamily="34" charset="0"/>
                <a:ea typeface="Calibri" panose="020F0502020204030204" pitchFamily="34" charset="0"/>
                <a:cs typeface="B Nazanin" panose="00000400000000000000" pitchFamily="2" charset="-78"/>
              </a:rPr>
              <a:t>اندازه قرارداد</a:t>
            </a:r>
            <a:r>
              <a:rPr lang="en-US" sz="4000" b="1" kern="100" dirty="0">
                <a:latin typeface="Calibri" panose="020F0502020204030204" pitchFamily="34" charset="0"/>
                <a:ea typeface="Calibri" panose="020F0502020204030204" pitchFamily="34" charset="0"/>
                <a:cs typeface="B Nazanin" panose="00000400000000000000" pitchFamily="2" charset="-78"/>
              </a:rPr>
              <a:t> (Contract Size):</a:t>
            </a:r>
            <a:r>
              <a:rPr lang="en-US" sz="4000" kern="100" dirty="0">
                <a:latin typeface="Calibri" panose="020F0502020204030204" pitchFamily="34" charset="0"/>
                <a:ea typeface="Calibri" panose="020F0502020204030204" pitchFamily="34" charset="0"/>
                <a:cs typeface="B Nazanin" panose="00000400000000000000" pitchFamily="2" charset="-78"/>
              </a:rPr>
              <a:t> </a:t>
            </a:r>
            <a:r>
              <a:rPr lang="ar-SA" sz="4000" kern="100" dirty="0">
                <a:latin typeface="Calibri" panose="020F0502020204030204" pitchFamily="34" charset="0"/>
                <a:ea typeface="Calibri" panose="020F0502020204030204" pitchFamily="34" charset="0"/>
                <a:cs typeface="B Nazanin" panose="00000400000000000000" pitchFamily="2" charset="-78"/>
              </a:rPr>
              <a:t>مقدار دارایی پایه در هر قرارداد</a:t>
            </a:r>
            <a:r>
              <a:rPr lang="en-US" sz="4000" kern="100" dirty="0">
                <a:latin typeface="Calibri" panose="020F0502020204030204" pitchFamily="34" charset="0"/>
                <a:ea typeface="Calibri" panose="020F0502020204030204" pitchFamily="34" charset="0"/>
                <a:cs typeface="B Nazanin" panose="00000400000000000000" pitchFamily="2" charset="-78"/>
              </a:rPr>
              <a:t>.</a:t>
            </a:r>
            <a:endParaRPr lang="en-US" sz="32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4000" b="1" kern="100" dirty="0">
                <a:latin typeface="Calibri" panose="020F0502020204030204" pitchFamily="34" charset="0"/>
                <a:ea typeface="Calibri" panose="020F0502020204030204" pitchFamily="34" charset="0"/>
                <a:cs typeface="B Nazanin" panose="00000400000000000000" pitchFamily="2" charset="-78"/>
              </a:rPr>
              <a:t>• </a:t>
            </a:r>
            <a:r>
              <a:rPr lang="ar-SA" sz="4000" b="1" kern="100" dirty="0">
                <a:latin typeface="Calibri" panose="020F0502020204030204" pitchFamily="34" charset="0"/>
                <a:ea typeface="Calibri" panose="020F0502020204030204" pitchFamily="34" charset="0"/>
                <a:cs typeface="B Nazanin" panose="00000400000000000000" pitchFamily="2" charset="-78"/>
              </a:rPr>
              <a:t>قیمت آتی</a:t>
            </a:r>
            <a:r>
              <a:rPr lang="en-US" sz="4000" b="1" kern="100" dirty="0">
                <a:latin typeface="Calibri" panose="020F0502020204030204" pitchFamily="34" charset="0"/>
                <a:ea typeface="Calibri" panose="020F0502020204030204" pitchFamily="34" charset="0"/>
                <a:cs typeface="B Nazanin" panose="00000400000000000000" pitchFamily="2" charset="-78"/>
              </a:rPr>
              <a:t> (Futures Price):</a:t>
            </a:r>
            <a:r>
              <a:rPr lang="en-US" sz="4000" kern="100" dirty="0">
                <a:latin typeface="Calibri" panose="020F0502020204030204" pitchFamily="34" charset="0"/>
                <a:ea typeface="Calibri" panose="020F0502020204030204" pitchFamily="34" charset="0"/>
                <a:cs typeface="B Nazanin" panose="00000400000000000000" pitchFamily="2" charset="-78"/>
              </a:rPr>
              <a:t> </a:t>
            </a:r>
            <a:r>
              <a:rPr lang="ar-SA" sz="4000" kern="100" dirty="0">
                <a:latin typeface="Calibri" panose="020F0502020204030204" pitchFamily="34" charset="0"/>
                <a:ea typeface="Calibri" panose="020F0502020204030204" pitchFamily="34" charset="0"/>
                <a:cs typeface="B Nazanin" panose="00000400000000000000" pitchFamily="2" charset="-78"/>
              </a:rPr>
              <a:t>قیمتی که خریدار و فروشنده توافق می‌کنند دارایی را در آینده معامله کنند. </a:t>
            </a:r>
            <a:endParaRPr lang="en-US" sz="32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4000" b="1" kern="100" dirty="0">
                <a:latin typeface="Calibri" panose="020F0502020204030204" pitchFamily="34" charset="0"/>
                <a:ea typeface="Calibri" panose="020F0502020204030204" pitchFamily="34" charset="0"/>
                <a:cs typeface="Times New Roman" panose="02020603050405020304" pitchFamily="18" charset="0"/>
              </a:rPr>
              <a:t>•</a:t>
            </a:r>
            <a:r>
              <a:rPr lang="ar-SA" sz="4000" b="1" kern="100" dirty="0">
                <a:latin typeface="Calibri" panose="020F0502020204030204" pitchFamily="34" charset="0"/>
                <a:ea typeface="Calibri" panose="020F0502020204030204" pitchFamily="34" charset="0"/>
                <a:cs typeface="B Nazanin" panose="00000400000000000000" pitchFamily="2" charset="-78"/>
              </a:rPr>
              <a:t> تسویه فیزیکی: </a:t>
            </a:r>
            <a:r>
              <a:rPr lang="ar-SA" sz="4000" kern="100" dirty="0">
                <a:latin typeface="Calibri" panose="020F0502020204030204" pitchFamily="34" charset="0"/>
                <a:ea typeface="Calibri" panose="020F0502020204030204" pitchFamily="34" charset="0"/>
                <a:cs typeface="B Nazanin" panose="00000400000000000000" pitchFamily="2" charset="-78"/>
              </a:rPr>
              <a:t>تسویه نهایی قرارداد آتی از طریق انتقال دارایی پایه اعلامی توسط بورس و پرداخت ارزش بازار قرارداد آتی است</a:t>
            </a:r>
            <a:endParaRPr lang="en-US" sz="32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4000" b="1" kern="100" dirty="0">
                <a:latin typeface="Calibri" panose="020F0502020204030204" pitchFamily="34" charset="0"/>
                <a:ea typeface="Calibri" panose="020F0502020204030204" pitchFamily="34" charset="0"/>
                <a:cs typeface="B Nazanin" panose="00000400000000000000" pitchFamily="2" charset="-78"/>
              </a:rPr>
              <a:t>• </a:t>
            </a:r>
            <a:r>
              <a:rPr lang="ar-SA" sz="4000" b="1" kern="100" dirty="0">
                <a:latin typeface="Calibri" panose="020F0502020204030204" pitchFamily="34" charset="0"/>
                <a:ea typeface="Calibri" panose="020F0502020204030204" pitchFamily="34" charset="0"/>
                <a:cs typeface="B Nazanin" panose="00000400000000000000" pitchFamily="2" charset="-78"/>
              </a:rPr>
              <a:t>تسویه نقدی</a:t>
            </a:r>
            <a:r>
              <a:rPr lang="en-US" sz="4000" b="1" kern="100" dirty="0">
                <a:latin typeface="Calibri" panose="020F0502020204030204" pitchFamily="34" charset="0"/>
                <a:ea typeface="Calibri" panose="020F0502020204030204" pitchFamily="34" charset="0"/>
                <a:cs typeface="B Nazanin" panose="00000400000000000000" pitchFamily="2" charset="-78"/>
              </a:rPr>
              <a:t>: </a:t>
            </a:r>
            <a:r>
              <a:rPr lang="ar-SA" sz="4000" kern="100" dirty="0">
                <a:latin typeface="Calibri" panose="020F0502020204030204" pitchFamily="34" charset="0"/>
                <a:ea typeface="Calibri" panose="020F0502020204030204" pitchFamily="34" charset="0"/>
                <a:cs typeface="B Nazanin" panose="00000400000000000000" pitchFamily="2" charset="-78"/>
              </a:rPr>
              <a:t>تسویه نهایی قرارداد آتی به طور نقدی بر اساس آخرین قیمت تسویه روزانه که منجر به سقوط تعهدات طرفین می‌شود</a:t>
            </a:r>
            <a:r>
              <a:rPr lang="en-US" sz="4000" kern="100" dirty="0">
                <a:latin typeface="Calibri" panose="020F0502020204030204" pitchFamily="34" charset="0"/>
                <a:ea typeface="Calibri" panose="020F0502020204030204" pitchFamily="34" charset="0"/>
                <a:cs typeface="B Nazanin" panose="00000400000000000000" pitchFamily="2" charset="-78"/>
              </a:rPr>
              <a:t>.</a:t>
            </a:r>
            <a:endParaRPr lang="en-US" sz="32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4000" b="1" kern="100" dirty="0">
                <a:latin typeface="Calibri" panose="020F0502020204030204" pitchFamily="34" charset="0"/>
                <a:ea typeface="Calibri" panose="020F0502020204030204" pitchFamily="34" charset="0"/>
                <a:cs typeface="B Nazanin" panose="00000400000000000000" pitchFamily="2" charset="-78"/>
              </a:rPr>
              <a:t>• </a:t>
            </a:r>
            <a:r>
              <a:rPr lang="ar-SA" sz="4000" b="1" kern="100" dirty="0">
                <a:latin typeface="Calibri" panose="020F0502020204030204" pitchFamily="34" charset="0"/>
                <a:ea typeface="Calibri" panose="020F0502020204030204" pitchFamily="34" charset="0"/>
                <a:cs typeface="B Nazanin" panose="00000400000000000000" pitchFamily="2" charset="-78"/>
              </a:rPr>
              <a:t>ماه قرارداد آتی</a:t>
            </a:r>
            <a:r>
              <a:rPr lang="en-US" sz="4000" b="1" kern="100" dirty="0">
                <a:latin typeface="Calibri" panose="020F0502020204030204" pitchFamily="34" charset="0"/>
                <a:ea typeface="Calibri" panose="020F0502020204030204" pitchFamily="34" charset="0"/>
                <a:cs typeface="B Nazanin" panose="00000400000000000000" pitchFamily="2" charset="-78"/>
              </a:rPr>
              <a:t>: </a:t>
            </a:r>
            <a:r>
              <a:rPr lang="ar-SA" sz="4000" kern="100" dirty="0">
                <a:latin typeface="Calibri" panose="020F0502020204030204" pitchFamily="34" charset="0"/>
                <a:ea typeface="Calibri" panose="020F0502020204030204" pitchFamily="34" charset="0"/>
                <a:cs typeface="B Nazanin" panose="00000400000000000000" pitchFamily="2" charset="-78"/>
              </a:rPr>
              <a:t>یکی از ماه‌های سال شمسی است که سررسید قرارداد آتی در آن قرار دارد</a:t>
            </a:r>
            <a:r>
              <a:rPr lang="en-US" sz="4000" kern="100" dirty="0">
                <a:latin typeface="Calibri" panose="020F0502020204030204" pitchFamily="34" charset="0"/>
                <a:ea typeface="Calibri" panose="020F0502020204030204" pitchFamily="34" charset="0"/>
                <a:cs typeface="B Nazanin" panose="00000400000000000000" pitchFamily="2" charset="-78"/>
              </a:rPr>
              <a:t>.</a:t>
            </a:r>
            <a:endParaRPr lang="en-US" sz="32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4000" b="1" kern="100" dirty="0">
                <a:latin typeface="Calibri" panose="020F0502020204030204" pitchFamily="34" charset="0"/>
                <a:ea typeface="Calibri" panose="020F0502020204030204" pitchFamily="34" charset="0"/>
                <a:cs typeface="B Nazanin" panose="00000400000000000000" pitchFamily="2" charset="-78"/>
              </a:rPr>
              <a:t>• </a:t>
            </a:r>
            <a:r>
              <a:rPr lang="ar-SA" sz="4000" b="1" kern="100" dirty="0">
                <a:latin typeface="Calibri" panose="020F0502020204030204" pitchFamily="34" charset="0"/>
                <a:ea typeface="Calibri" panose="020F0502020204030204" pitchFamily="34" charset="0"/>
                <a:cs typeface="B Nazanin" panose="00000400000000000000" pitchFamily="2" charset="-78"/>
              </a:rPr>
              <a:t>موقعیت باز</a:t>
            </a:r>
            <a:r>
              <a:rPr lang="en-US" sz="4000" b="1" kern="100" dirty="0">
                <a:latin typeface="Calibri" panose="020F0502020204030204" pitchFamily="34" charset="0"/>
                <a:ea typeface="Calibri" panose="020F0502020204030204" pitchFamily="34" charset="0"/>
                <a:cs typeface="B Nazanin" panose="00000400000000000000" pitchFamily="2" charset="-78"/>
              </a:rPr>
              <a:t>: </a:t>
            </a:r>
            <a:r>
              <a:rPr lang="ar-SA" sz="4000" kern="100" dirty="0">
                <a:latin typeface="Calibri" panose="020F0502020204030204" pitchFamily="34" charset="0"/>
                <a:ea typeface="Calibri" panose="020F0502020204030204" pitchFamily="34" charset="0"/>
                <a:cs typeface="B Nazanin" panose="00000400000000000000" pitchFamily="2" charset="-78"/>
              </a:rPr>
              <a:t>خالص موقعیت های مشتری اعم از خرید و فروش در هر نماد معاملاتی است که نشان دهنده تداوم تعهد موضوع قرارداد آتی برای طرفین است</a:t>
            </a:r>
            <a:r>
              <a:rPr lang="en-US" sz="4000" kern="100" dirty="0">
                <a:latin typeface="Calibri" panose="020F0502020204030204" pitchFamily="34" charset="0"/>
                <a:ea typeface="Calibri" panose="020F0502020204030204" pitchFamily="34" charset="0"/>
                <a:cs typeface="B Nazanin" panose="00000400000000000000" pitchFamily="2" charset="-78"/>
              </a:rPr>
              <a:t>.</a:t>
            </a:r>
            <a:endParaRPr lang="en-US" sz="32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4000" b="1" kern="100" dirty="0">
                <a:latin typeface="Calibri" panose="020F0502020204030204" pitchFamily="34" charset="0"/>
                <a:ea typeface="Calibri" panose="020F0502020204030204" pitchFamily="34" charset="0"/>
                <a:cs typeface="B Nazanin" panose="00000400000000000000" pitchFamily="2" charset="-78"/>
              </a:rPr>
              <a:t>• </a:t>
            </a:r>
            <a:r>
              <a:rPr lang="ar-SA" sz="4000" b="1" kern="100" dirty="0">
                <a:latin typeface="Calibri" panose="020F0502020204030204" pitchFamily="34" charset="0"/>
                <a:ea typeface="Calibri" panose="020F0502020204030204" pitchFamily="34" charset="0"/>
                <a:cs typeface="B Nazanin" panose="00000400000000000000" pitchFamily="2" charset="-78"/>
              </a:rPr>
              <a:t>موقعیت باز خرید</a:t>
            </a:r>
            <a:r>
              <a:rPr lang="en-US" sz="4000" b="1" kern="100" dirty="0">
                <a:latin typeface="Calibri" panose="020F0502020204030204" pitchFamily="34" charset="0"/>
                <a:ea typeface="Calibri" panose="020F0502020204030204" pitchFamily="34" charset="0"/>
                <a:cs typeface="B Nazanin" panose="00000400000000000000" pitchFamily="2" charset="-78"/>
              </a:rPr>
              <a:t> (Long Position): </a:t>
            </a:r>
            <a:r>
              <a:rPr lang="ar-SA" sz="4000" kern="100" dirty="0">
                <a:latin typeface="Calibri" panose="020F0502020204030204" pitchFamily="34" charset="0"/>
                <a:ea typeface="Calibri" panose="020F0502020204030204" pitchFamily="34" charset="0"/>
                <a:cs typeface="B Nazanin" panose="00000400000000000000" pitchFamily="2" charset="-78"/>
              </a:rPr>
              <a:t>موقعیت تعهدی است که مشتری با اتخاذ آن، متعهد به خرید دارایی پایه در سررسید قرارداد آتی میشود</a:t>
            </a:r>
            <a:r>
              <a:rPr lang="en-US" sz="4000" kern="100" dirty="0">
                <a:latin typeface="Calibri" panose="020F0502020204030204" pitchFamily="34" charset="0"/>
                <a:ea typeface="Calibri" panose="020F0502020204030204" pitchFamily="34" charset="0"/>
                <a:cs typeface="B Nazanin" panose="00000400000000000000" pitchFamily="2" charset="-78"/>
              </a:rPr>
              <a:t>.</a:t>
            </a:r>
            <a:endParaRPr lang="en-US" sz="32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4000" b="1" kern="100" dirty="0">
                <a:latin typeface="Calibri" panose="020F0502020204030204" pitchFamily="34" charset="0"/>
                <a:ea typeface="Calibri" panose="020F0502020204030204" pitchFamily="34" charset="0"/>
                <a:cs typeface="B Nazanin" panose="00000400000000000000" pitchFamily="2" charset="-78"/>
              </a:rPr>
              <a:t>• </a:t>
            </a:r>
            <a:r>
              <a:rPr lang="ar-SA" sz="4000" b="1" kern="100" dirty="0">
                <a:latin typeface="Calibri" panose="020F0502020204030204" pitchFamily="34" charset="0"/>
                <a:ea typeface="Calibri" panose="020F0502020204030204" pitchFamily="34" charset="0"/>
                <a:cs typeface="B Nazanin" panose="00000400000000000000" pitchFamily="2" charset="-78"/>
              </a:rPr>
              <a:t>موقعیت باز فروش</a:t>
            </a:r>
            <a:r>
              <a:rPr lang="en-US" sz="4000" b="1" kern="100" dirty="0">
                <a:latin typeface="Calibri" panose="020F0502020204030204" pitchFamily="34" charset="0"/>
                <a:ea typeface="Calibri" panose="020F0502020204030204" pitchFamily="34" charset="0"/>
                <a:cs typeface="B Nazanin" panose="00000400000000000000" pitchFamily="2" charset="-78"/>
              </a:rPr>
              <a:t> (Short Position): </a:t>
            </a:r>
            <a:r>
              <a:rPr lang="ar-SA" sz="4000" kern="100" dirty="0">
                <a:latin typeface="Calibri" panose="020F0502020204030204" pitchFamily="34" charset="0"/>
                <a:ea typeface="Calibri" panose="020F0502020204030204" pitchFamily="34" charset="0"/>
                <a:cs typeface="B Nazanin" panose="00000400000000000000" pitchFamily="2" charset="-78"/>
              </a:rPr>
              <a:t>موقعیت تعهدی است که مشتری با اتخاذ آن، متعهد به فروش دارایی پایه در سررسید قرارداد آتی می شود</a:t>
            </a:r>
            <a:r>
              <a:rPr lang="en-US" sz="4000" kern="100" dirty="0">
                <a:latin typeface="Calibri" panose="020F0502020204030204" pitchFamily="34" charset="0"/>
                <a:ea typeface="Calibri" panose="020F0502020204030204" pitchFamily="34" charset="0"/>
                <a:cs typeface="B Nazanin" panose="00000400000000000000" pitchFamily="2" charset="-78"/>
              </a:rPr>
              <a:t>.</a:t>
            </a:r>
            <a:endParaRPr lang="en-US" sz="32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3645749936"/>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32500" lnSpcReduction="20000"/>
          </a:bodyPr>
          <a:lstStyle/>
          <a:p>
            <a:pPr marL="0" marR="0" indent="0" algn="just" rtl="1">
              <a:lnSpc>
                <a:spcPct val="115000"/>
              </a:lnSpc>
              <a:spcBef>
                <a:spcPts val="0"/>
              </a:spcBef>
              <a:spcAft>
                <a:spcPts val="0"/>
              </a:spcAft>
              <a:buNone/>
            </a:pPr>
            <a:r>
              <a:rPr lang="en-US" sz="5200" b="1" kern="100" dirty="0">
                <a:latin typeface="Calibri" panose="020F0502020204030204" pitchFamily="34" charset="0"/>
                <a:ea typeface="Calibri" panose="020F0502020204030204" pitchFamily="34" charset="0"/>
                <a:cs typeface="B Nazanin" panose="00000400000000000000" pitchFamily="2" charset="-78"/>
              </a:rPr>
              <a:t>• </a:t>
            </a:r>
            <a:r>
              <a:rPr lang="ar-SA" sz="5200" b="1" kern="100" dirty="0">
                <a:latin typeface="Calibri" panose="020F0502020204030204" pitchFamily="34" charset="0"/>
                <a:ea typeface="Calibri" panose="020F0502020204030204" pitchFamily="34" charset="0"/>
                <a:cs typeface="B Nazanin" panose="00000400000000000000" pitchFamily="2" charset="-78"/>
              </a:rPr>
              <a:t>وجه تضمین</a:t>
            </a:r>
            <a:r>
              <a:rPr lang="en-US" sz="5200" b="1" kern="100" dirty="0">
                <a:latin typeface="Calibri" panose="020F0502020204030204" pitchFamily="34" charset="0"/>
                <a:ea typeface="Calibri" panose="020F0502020204030204" pitchFamily="34" charset="0"/>
                <a:cs typeface="B Nazanin" panose="00000400000000000000" pitchFamily="2" charset="-78"/>
              </a:rPr>
              <a:t>: </a:t>
            </a:r>
            <a:r>
              <a:rPr lang="ar-SA" sz="5200" kern="100" dirty="0">
                <a:latin typeface="Calibri" panose="020F0502020204030204" pitchFamily="34" charset="0"/>
                <a:ea typeface="Calibri" panose="020F0502020204030204" pitchFamily="34" charset="0"/>
                <a:cs typeface="B Nazanin" panose="00000400000000000000" pitchFamily="2" charset="-78"/>
              </a:rPr>
              <a:t>وجهی است که از طرفین قرارداد آتی برای جلوگیری از امتناع از انجام قرارداد آتی، در قالب شرط ضمن عقد، دریافت میشود</a:t>
            </a:r>
            <a:r>
              <a:rPr lang="en-US" sz="5200" kern="100" dirty="0">
                <a:latin typeface="Calibri" panose="020F0502020204030204" pitchFamily="34" charset="0"/>
                <a:ea typeface="Calibri" panose="020F0502020204030204" pitchFamily="34" charset="0"/>
                <a:cs typeface="B Nazanin" panose="00000400000000000000" pitchFamily="2" charset="-78"/>
              </a:rPr>
              <a:t>.</a:t>
            </a:r>
            <a:endParaRPr lang="en-US" sz="52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5200" b="1" kern="100" dirty="0">
                <a:latin typeface="Calibri" panose="020F0502020204030204" pitchFamily="34" charset="0"/>
                <a:ea typeface="Calibri" panose="020F0502020204030204" pitchFamily="34" charset="0"/>
                <a:cs typeface="B Nazanin" panose="00000400000000000000" pitchFamily="2" charset="-78"/>
              </a:rPr>
              <a:t>• </a:t>
            </a:r>
            <a:r>
              <a:rPr lang="ar-SA" sz="5200" b="1" kern="100" dirty="0">
                <a:latin typeface="Calibri" panose="020F0502020204030204" pitchFamily="34" charset="0"/>
                <a:ea typeface="Calibri" panose="020F0502020204030204" pitchFamily="34" charset="0"/>
                <a:cs typeface="B Nazanin" panose="00000400000000000000" pitchFamily="2" charset="-78"/>
              </a:rPr>
              <a:t>وجه تضمین اضافی</a:t>
            </a:r>
            <a:r>
              <a:rPr lang="en-US" sz="5200" b="1" kern="100" dirty="0">
                <a:latin typeface="Calibri" panose="020F0502020204030204" pitchFamily="34" charset="0"/>
                <a:ea typeface="Calibri" panose="020F0502020204030204" pitchFamily="34" charset="0"/>
                <a:cs typeface="B Nazanin" panose="00000400000000000000" pitchFamily="2" charset="-78"/>
              </a:rPr>
              <a:t>: </a:t>
            </a:r>
            <a:r>
              <a:rPr lang="ar-SA" sz="5200" kern="100" dirty="0">
                <a:latin typeface="Calibri" panose="020F0502020204030204" pitchFamily="34" charset="0"/>
                <a:ea typeface="Calibri" panose="020F0502020204030204" pitchFamily="34" charset="0"/>
                <a:cs typeface="B Nazanin" panose="00000400000000000000" pitchFamily="2" charset="-78"/>
              </a:rPr>
              <a:t>میزان افزایش در وجه تضمین اولیه و لازم با هدف پوشش ریسک ناشی از تغییرات قیمت که متناسب با موقعیت باز اخذ می‌شود</a:t>
            </a:r>
            <a:r>
              <a:rPr lang="en-US" sz="5200" kern="100" dirty="0">
                <a:latin typeface="Calibri" panose="020F0502020204030204" pitchFamily="34" charset="0"/>
                <a:ea typeface="Calibri" panose="020F0502020204030204" pitchFamily="34" charset="0"/>
                <a:cs typeface="B Nazanin" panose="00000400000000000000" pitchFamily="2" charset="-78"/>
              </a:rPr>
              <a:t>.</a:t>
            </a:r>
            <a:endParaRPr lang="en-US" sz="52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5200" b="1" kern="100" dirty="0">
                <a:latin typeface="Calibri" panose="020F0502020204030204" pitchFamily="34" charset="0"/>
                <a:ea typeface="Calibri" panose="020F0502020204030204" pitchFamily="34" charset="0"/>
                <a:cs typeface="B Nazanin" panose="00000400000000000000" pitchFamily="2" charset="-78"/>
              </a:rPr>
              <a:t>• </a:t>
            </a:r>
            <a:r>
              <a:rPr lang="ar-SA" sz="5200" b="1" kern="100" dirty="0">
                <a:latin typeface="Calibri" panose="020F0502020204030204" pitchFamily="34" charset="0"/>
                <a:ea typeface="Calibri" panose="020F0502020204030204" pitchFamily="34" charset="0"/>
                <a:cs typeface="B Nazanin" panose="00000400000000000000" pitchFamily="2" charset="-78"/>
              </a:rPr>
              <a:t>وجه تضمین اولیه</a:t>
            </a:r>
            <a:r>
              <a:rPr lang="en-US" sz="5200" b="1" kern="100" dirty="0">
                <a:latin typeface="Calibri" panose="020F0502020204030204" pitchFamily="34" charset="0"/>
                <a:ea typeface="Calibri" panose="020F0502020204030204" pitchFamily="34" charset="0"/>
                <a:cs typeface="B Nazanin" panose="00000400000000000000" pitchFamily="2" charset="-78"/>
              </a:rPr>
              <a:t>: </a:t>
            </a:r>
            <a:r>
              <a:rPr lang="ar-SA" sz="5200" kern="100" dirty="0">
                <a:latin typeface="Calibri" panose="020F0502020204030204" pitchFamily="34" charset="0"/>
                <a:ea typeface="Calibri" panose="020F0502020204030204" pitchFamily="34" charset="0"/>
                <a:cs typeface="B Nazanin" panose="00000400000000000000" pitchFamily="2" charset="-78"/>
              </a:rPr>
              <a:t>وجه تضمینی است که برای تضمین ایفای تعهدات در زمان اتخاذ موقعیت باز از طرفین معامله اخذ شده و میزان آن به ازای هر قرارداد، در مشخصات قرارداد تعیین میشود</a:t>
            </a:r>
            <a:r>
              <a:rPr lang="en-US" sz="5200" kern="100" dirty="0">
                <a:latin typeface="Calibri" panose="020F0502020204030204" pitchFamily="34" charset="0"/>
                <a:ea typeface="Calibri" panose="020F0502020204030204" pitchFamily="34" charset="0"/>
                <a:cs typeface="B Nazanin" panose="00000400000000000000" pitchFamily="2" charset="-78"/>
              </a:rPr>
              <a:t>.</a:t>
            </a:r>
            <a:endParaRPr lang="en-US" sz="52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5200" b="1" kern="100" dirty="0">
                <a:latin typeface="Calibri" panose="020F0502020204030204" pitchFamily="34" charset="0"/>
                <a:ea typeface="Calibri" panose="020F0502020204030204" pitchFamily="34" charset="0"/>
                <a:cs typeface="B Nazanin" panose="00000400000000000000" pitchFamily="2" charset="-78"/>
              </a:rPr>
              <a:t>• </a:t>
            </a:r>
            <a:r>
              <a:rPr lang="ar-SA" sz="5200" b="1" kern="100" dirty="0">
                <a:latin typeface="Calibri" panose="020F0502020204030204" pitchFamily="34" charset="0"/>
                <a:ea typeface="Calibri" panose="020F0502020204030204" pitchFamily="34" charset="0"/>
                <a:cs typeface="B Nazanin" panose="00000400000000000000" pitchFamily="2" charset="-78"/>
              </a:rPr>
              <a:t>حداقل وجه تضمین</a:t>
            </a:r>
            <a:r>
              <a:rPr lang="en-US" sz="5200" b="1" kern="100" dirty="0">
                <a:latin typeface="Calibri" panose="020F0502020204030204" pitchFamily="34" charset="0"/>
                <a:ea typeface="Calibri" panose="020F0502020204030204" pitchFamily="34" charset="0"/>
                <a:cs typeface="B Nazanin" panose="00000400000000000000" pitchFamily="2" charset="-78"/>
              </a:rPr>
              <a:t>: </a:t>
            </a:r>
            <a:r>
              <a:rPr lang="ar-SA" sz="5200" kern="100" dirty="0">
                <a:latin typeface="Calibri" panose="020F0502020204030204" pitchFamily="34" charset="0"/>
                <a:ea typeface="Calibri" panose="020F0502020204030204" pitchFamily="34" charset="0"/>
                <a:cs typeface="B Nazanin" panose="00000400000000000000" pitchFamily="2" charset="-78"/>
              </a:rPr>
              <a:t>نسبتی از وجه تضمین لازم است که اگر موجودی حساب عملیاتی مشتری نزد کارگزار کمتر از آن شود، منجر به صدور اخطاریه افزایش وجه تضمین میشود</a:t>
            </a:r>
            <a:r>
              <a:rPr lang="en-US" sz="5200" kern="100" dirty="0">
                <a:latin typeface="Calibri" panose="020F0502020204030204" pitchFamily="34" charset="0"/>
                <a:ea typeface="Calibri" panose="020F0502020204030204" pitchFamily="34" charset="0"/>
                <a:cs typeface="B Nazanin" panose="00000400000000000000" pitchFamily="2" charset="-78"/>
              </a:rPr>
              <a:t>.</a:t>
            </a:r>
            <a:endParaRPr lang="en-US" sz="52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5200" b="1" kern="100" dirty="0">
                <a:latin typeface="Calibri" panose="020F0502020204030204" pitchFamily="34" charset="0"/>
                <a:ea typeface="Calibri" panose="020F0502020204030204" pitchFamily="34" charset="0"/>
                <a:cs typeface="B Nazanin" panose="00000400000000000000" pitchFamily="2" charset="-78"/>
              </a:rPr>
              <a:t>• </a:t>
            </a:r>
            <a:r>
              <a:rPr lang="ar-SA" sz="5200" b="1" kern="100" dirty="0">
                <a:latin typeface="Calibri" panose="020F0502020204030204" pitchFamily="34" charset="0"/>
                <a:ea typeface="Calibri" panose="020F0502020204030204" pitchFamily="34" charset="0"/>
                <a:cs typeface="B Nazanin" panose="00000400000000000000" pitchFamily="2" charset="-78"/>
              </a:rPr>
              <a:t>وجه تضمین جبرانی</a:t>
            </a:r>
            <a:r>
              <a:rPr lang="en-US" sz="5200" b="1" kern="100" dirty="0">
                <a:latin typeface="Calibri" panose="020F0502020204030204" pitchFamily="34" charset="0"/>
                <a:ea typeface="Calibri" panose="020F0502020204030204" pitchFamily="34" charset="0"/>
                <a:cs typeface="B Nazanin" panose="00000400000000000000" pitchFamily="2" charset="-78"/>
              </a:rPr>
              <a:t>: </a:t>
            </a:r>
            <a:r>
              <a:rPr lang="ar-SA" sz="5200" kern="100" dirty="0">
                <a:latin typeface="Calibri" panose="020F0502020204030204" pitchFamily="34" charset="0"/>
                <a:ea typeface="Calibri" panose="020F0502020204030204" pitchFamily="34" charset="0"/>
                <a:cs typeface="B Nazanin" panose="00000400000000000000" pitchFamily="2" charset="-78"/>
              </a:rPr>
              <a:t>وجهی است که باید مشتریان دریافت کننده اخطاریه افزایش وجه تضمین، نسبت به تودیع آن در حساب عملیاتی مشتری نزد کارگزار یا اتاق پایاپای تا سطح وجه تضمین لازم اقدام نماید</a:t>
            </a:r>
            <a:r>
              <a:rPr lang="en-US" sz="5200" kern="100" dirty="0">
                <a:latin typeface="Calibri" panose="020F0502020204030204" pitchFamily="34" charset="0"/>
                <a:ea typeface="Calibri" panose="020F0502020204030204" pitchFamily="34" charset="0"/>
                <a:cs typeface="B Nazanin" panose="00000400000000000000" pitchFamily="2" charset="-78"/>
              </a:rPr>
              <a:t>.</a:t>
            </a:r>
            <a:endParaRPr lang="en-US" sz="52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5200" b="1" kern="100" dirty="0">
                <a:latin typeface="Calibri" panose="020F0502020204030204" pitchFamily="34" charset="0"/>
                <a:ea typeface="Calibri" panose="020F0502020204030204" pitchFamily="34" charset="0"/>
                <a:cs typeface="B Nazanin" panose="00000400000000000000" pitchFamily="2" charset="-78"/>
              </a:rPr>
              <a:t>• </a:t>
            </a:r>
            <a:r>
              <a:rPr lang="ar-SA" sz="5200" b="1" kern="100" dirty="0">
                <a:latin typeface="Calibri" panose="020F0502020204030204" pitchFamily="34" charset="0"/>
                <a:ea typeface="Calibri" panose="020F0502020204030204" pitchFamily="34" charset="0"/>
                <a:cs typeface="B Nazanin" panose="00000400000000000000" pitchFamily="2" charset="-78"/>
              </a:rPr>
              <a:t>وجه تضمین لازم</a:t>
            </a:r>
            <a:r>
              <a:rPr lang="en-US" sz="5200" b="1" kern="100" dirty="0">
                <a:latin typeface="Calibri" panose="020F0502020204030204" pitchFamily="34" charset="0"/>
                <a:ea typeface="Calibri" panose="020F0502020204030204" pitchFamily="34" charset="0"/>
                <a:cs typeface="B Nazanin" panose="00000400000000000000" pitchFamily="2" charset="-78"/>
              </a:rPr>
              <a:t>: </a:t>
            </a:r>
            <a:r>
              <a:rPr lang="ar-SA" sz="5200" kern="100" dirty="0">
                <a:latin typeface="Calibri" panose="020F0502020204030204" pitchFamily="34" charset="0"/>
                <a:ea typeface="Calibri" panose="020F0502020204030204" pitchFamily="34" charset="0"/>
                <a:cs typeface="B Nazanin" panose="00000400000000000000" pitchFamily="2" charset="-78"/>
              </a:rPr>
              <a:t>وجه تضمینی است که به طور روزانه متناسب با موقعیت‌های باز در قراردادهای آتی و بر اساس قیمت تسویه روزانه محاسبه شده و میزان آن به ازای هر قرارداد، در مشخصات قرارداد تعیین میشود. اگر وجه تضمین پرداخت شده از حداقل وجه تضمین کمتر باشد، باید تا سطح وجه تضمین لازم افزایش یابد</a:t>
            </a:r>
            <a:r>
              <a:rPr lang="en-US" sz="5200" kern="100" dirty="0">
                <a:latin typeface="Calibri" panose="020F0502020204030204" pitchFamily="34" charset="0"/>
                <a:ea typeface="Calibri" panose="020F0502020204030204" pitchFamily="34" charset="0"/>
                <a:cs typeface="B Nazanin" panose="00000400000000000000" pitchFamily="2" charset="-78"/>
              </a:rPr>
              <a:t>.</a:t>
            </a:r>
            <a:endParaRPr lang="en-US" sz="52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5200" b="1" kern="100" dirty="0">
                <a:latin typeface="Calibri" panose="020F0502020204030204" pitchFamily="34" charset="0"/>
                <a:ea typeface="Calibri" panose="020F0502020204030204" pitchFamily="34" charset="0"/>
                <a:cs typeface="B Nazanin" panose="00000400000000000000" pitchFamily="2" charset="-78"/>
              </a:rPr>
              <a:t>• </a:t>
            </a:r>
            <a:r>
              <a:rPr lang="ar-SA" sz="5200" b="1" kern="100" dirty="0">
                <a:latin typeface="Calibri" panose="020F0502020204030204" pitchFamily="34" charset="0"/>
                <a:ea typeface="Calibri" panose="020F0502020204030204" pitchFamily="34" charset="0"/>
                <a:cs typeface="B Nazanin" panose="00000400000000000000" pitchFamily="2" charset="-78"/>
              </a:rPr>
              <a:t>اخطاریه افزایش وجه تضمین</a:t>
            </a:r>
            <a:r>
              <a:rPr lang="en-US" sz="5200" b="1" kern="100" dirty="0">
                <a:latin typeface="Calibri" panose="020F0502020204030204" pitchFamily="34" charset="0"/>
                <a:ea typeface="Calibri" panose="020F0502020204030204" pitchFamily="34" charset="0"/>
                <a:cs typeface="B Nazanin" panose="00000400000000000000" pitchFamily="2" charset="-78"/>
              </a:rPr>
              <a:t>: </a:t>
            </a:r>
            <a:r>
              <a:rPr lang="ar-SA" sz="5200" kern="100" dirty="0">
                <a:latin typeface="Calibri" panose="020F0502020204030204" pitchFamily="34" charset="0"/>
                <a:ea typeface="Calibri" panose="020F0502020204030204" pitchFamily="34" charset="0"/>
                <a:cs typeface="B Nazanin" panose="00000400000000000000" pitchFamily="2" charset="-78"/>
              </a:rPr>
              <a:t>اخطاریه ای است که به‌منظور افزایش وجه تضمین مشتری تا سطح وجه تضمین لازم از طرف کارگزار به مشتری ارسال میشود</a:t>
            </a:r>
            <a:r>
              <a:rPr lang="en-US" sz="5200" kern="100" dirty="0">
                <a:latin typeface="Calibri" panose="020F0502020204030204" pitchFamily="34" charset="0"/>
                <a:ea typeface="Calibri" panose="020F0502020204030204" pitchFamily="34" charset="0"/>
                <a:cs typeface="B Nazanin" panose="00000400000000000000" pitchFamily="2" charset="-78"/>
              </a:rPr>
              <a:t>.</a:t>
            </a:r>
            <a:endParaRPr lang="en-US" sz="52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5200" b="1" kern="100" dirty="0">
                <a:latin typeface="Calibri" panose="020F0502020204030204" pitchFamily="34" charset="0"/>
                <a:ea typeface="Calibri" panose="020F0502020204030204" pitchFamily="34" charset="0"/>
                <a:cs typeface="B Nazanin" panose="00000400000000000000" pitchFamily="2" charset="-78"/>
              </a:rPr>
              <a:t>• </a:t>
            </a:r>
            <a:r>
              <a:rPr lang="ar-SA" sz="5200" b="1" kern="100" dirty="0">
                <a:latin typeface="Calibri" panose="020F0502020204030204" pitchFamily="34" charset="0"/>
                <a:ea typeface="Calibri" panose="020F0502020204030204" pitchFamily="34" charset="0"/>
                <a:cs typeface="B Nazanin" panose="00000400000000000000" pitchFamily="2" charset="-78"/>
              </a:rPr>
              <a:t>بازار جبرانی</a:t>
            </a:r>
            <a:r>
              <a:rPr lang="en-US" sz="5200" b="1" kern="100" dirty="0">
                <a:latin typeface="Calibri" panose="020F0502020204030204" pitchFamily="34" charset="0"/>
                <a:ea typeface="Calibri" panose="020F0502020204030204" pitchFamily="34" charset="0"/>
                <a:cs typeface="B Nazanin" panose="00000400000000000000" pitchFamily="2" charset="-78"/>
              </a:rPr>
              <a:t>: </a:t>
            </a:r>
            <a:r>
              <a:rPr lang="ar-SA" sz="5200" kern="100" dirty="0">
                <a:latin typeface="Calibri" panose="020F0502020204030204" pitchFamily="34" charset="0"/>
                <a:ea typeface="Calibri" panose="020F0502020204030204" pitchFamily="34" charset="0"/>
                <a:cs typeface="B Nazanin" panose="00000400000000000000" pitchFamily="2" charset="-78"/>
              </a:rPr>
              <a:t>بازاری است که پس از پایان جلسه معاملات به منظور بستن موقعیت های باز مشتریان تا حد جبران کسری وجوه تضمین تشکیل می شود</a:t>
            </a:r>
            <a:r>
              <a:rPr lang="en-US" sz="5200" kern="100" dirty="0">
                <a:latin typeface="Calibri" panose="020F0502020204030204" pitchFamily="34" charset="0"/>
                <a:ea typeface="Calibri" panose="020F0502020204030204" pitchFamily="34" charset="0"/>
                <a:cs typeface="B Nazanin" panose="00000400000000000000" pitchFamily="2" charset="-78"/>
              </a:rPr>
              <a:t>.</a:t>
            </a:r>
            <a:endParaRPr lang="en-US" sz="52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5200" b="1" kern="100" dirty="0">
                <a:latin typeface="Calibri" panose="020F0502020204030204" pitchFamily="34" charset="0"/>
                <a:ea typeface="Calibri" panose="020F0502020204030204" pitchFamily="34" charset="0"/>
                <a:cs typeface="B Nazanin" panose="00000400000000000000" pitchFamily="2" charset="-78"/>
              </a:rPr>
              <a:t>• </a:t>
            </a:r>
            <a:r>
              <a:rPr lang="ar-SA" sz="5200" b="1" kern="100" dirty="0">
                <a:latin typeface="Calibri" panose="020F0502020204030204" pitchFamily="34" charset="0"/>
                <a:ea typeface="Calibri" panose="020F0502020204030204" pitchFamily="34" charset="0"/>
                <a:cs typeface="B Nazanin" panose="00000400000000000000" pitchFamily="2" charset="-78"/>
              </a:rPr>
              <a:t>بستن موقعیت</a:t>
            </a:r>
            <a:r>
              <a:rPr lang="en-US" sz="5200" b="1" kern="100" dirty="0">
                <a:latin typeface="Calibri" panose="020F0502020204030204" pitchFamily="34" charset="0"/>
                <a:ea typeface="Calibri" panose="020F0502020204030204" pitchFamily="34" charset="0"/>
                <a:cs typeface="B Nazanin" panose="00000400000000000000" pitchFamily="2" charset="-78"/>
              </a:rPr>
              <a:t>: </a:t>
            </a:r>
            <a:r>
              <a:rPr lang="ar-SA" sz="5200" kern="100" dirty="0">
                <a:latin typeface="Calibri" panose="020F0502020204030204" pitchFamily="34" charset="0"/>
                <a:ea typeface="Calibri" panose="020F0502020204030204" pitchFamily="34" charset="0"/>
                <a:cs typeface="B Nazanin" panose="00000400000000000000" pitchFamily="2" charset="-78"/>
              </a:rPr>
              <a:t>سقوط تعهد با اتخاذ یک موقعیت جدید معکوس در مقابل موقعیت باز اخذشده قبلی است</a:t>
            </a:r>
            <a:r>
              <a:rPr lang="en-US" sz="5200" kern="100" dirty="0">
                <a:latin typeface="Calibri" panose="020F0502020204030204" pitchFamily="34" charset="0"/>
                <a:ea typeface="Calibri" panose="020F0502020204030204" pitchFamily="34" charset="0"/>
                <a:cs typeface="B Nazanin" panose="00000400000000000000" pitchFamily="2" charset="-78"/>
              </a:rPr>
              <a:t>.</a:t>
            </a:r>
            <a:endParaRPr lang="en-US" sz="52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5200" kern="100" dirty="0">
                <a:latin typeface="Calibri" panose="020F0502020204030204" pitchFamily="34" charset="0"/>
                <a:ea typeface="Calibri" panose="020F0502020204030204" pitchFamily="34" charset="0"/>
                <a:cs typeface="B Nazanin" panose="00000400000000000000" pitchFamily="2" charset="-78"/>
              </a:rPr>
              <a:t>در ایران، قراردادهای آتی در بورس کالا، فرابورس ایران و بورس اوراق بهادار تهران معامله می‌شوند. مانند</a:t>
            </a:r>
            <a:r>
              <a:rPr lang="en-US" sz="5200" kern="100" dirty="0">
                <a:latin typeface="Calibri" panose="020F0502020204030204" pitchFamily="34" charset="0"/>
                <a:ea typeface="Calibri" panose="020F0502020204030204" pitchFamily="34" charset="0"/>
                <a:cs typeface="B Nazanin" panose="00000400000000000000" pitchFamily="2" charset="-78"/>
              </a:rPr>
              <a:t>:</a:t>
            </a:r>
            <a:endParaRPr lang="en-US" sz="5200" kern="100" dirty="0">
              <a:latin typeface="Calibri" panose="020F0502020204030204" pitchFamily="34" charset="0"/>
              <a:ea typeface="Calibri" panose="020F0502020204030204" pitchFamily="34" charset="0"/>
              <a:cs typeface="Arial" panose="020B0604020202020204" pitchFamily="34" charset="0"/>
            </a:endParaRPr>
          </a:p>
          <a:p>
            <a:pPr marL="0" marR="0" lvl="0" indent="0" algn="just" rtl="1">
              <a:lnSpc>
                <a:spcPct val="115000"/>
              </a:lnSpc>
              <a:spcBef>
                <a:spcPts val="0"/>
              </a:spcBef>
              <a:spcAft>
                <a:spcPts val="0"/>
              </a:spcAft>
              <a:buSzPts val="1000"/>
              <a:buNone/>
              <a:tabLst>
                <a:tab pos="457200" algn="l"/>
              </a:tabLst>
            </a:pPr>
            <a:r>
              <a:rPr lang="ar-SA" sz="5200" kern="100" dirty="0">
                <a:latin typeface="Calibri" panose="020F0502020204030204" pitchFamily="34" charset="0"/>
                <a:ea typeface="Calibri" panose="020F0502020204030204" pitchFamily="34" charset="0"/>
                <a:cs typeface="B Nazanin" panose="00000400000000000000" pitchFamily="2" charset="-78"/>
              </a:rPr>
              <a:t>قرارداد آتی سکه طلا</a:t>
            </a:r>
            <a:endParaRPr lang="en-US" sz="5200" kern="100" dirty="0">
              <a:latin typeface="Calibri" panose="020F0502020204030204" pitchFamily="34" charset="0"/>
              <a:ea typeface="Calibri" panose="020F0502020204030204" pitchFamily="34" charset="0"/>
              <a:cs typeface="Arial" panose="020B0604020202020204" pitchFamily="34" charset="0"/>
            </a:endParaRPr>
          </a:p>
          <a:p>
            <a:pPr marL="0" marR="0" lvl="0" indent="0" algn="just" rtl="1">
              <a:lnSpc>
                <a:spcPct val="115000"/>
              </a:lnSpc>
              <a:spcBef>
                <a:spcPts val="0"/>
              </a:spcBef>
              <a:spcAft>
                <a:spcPts val="0"/>
              </a:spcAft>
              <a:buSzPts val="1000"/>
              <a:buNone/>
              <a:tabLst>
                <a:tab pos="457200" algn="l"/>
              </a:tabLst>
            </a:pPr>
            <a:r>
              <a:rPr lang="ar-SA" sz="5200" kern="100" dirty="0">
                <a:latin typeface="Calibri" panose="020F0502020204030204" pitchFamily="34" charset="0"/>
                <a:ea typeface="Calibri" panose="020F0502020204030204" pitchFamily="34" charset="0"/>
                <a:cs typeface="B Nazanin" panose="00000400000000000000" pitchFamily="2" charset="-78"/>
              </a:rPr>
              <a:t>قرارداد آتی زعفران</a:t>
            </a:r>
            <a:endParaRPr lang="en-US" sz="5200" kern="100" dirty="0">
              <a:latin typeface="Calibri" panose="020F0502020204030204" pitchFamily="34" charset="0"/>
              <a:ea typeface="Calibri" panose="020F0502020204030204" pitchFamily="34" charset="0"/>
              <a:cs typeface="Arial" panose="020B0604020202020204" pitchFamily="34" charset="0"/>
            </a:endParaRPr>
          </a:p>
          <a:p>
            <a:pPr marL="0" marR="0" lvl="0" indent="0" algn="just" rtl="1">
              <a:lnSpc>
                <a:spcPct val="115000"/>
              </a:lnSpc>
              <a:spcBef>
                <a:spcPts val="0"/>
              </a:spcBef>
              <a:spcAft>
                <a:spcPts val="0"/>
              </a:spcAft>
              <a:buSzPts val="1000"/>
              <a:buNone/>
              <a:tabLst>
                <a:tab pos="457200" algn="l"/>
              </a:tabLst>
            </a:pPr>
            <a:r>
              <a:rPr lang="ar-SA" sz="5200" kern="100" dirty="0">
                <a:latin typeface="Calibri" panose="020F0502020204030204" pitchFamily="34" charset="0"/>
                <a:ea typeface="Calibri" panose="020F0502020204030204" pitchFamily="34" charset="0"/>
                <a:cs typeface="B Nazanin" panose="00000400000000000000" pitchFamily="2" charset="-78"/>
              </a:rPr>
              <a:t>قرارداد آتی صندوق‌های سرمایه‌گذاری</a:t>
            </a:r>
            <a:endParaRPr lang="en-US" sz="5200" kern="100" dirty="0">
              <a:latin typeface="Calibri" panose="020F0502020204030204" pitchFamily="34" charset="0"/>
              <a:ea typeface="Calibri" panose="020F0502020204030204" pitchFamily="34" charset="0"/>
              <a:cs typeface="Arial" panose="020B0604020202020204" pitchFamily="34" charset="0"/>
            </a:endParaRPr>
          </a:p>
          <a:p>
            <a:pPr marL="0" marR="0" lvl="0" indent="0" algn="just" rtl="1">
              <a:lnSpc>
                <a:spcPct val="115000"/>
              </a:lnSpc>
              <a:spcBef>
                <a:spcPts val="0"/>
              </a:spcBef>
              <a:spcAft>
                <a:spcPts val="0"/>
              </a:spcAft>
              <a:buSzPts val="1000"/>
              <a:buNone/>
              <a:tabLst>
                <a:tab pos="457200" algn="l"/>
              </a:tabLst>
            </a:pPr>
            <a:r>
              <a:rPr lang="ar-SA" sz="5200" kern="100" dirty="0">
                <a:latin typeface="Calibri" panose="020F0502020204030204" pitchFamily="34" charset="0"/>
                <a:ea typeface="Calibri" panose="020F0502020204030204" pitchFamily="34" charset="0"/>
                <a:cs typeface="B Nazanin" panose="00000400000000000000" pitchFamily="2" charset="-78"/>
              </a:rPr>
              <a:t>قرارداد آتی سهام</a:t>
            </a:r>
            <a:endParaRPr lang="en-US" sz="52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1426192807"/>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85000" lnSpcReduction="20000"/>
          </a:bodyPr>
          <a:lstStyle/>
          <a:p>
            <a:pPr marL="0" marR="0" indent="0" algn="just" rtl="1">
              <a:lnSpc>
                <a:spcPct val="115000"/>
              </a:lnSpc>
              <a:spcBef>
                <a:spcPts val="0"/>
              </a:spcBef>
              <a:spcAft>
                <a:spcPts val="0"/>
              </a:spcAft>
              <a:buNone/>
            </a:pPr>
            <a:r>
              <a:rPr lang="ar-SA" sz="4500" b="1" kern="100" dirty="0">
                <a:latin typeface="Calibri" panose="020F0502020204030204" pitchFamily="34" charset="0"/>
                <a:ea typeface="Calibri" panose="020F0502020204030204" pitchFamily="34" charset="0"/>
                <a:cs typeface="B Nazanin" panose="00000400000000000000" pitchFamily="2" charset="-78"/>
              </a:rPr>
              <a:t>ریسک‌های قراردادهای </a:t>
            </a:r>
            <a:r>
              <a:rPr lang="ar-SA" sz="4500" b="1" kern="100" dirty="0" smtClean="0">
                <a:latin typeface="Calibri" panose="020F0502020204030204" pitchFamily="34" charset="0"/>
                <a:ea typeface="Calibri" panose="020F0502020204030204" pitchFamily="34" charset="0"/>
                <a:cs typeface="B Nazanin" panose="00000400000000000000" pitchFamily="2" charset="-78"/>
              </a:rPr>
              <a:t>آتی</a:t>
            </a:r>
            <a:endParaRPr lang="fa-IR" sz="4500" b="1"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endParaRPr lang="en-US" sz="44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4000" b="1" kern="100" dirty="0">
                <a:latin typeface="Calibri" panose="020F0502020204030204" pitchFamily="34" charset="0"/>
                <a:ea typeface="Calibri" panose="020F0502020204030204" pitchFamily="34" charset="0"/>
                <a:cs typeface="B Nazanin" panose="00000400000000000000" pitchFamily="2" charset="-78"/>
              </a:rPr>
              <a:t>1</a:t>
            </a:r>
            <a:r>
              <a:rPr lang="en-US" sz="4000" b="1" kern="100" dirty="0">
                <a:latin typeface="Calibri" panose="020F0502020204030204" pitchFamily="34" charset="0"/>
                <a:ea typeface="Calibri" panose="020F0502020204030204" pitchFamily="34" charset="0"/>
                <a:cs typeface="B Nazanin" panose="00000400000000000000" pitchFamily="2" charset="-78"/>
              </a:rPr>
              <a:t>. </a:t>
            </a:r>
            <a:r>
              <a:rPr lang="ar-SA" sz="4000" b="1" kern="100" dirty="0">
                <a:latin typeface="Calibri" panose="020F0502020204030204" pitchFamily="34" charset="0"/>
                <a:ea typeface="Calibri" panose="020F0502020204030204" pitchFamily="34" charset="0"/>
                <a:cs typeface="B Nazanin" panose="00000400000000000000" pitchFamily="2" charset="-78"/>
              </a:rPr>
              <a:t>ریسک نوسان قیمت:</a:t>
            </a:r>
            <a:r>
              <a:rPr lang="ar-SA" sz="4000" kern="100" dirty="0">
                <a:latin typeface="Calibri" panose="020F0502020204030204" pitchFamily="34" charset="0"/>
                <a:ea typeface="Calibri" panose="020F0502020204030204" pitchFamily="34" charset="0"/>
                <a:cs typeface="B Nazanin" panose="00000400000000000000" pitchFamily="2" charset="-78"/>
              </a:rPr>
              <a:t> به دلیل اهرم مالی بالا، ضررهای ناشی از نوسانات قیمت می‌تواند بسیار بزرگ باشد</a:t>
            </a:r>
            <a:r>
              <a:rPr lang="en-US" sz="4000" kern="100" dirty="0">
                <a:latin typeface="Calibri" panose="020F0502020204030204" pitchFamily="34" charset="0"/>
                <a:ea typeface="Calibri" panose="020F0502020204030204" pitchFamily="34" charset="0"/>
                <a:cs typeface="B Nazanin" panose="00000400000000000000" pitchFamily="2" charset="-78"/>
              </a:rPr>
              <a:t>.</a:t>
            </a:r>
            <a:endParaRPr lang="en-US" sz="4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4000" b="1" kern="100" dirty="0">
                <a:latin typeface="Calibri" panose="020F0502020204030204" pitchFamily="34" charset="0"/>
                <a:ea typeface="Calibri" panose="020F0502020204030204" pitchFamily="34" charset="0"/>
                <a:cs typeface="B Nazanin" panose="00000400000000000000" pitchFamily="2" charset="-78"/>
              </a:rPr>
              <a:t>2</a:t>
            </a:r>
            <a:r>
              <a:rPr lang="en-US" sz="4000" b="1" kern="100" dirty="0">
                <a:latin typeface="Calibri" panose="020F0502020204030204" pitchFamily="34" charset="0"/>
                <a:ea typeface="Calibri" panose="020F0502020204030204" pitchFamily="34" charset="0"/>
                <a:cs typeface="B Nazanin" panose="00000400000000000000" pitchFamily="2" charset="-78"/>
              </a:rPr>
              <a:t>. </a:t>
            </a:r>
            <a:r>
              <a:rPr lang="ar-SA" sz="4000" b="1" kern="100" dirty="0">
                <a:latin typeface="Calibri" panose="020F0502020204030204" pitchFamily="34" charset="0"/>
                <a:ea typeface="Calibri" panose="020F0502020204030204" pitchFamily="34" charset="0"/>
                <a:cs typeface="B Nazanin" panose="00000400000000000000" pitchFamily="2" charset="-78"/>
              </a:rPr>
              <a:t>ریسک نقدشوندگی:</a:t>
            </a:r>
            <a:r>
              <a:rPr lang="ar-SA" sz="4000" kern="100" dirty="0">
                <a:latin typeface="Calibri" panose="020F0502020204030204" pitchFamily="34" charset="0"/>
                <a:ea typeface="Calibri" panose="020F0502020204030204" pitchFamily="34" charset="0"/>
                <a:cs typeface="B Nazanin" panose="00000400000000000000" pitchFamily="2" charset="-78"/>
              </a:rPr>
              <a:t> برخی قراردادهای آتی ممکن است نقدشوندگی پایینی داشته باشند و اشخاص به راحتی امکان بستن موقعیت را پیدا نکنند</a:t>
            </a:r>
            <a:r>
              <a:rPr lang="en-US" sz="4000" kern="100" dirty="0">
                <a:latin typeface="Calibri" panose="020F0502020204030204" pitchFamily="34" charset="0"/>
                <a:ea typeface="Calibri" panose="020F0502020204030204" pitchFamily="34" charset="0"/>
                <a:cs typeface="B Nazanin" panose="00000400000000000000" pitchFamily="2" charset="-78"/>
              </a:rPr>
              <a:t>.</a:t>
            </a:r>
            <a:endParaRPr lang="en-US" sz="4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4000" b="1" kern="100" dirty="0">
                <a:latin typeface="Calibri" panose="020F0502020204030204" pitchFamily="34" charset="0"/>
                <a:ea typeface="Calibri" panose="020F0502020204030204" pitchFamily="34" charset="0"/>
                <a:cs typeface="B Nazanin" panose="00000400000000000000" pitchFamily="2" charset="-78"/>
              </a:rPr>
              <a:t>3</a:t>
            </a:r>
            <a:r>
              <a:rPr lang="en-US" sz="4000" b="1" kern="100" dirty="0">
                <a:latin typeface="Calibri" panose="020F0502020204030204" pitchFamily="34" charset="0"/>
                <a:ea typeface="Calibri" panose="020F0502020204030204" pitchFamily="34" charset="0"/>
                <a:cs typeface="B Nazanin" panose="00000400000000000000" pitchFamily="2" charset="-78"/>
              </a:rPr>
              <a:t>. </a:t>
            </a:r>
            <a:r>
              <a:rPr lang="ar-SA" sz="4000" b="1" kern="100" dirty="0">
                <a:latin typeface="Calibri" panose="020F0502020204030204" pitchFamily="34" charset="0"/>
                <a:ea typeface="Calibri" panose="020F0502020204030204" pitchFamily="34" charset="0"/>
                <a:cs typeface="B Nazanin" panose="00000400000000000000" pitchFamily="2" charset="-78"/>
              </a:rPr>
              <a:t>ریسک اهرم:</a:t>
            </a:r>
            <a:r>
              <a:rPr lang="ar-SA" sz="4000" kern="100" dirty="0">
                <a:latin typeface="Calibri" panose="020F0502020204030204" pitchFamily="34" charset="0"/>
                <a:ea typeface="Calibri" panose="020F0502020204030204" pitchFamily="34" charset="0"/>
                <a:cs typeface="B Nazanin" panose="00000400000000000000" pitchFamily="2" charset="-78"/>
              </a:rPr>
              <a:t> اهرم مالی باعث می‌شود سود و زیان چند برابر شود. این موضوع می‌تواند هم فرصت و هم ریسک قابل توجهی را در پی داشته باشد</a:t>
            </a:r>
            <a:r>
              <a:rPr lang="en-US" sz="4000" kern="100" dirty="0">
                <a:latin typeface="Calibri" panose="020F0502020204030204" pitchFamily="34" charset="0"/>
                <a:ea typeface="Calibri" panose="020F0502020204030204" pitchFamily="34" charset="0"/>
                <a:cs typeface="B Nazanin" panose="00000400000000000000" pitchFamily="2" charset="-78"/>
              </a:rPr>
              <a:t>.</a:t>
            </a:r>
            <a:endParaRPr lang="en-US" sz="4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4000" b="1" kern="100" dirty="0">
                <a:latin typeface="Calibri" panose="020F0502020204030204" pitchFamily="34" charset="0"/>
                <a:ea typeface="Calibri" panose="020F0502020204030204" pitchFamily="34" charset="0"/>
                <a:cs typeface="B Nazanin" panose="00000400000000000000" pitchFamily="2" charset="-78"/>
              </a:rPr>
              <a:t>4. ریسک تسویه:</a:t>
            </a:r>
            <a:r>
              <a:rPr lang="ar-SA" sz="4000" kern="100" dirty="0">
                <a:latin typeface="Calibri" panose="020F0502020204030204" pitchFamily="34" charset="0"/>
                <a:ea typeface="Calibri" panose="020F0502020204030204" pitchFamily="34" charset="0"/>
                <a:cs typeface="B Nazanin" panose="00000400000000000000" pitchFamily="2" charset="-78"/>
              </a:rPr>
              <a:t> در برخی موارد، ممکن است مشکلاتی در فرآیند تسویه قرارداد به وجود بیاید برای مثال تحویل فیزیکی کالا ممکن است با مشکلاتی مانند کمبود کالا یا تأخیر مواجه شود.</a:t>
            </a:r>
            <a:endParaRPr lang="en-US" sz="4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44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1597789846"/>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47500" lnSpcReduction="20000"/>
          </a:bodyPr>
          <a:lstStyle/>
          <a:p>
            <a:pPr marL="0" marR="0" indent="0" algn="r" rtl="1">
              <a:lnSpc>
                <a:spcPct val="115000"/>
              </a:lnSpc>
              <a:spcBef>
                <a:spcPts val="0"/>
              </a:spcBef>
              <a:spcAft>
                <a:spcPts val="0"/>
              </a:spcAft>
              <a:buNone/>
            </a:pPr>
            <a:r>
              <a:rPr lang="ar-SA" sz="5900" b="1" kern="100" dirty="0">
                <a:latin typeface="Calibri" panose="020F0502020204030204" pitchFamily="34" charset="0"/>
                <a:ea typeface="Calibri" panose="020F0502020204030204" pitchFamily="34" charset="0"/>
                <a:cs typeface="B Nazanin" panose="00000400000000000000" pitchFamily="2" charset="-78"/>
              </a:rPr>
              <a:t>عوامل مؤثر بر قیمت قراردادهای آتی</a:t>
            </a:r>
            <a:endParaRPr lang="en-US" sz="5900" kern="100" dirty="0">
              <a:latin typeface="Calibri" panose="020F0502020204030204" pitchFamily="34" charset="0"/>
              <a:ea typeface="Calibri" panose="020F0502020204030204" pitchFamily="34" charset="0"/>
              <a:cs typeface="Arial" panose="020B0604020202020204" pitchFamily="34" charset="0"/>
            </a:endParaRPr>
          </a:p>
          <a:p>
            <a:pPr marL="0" marR="0" indent="0" algn="r" rtl="1">
              <a:lnSpc>
                <a:spcPct val="115000"/>
              </a:lnSpc>
              <a:spcBef>
                <a:spcPts val="0"/>
              </a:spcBef>
              <a:spcAft>
                <a:spcPts val="0"/>
              </a:spcAft>
              <a:buNone/>
            </a:pPr>
            <a:r>
              <a:rPr lang="ar-SA" sz="4800" kern="100" dirty="0">
                <a:latin typeface="Calibri" panose="020F0502020204030204" pitchFamily="34" charset="0"/>
                <a:ea typeface="Calibri" panose="020F0502020204030204" pitchFamily="34" charset="0"/>
                <a:cs typeface="B Nazanin" panose="00000400000000000000" pitchFamily="2" charset="-78"/>
              </a:rPr>
              <a:t>قیمت قراردادهای آتی تحت تأثیر چندین عامل کلیدی قرار دارد</a:t>
            </a:r>
            <a:r>
              <a:rPr lang="en-US" sz="4800" kern="100" dirty="0">
                <a:latin typeface="Calibri" panose="020F0502020204030204" pitchFamily="34" charset="0"/>
                <a:ea typeface="Calibri" panose="020F0502020204030204" pitchFamily="34" charset="0"/>
                <a:cs typeface="B Nazanin" panose="00000400000000000000" pitchFamily="2" charset="-78"/>
              </a:rPr>
              <a:t>:</a:t>
            </a:r>
            <a:endParaRPr lang="en-US" sz="4000" kern="100" dirty="0">
              <a:latin typeface="Calibri" panose="020F0502020204030204" pitchFamily="34" charset="0"/>
              <a:ea typeface="Calibri" panose="020F0502020204030204" pitchFamily="34" charset="0"/>
              <a:cs typeface="Arial" panose="020B0604020202020204" pitchFamily="34" charset="0"/>
            </a:endParaRPr>
          </a:p>
          <a:p>
            <a:pPr marL="0" marR="0" indent="0" algn="r" rtl="1">
              <a:lnSpc>
                <a:spcPct val="115000"/>
              </a:lnSpc>
              <a:spcBef>
                <a:spcPts val="0"/>
              </a:spcBef>
              <a:spcAft>
                <a:spcPts val="0"/>
              </a:spcAft>
              <a:buNone/>
            </a:pPr>
            <a:r>
              <a:rPr lang="ar-SA" sz="4800" kern="100" dirty="0">
                <a:latin typeface="Calibri" panose="020F0502020204030204" pitchFamily="34" charset="0"/>
                <a:ea typeface="Calibri" panose="020F0502020204030204" pitchFamily="34" charset="0"/>
                <a:cs typeface="B Nazanin" panose="00000400000000000000" pitchFamily="2" charset="-78"/>
              </a:rPr>
              <a:t>1</a:t>
            </a:r>
            <a:r>
              <a:rPr lang="en-US" sz="4800" kern="100" dirty="0">
                <a:latin typeface="Calibri" panose="020F0502020204030204" pitchFamily="34" charset="0"/>
                <a:ea typeface="Calibri" panose="020F0502020204030204" pitchFamily="34" charset="0"/>
                <a:cs typeface="B Nazanin" panose="00000400000000000000" pitchFamily="2" charset="-78"/>
              </a:rPr>
              <a:t>. </a:t>
            </a:r>
            <a:r>
              <a:rPr lang="ar-SA" sz="4800" kern="100" dirty="0">
                <a:latin typeface="Calibri" panose="020F0502020204030204" pitchFamily="34" charset="0"/>
                <a:ea typeface="Calibri" panose="020F0502020204030204" pitchFamily="34" charset="0"/>
                <a:cs typeface="B Nazanin" panose="00000400000000000000" pitchFamily="2" charset="-78"/>
              </a:rPr>
              <a:t>قیمت نقدی دارایی پایه</a:t>
            </a:r>
            <a:endParaRPr lang="en-US" sz="4000" kern="100" dirty="0">
              <a:latin typeface="Calibri" panose="020F0502020204030204" pitchFamily="34" charset="0"/>
              <a:ea typeface="Calibri" panose="020F0502020204030204" pitchFamily="34" charset="0"/>
              <a:cs typeface="Arial" panose="020B0604020202020204" pitchFamily="34" charset="0"/>
            </a:endParaRPr>
          </a:p>
          <a:p>
            <a:pPr marL="0" marR="0" indent="0" algn="r" rtl="1">
              <a:lnSpc>
                <a:spcPct val="115000"/>
              </a:lnSpc>
              <a:spcBef>
                <a:spcPts val="0"/>
              </a:spcBef>
              <a:spcAft>
                <a:spcPts val="0"/>
              </a:spcAft>
              <a:buNone/>
            </a:pPr>
            <a:r>
              <a:rPr lang="ar-SA" sz="4800" kern="100" dirty="0">
                <a:latin typeface="Calibri" panose="020F0502020204030204" pitchFamily="34" charset="0"/>
                <a:ea typeface="Calibri" panose="020F0502020204030204" pitchFamily="34" charset="0"/>
                <a:cs typeface="B Nazanin" panose="00000400000000000000" pitchFamily="2" charset="-78"/>
              </a:rPr>
              <a:t>2</a:t>
            </a:r>
            <a:r>
              <a:rPr lang="en-US" sz="4800" kern="100" dirty="0">
                <a:latin typeface="Calibri" panose="020F0502020204030204" pitchFamily="34" charset="0"/>
                <a:ea typeface="Calibri" panose="020F0502020204030204" pitchFamily="34" charset="0"/>
                <a:cs typeface="B Nazanin" panose="00000400000000000000" pitchFamily="2" charset="-78"/>
              </a:rPr>
              <a:t>. </a:t>
            </a:r>
            <a:r>
              <a:rPr lang="ar-SA" sz="4800" kern="100" dirty="0">
                <a:latin typeface="Calibri" panose="020F0502020204030204" pitchFamily="34" charset="0"/>
                <a:ea typeface="Calibri" panose="020F0502020204030204" pitchFamily="34" charset="0"/>
                <a:cs typeface="B Nazanin" panose="00000400000000000000" pitchFamily="2" charset="-78"/>
              </a:rPr>
              <a:t>نرخ بهره</a:t>
            </a:r>
            <a:endParaRPr lang="en-US" sz="4000" kern="100" dirty="0">
              <a:latin typeface="Calibri" panose="020F0502020204030204" pitchFamily="34" charset="0"/>
              <a:ea typeface="Calibri" panose="020F0502020204030204" pitchFamily="34" charset="0"/>
              <a:cs typeface="Arial" panose="020B0604020202020204" pitchFamily="34" charset="0"/>
            </a:endParaRPr>
          </a:p>
          <a:p>
            <a:pPr marL="0" marR="0" indent="0" algn="r" rtl="1">
              <a:lnSpc>
                <a:spcPct val="115000"/>
              </a:lnSpc>
              <a:spcBef>
                <a:spcPts val="0"/>
              </a:spcBef>
              <a:spcAft>
                <a:spcPts val="0"/>
              </a:spcAft>
              <a:buNone/>
            </a:pPr>
            <a:r>
              <a:rPr lang="ar-SA" sz="4800" kern="100" dirty="0">
                <a:latin typeface="Calibri" panose="020F0502020204030204" pitchFamily="34" charset="0"/>
                <a:ea typeface="Calibri" panose="020F0502020204030204" pitchFamily="34" charset="0"/>
                <a:cs typeface="B Nazanin" panose="00000400000000000000" pitchFamily="2" charset="-78"/>
              </a:rPr>
              <a:t>3</a:t>
            </a:r>
            <a:r>
              <a:rPr lang="en-US" sz="4800" kern="100" dirty="0">
                <a:latin typeface="Calibri" panose="020F0502020204030204" pitchFamily="34" charset="0"/>
                <a:ea typeface="Calibri" panose="020F0502020204030204" pitchFamily="34" charset="0"/>
                <a:cs typeface="B Nazanin" panose="00000400000000000000" pitchFamily="2" charset="-78"/>
              </a:rPr>
              <a:t>. </a:t>
            </a:r>
            <a:r>
              <a:rPr lang="ar-SA" sz="4800" kern="100" dirty="0">
                <a:latin typeface="Calibri" panose="020F0502020204030204" pitchFamily="34" charset="0"/>
                <a:ea typeface="Calibri" panose="020F0502020204030204" pitchFamily="34" charset="0"/>
                <a:cs typeface="B Nazanin" panose="00000400000000000000" pitchFamily="2" charset="-78"/>
              </a:rPr>
              <a:t>زمان تا سررسید</a:t>
            </a:r>
            <a:r>
              <a:rPr lang="en-US" sz="4800" kern="100" dirty="0">
                <a:latin typeface="Calibri" panose="020F0502020204030204" pitchFamily="34" charset="0"/>
                <a:ea typeface="Calibri" panose="020F0502020204030204" pitchFamily="34" charset="0"/>
                <a:cs typeface="B Nazanin" panose="00000400000000000000" pitchFamily="2" charset="-78"/>
              </a:rPr>
              <a:t> (Time to Maturity)</a:t>
            </a:r>
            <a:endParaRPr lang="en-US" sz="4000" kern="100" dirty="0">
              <a:latin typeface="Calibri" panose="020F0502020204030204" pitchFamily="34" charset="0"/>
              <a:ea typeface="Calibri" panose="020F0502020204030204" pitchFamily="34" charset="0"/>
              <a:cs typeface="Arial" panose="020B0604020202020204" pitchFamily="34" charset="0"/>
            </a:endParaRPr>
          </a:p>
          <a:p>
            <a:pPr marL="0" marR="0" indent="0" algn="r" rtl="1">
              <a:lnSpc>
                <a:spcPct val="115000"/>
              </a:lnSpc>
              <a:spcBef>
                <a:spcPts val="0"/>
              </a:spcBef>
              <a:spcAft>
                <a:spcPts val="0"/>
              </a:spcAft>
              <a:buNone/>
            </a:pPr>
            <a:r>
              <a:rPr lang="ar-SA" sz="4800" kern="100" dirty="0">
                <a:latin typeface="Calibri" panose="020F0502020204030204" pitchFamily="34" charset="0"/>
                <a:ea typeface="Calibri" panose="020F0502020204030204" pitchFamily="34" charset="0"/>
                <a:cs typeface="B Nazanin" panose="00000400000000000000" pitchFamily="2" charset="-78"/>
              </a:rPr>
              <a:t>4</a:t>
            </a:r>
            <a:r>
              <a:rPr lang="en-US" sz="4800" kern="100" dirty="0">
                <a:latin typeface="Calibri" panose="020F0502020204030204" pitchFamily="34" charset="0"/>
                <a:ea typeface="Calibri" panose="020F0502020204030204" pitchFamily="34" charset="0"/>
                <a:cs typeface="B Nazanin" panose="00000400000000000000" pitchFamily="2" charset="-78"/>
              </a:rPr>
              <a:t>. </a:t>
            </a:r>
            <a:r>
              <a:rPr lang="ar-SA" sz="4800" kern="100" dirty="0">
                <a:latin typeface="Calibri" panose="020F0502020204030204" pitchFamily="34" charset="0"/>
                <a:ea typeface="Calibri" panose="020F0502020204030204" pitchFamily="34" charset="0"/>
                <a:cs typeface="B Nazanin" panose="00000400000000000000" pitchFamily="2" charset="-78"/>
              </a:rPr>
              <a:t>اقدامات شرکتی مانند پرداخت سود سهام و یا افزایش سرمایه</a:t>
            </a:r>
            <a:endParaRPr lang="en-US" sz="4000" kern="100" dirty="0">
              <a:latin typeface="Calibri" panose="020F0502020204030204" pitchFamily="34" charset="0"/>
              <a:ea typeface="Calibri" panose="020F0502020204030204" pitchFamily="34" charset="0"/>
              <a:cs typeface="Arial" panose="020B0604020202020204" pitchFamily="34" charset="0"/>
            </a:endParaRPr>
          </a:p>
          <a:p>
            <a:pPr marL="0" marR="0" indent="0" algn="r" rtl="1">
              <a:lnSpc>
                <a:spcPct val="115000"/>
              </a:lnSpc>
              <a:spcBef>
                <a:spcPts val="0"/>
              </a:spcBef>
              <a:spcAft>
                <a:spcPts val="0"/>
              </a:spcAft>
              <a:buNone/>
            </a:pPr>
            <a:r>
              <a:rPr lang="ar-SA" sz="4800" kern="100" dirty="0">
                <a:latin typeface="Calibri" panose="020F0502020204030204" pitchFamily="34" charset="0"/>
                <a:ea typeface="Calibri" panose="020F0502020204030204" pitchFamily="34" charset="0"/>
                <a:cs typeface="B Nazanin" panose="00000400000000000000" pitchFamily="2" charset="-78"/>
              </a:rPr>
              <a:t>5</a:t>
            </a:r>
            <a:r>
              <a:rPr lang="en-US" sz="4800" kern="100" dirty="0">
                <a:latin typeface="Calibri" panose="020F0502020204030204" pitchFamily="34" charset="0"/>
                <a:ea typeface="Calibri" panose="020F0502020204030204" pitchFamily="34" charset="0"/>
                <a:cs typeface="B Nazanin" panose="00000400000000000000" pitchFamily="2" charset="-78"/>
              </a:rPr>
              <a:t>. </a:t>
            </a:r>
            <a:r>
              <a:rPr lang="ar-SA" sz="4800" kern="100" dirty="0">
                <a:latin typeface="Calibri" panose="020F0502020204030204" pitchFamily="34" charset="0"/>
                <a:ea typeface="Calibri" panose="020F0502020204030204" pitchFamily="34" charset="0"/>
                <a:cs typeface="B Nazanin" panose="00000400000000000000" pitchFamily="2" charset="-78"/>
              </a:rPr>
              <a:t>نوسانات بازار</a:t>
            </a:r>
            <a:endParaRPr lang="en-US" sz="4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4800" kern="100" dirty="0">
                <a:latin typeface="Calibri" panose="020F0502020204030204" pitchFamily="34" charset="0"/>
                <a:ea typeface="Calibri" panose="020F0502020204030204" pitchFamily="34" charset="0"/>
                <a:cs typeface="B Nazanin" panose="00000400000000000000" pitchFamily="2" charset="-78"/>
              </a:rPr>
              <a:t>6. عرضه و تقاضا</a:t>
            </a:r>
            <a:endParaRPr lang="en-US" sz="4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4800" kern="100" dirty="0">
                <a:latin typeface="Calibri" panose="020F0502020204030204" pitchFamily="34" charset="0"/>
                <a:ea typeface="Calibri" panose="020F0502020204030204" pitchFamily="34" charset="0"/>
                <a:cs typeface="B Nazanin" panose="00000400000000000000" pitchFamily="2" charset="-78"/>
              </a:rPr>
              <a:t> </a:t>
            </a:r>
            <a:endParaRPr lang="en-US" sz="4000" kern="100" dirty="0">
              <a:latin typeface="Calibri" panose="020F0502020204030204" pitchFamily="34" charset="0"/>
              <a:ea typeface="Calibri" panose="020F0502020204030204" pitchFamily="34" charset="0"/>
              <a:cs typeface="Arial" panose="020B0604020202020204" pitchFamily="34" charset="0"/>
            </a:endParaRPr>
          </a:p>
          <a:p>
            <a:pPr marL="0" marR="0" lvl="0" indent="0" algn="just" rtl="1">
              <a:lnSpc>
                <a:spcPct val="115000"/>
              </a:lnSpc>
              <a:spcBef>
                <a:spcPts val="0"/>
              </a:spcBef>
              <a:spcAft>
                <a:spcPts val="0"/>
              </a:spcAft>
              <a:buSzPts val="1000"/>
              <a:buNone/>
              <a:tabLst>
                <a:tab pos="457200" algn="l"/>
              </a:tabLst>
            </a:pPr>
            <a:r>
              <a:rPr lang="ar-SA" sz="5900" b="1" kern="100" dirty="0">
                <a:latin typeface="Calibri" panose="020F0502020204030204" pitchFamily="34" charset="0"/>
                <a:ea typeface="Calibri" panose="020F0502020204030204" pitchFamily="34" charset="0"/>
                <a:cs typeface="B Nazanin" panose="00000400000000000000" pitchFamily="2" charset="-78"/>
              </a:rPr>
              <a:t>قراردادهای اختیار معامله</a:t>
            </a:r>
            <a:endParaRPr lang="en-US" sz="59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4800" kern="100" dirty="0">
                <a:latin typeface="Calibri" panose="020F0502020204030204" pitchFamily="34" charset="0"/>
                <a:ea typeface="Calibri" panose="020F0502020204030204" pitchFamily="34" charset="0"/>
                <a:cs typeface="B Nazanin" panose="00000400000000000000" pitchFamily="2" charset="-78"/>
              </a:rPr>
              <a:t>به‌موجب قرارداد اختیار معامله، خریدار حق خرید مقداری مشخص از کالایی خاص را در زمان و مکانی مشخص در آینده پیدا می‌کند و در مقابل حقی که به‌دست آورده مبلغی مشخص را به فروشنده می‌پردازد. لازم به ذکر است در صورت فرارسیدن زمان سررسید قرارداد، خریدار الزامی به خرید کالای‌ مذکور ندارد و اگر از خرید منصرف شود، مبلغی که بابت به‌دست آوردن حق خرید به فروشنده پرداخته بود، نزد فروشنده باقی می‌ماند</a:t>
            </a:r>
            <a:r>
              <a:rPr lang="en-US" sz="4800" kern="100" dirty="0">
                <a:latin typeface="Calibri" panose="020F0502020204030204" pitchFamily="34" charset="0"/>
                <a:ea typeface="Calibri" panose="020F0502020204030204" pitchFamily="34" charset="0"/>
                <a:cs typeface="B Nazanin" panose="00000400000000000000" pitchFamily="2" charset="-78"/>
              </a:rPr>
              <a:t>. </a:t>
            </a:r>
            <a:endParaRPr lang="en-US" sz="4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44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2945410101"/>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40000" lnSpcReduction="20000"/>
          </a:bodyPr>
          <a:lstStyle/>
          <a:p>
            <a:pPr marL="0" marR="0" indent="0" algn="just" rtl="1">
              <a:lnSpc>
                <a:spcPct val="115000"/>
              </a:lnSpc>
              <a:spcBef>
                <a:spcPts val="0"/>
              </a:spcBef>
              <a:spcAft>
                <a:spcPts val="0"/>
              </a:spcAft>
              <a:buNone/>
            </a:pPr>
            <a:r>
              <a:rPr lang="ar-SA" sz="7000" b="1" kern="100" dirty="0">
                <a:latin typeface="Calibri" panose="020F0502020204030204" pitchFamily="34" charset="0"/>
                <a:ea typeface="Calibri" panose="020F0502020204030204" pitchFamily="34" charset="0"/>
                <a:cs typeface="B Nazanin" panose="00000400000000000000" pitchFamily="2" charset="-78"/>
              </a:rPr>
              <a:t>مفاهیم پایه‌ای و اصطلاحات کلیدی قراردادهای اختیار معامله</a:t>
            </a:r>
            <a:r>
              <a:rPr lang="en-US" sz="7000" b="1" kern="100" dirty="0" smtClean="0">
                <a:latin typeface="Calibri" panose="020F0502020204030204" pitchFamily="34" charset="0"/>
                <a:ea typeface="Calibri" panose="020F0502020204030204" pitchFamily="34" charset="0"/>
                <a:cs typeface="B Nazanin" panose="00000400000000000000" pitchFamily="2" charset="-78"/>
              </a:rPr>
              <a:t>:</a:t>
            </a:r>
            <a:endParaRPr lang="fa-IR" sz="7000" b="1"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endParaRPr lang="en-US" sz="7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6000" b="1" kern="100" dirty="0">
                <a:latin typeface="Calibri" panose="020F0502020204030204" pitchFamily="34" charset="0"/>
                <a:ea typeface="Calibri" panose="020F0502020204030204" pitchFamily="34" charset="0"/>
                <a:cs typeface="B Nazanin" panose="00000400000000000000" pitchFamily="2" charset="-78"/>
              </a:rPr>
              <a:t>• </a:t>
            </a:r>
            <a:r>
              <a:rPr lang="ar-SA" sz="6000" b="1" kern="100" dirty="0">
                <a:latin typeface="Calibri" panose="020F0502020204030204" pitchFamily="34" charset="0"/>
                <a:ea typeface="Calibri" panose="020F0502020204030204" pitchFamily="34" charset="0"/>
                <a:cs typeface="B Nazanin" panose="00000400000000000000" pitchFamily="2" charset="-78"/>
              </a:rPr>
              <a:t>قرارداد اختیار معامله خرید</a:t>
            </a:r>
            <a:r>
              <a:rPr lang="en-US" sz="6000" b="1" kern="100" dirty="0">
                <a:latin typeface="Calibri" panose="020F0502020204030204" pitchFamily="34" charset="0"/>
                <a:ea typeface="Calibri" panose="020F0502020204030204" pitchFamily="34" charset="0"/>
                <a:cs typeface="B Nazanin" panose="00000400000000000000" pitchFamily="2" charset="-78"/>
              </a:rPr>
              <a:t> (Call Option):</a:t>
            </a:r>
            <a:r>
              <a:rPr lang="en-US" sz="6000" kern="100" dirty="0">
                <a:latin typeface="Calibri" panose="020F0502020204030204" pitchFamily="34" charset="0"/>
                <a:ea typeface="Calibri" panose="020F0502020204030204" pitchFamily="34" charset="0"/>
                <a:cs typeface="B Nazanin" panose="00000400000000000000" pitchFamily="2" charset="-78"/>
              </a:rPr>
              <a:t> </a:t>
            </a:r>
            <a:r>
              <a:rPr lang="ar-SA" sz="6000" kern="100" dirty="0">
                <a:latin typeface="Calibri" panose="020F0502020204030204" pitchFamily="34" charset="0"/>
                <a:ea typeface="Calibri" panose="020F0502020204030204" pitchFamily="34" charset="0"/>
                <a:cs typeface="B Nazanin" panose="00000400000000000000" pitchFamily="2" charset="-78"/>
              </a:rPr>
              <a:t>این نوع اختیار معامله به دارنده آن</a:t>
            </a:r>
            <a:r>
              <a:rPr lang="ar-SA" sz="6000" kern="100" dirty="0">
                <a:latin typeface="Calibri" panose="020F0502020204030204" pitchFamily="34" charset="0"/>
                <a:ea typeface="Calibri" panose="020F0502020204030204" pitchFamily="34" charset="0"/>
                <a:cs typeface="Cambria" panose="02040503050406030204" pitchFamily="18" charset="0"/>
              </a:rPr>
              <a:t> </a:t>
            </a:r>
            <a:r>
              <a:rPr lang="ar-SA" sz="6000" b="1" kern="100" dirty="0">
                <a:latin typeface="Calibri" panose="020F0502020204030204" pitchFamily="34" charset="0"/>
                <a:ea typeface="Calibri" panose="020F0502020204030204" pitchFamily="34" charset="0"/>
                <a:cs typeface="B Nazanin" panose="00000400000000000000" pitchFamily="2" charset="-78"/>
              </a:rPr>
              <a:t>حق</a:t>
            </a:r>
            <a:r>
              <a:rPr lang="ar-SA" sz="6000" kern="100" dirty="0">
                <a:latin typeface="Calibri" panose="020F0502020204030204" pitchFamily="34" charset="0"/>
                <a:ea typeface="Calibri" panose="020F0502020204030204" pitchFamily="34" charset="0"/>
                <a:cs typeface="Cambria" panose="02040503050406030204" pitchFamily="18" charset="0"/>
              </a:rPr>
              <a:t> </a:t>
            </a:r>
            <a:r>
              <a:rPr lang="ar-SA" sz="6000" kern="100" dirty="0">
                <a:latin typeface="Calibri" panose="020F0502020204030204" pitchFamily="34" charset="0"/>
                <a:ea typeface="Calibri" panose="020F0502020204030204" pitchFamily="34" charset="0"/>
                <a:cs typeface="B Nazanin" panose="00000400000000000000" pitchFamily="2" charset="-78"/>
              </a:rPr>
              <a:t>می‌دهد تا دارایی پایه (مثل سهام) را در قیمت مشخصی (قیمت اعمال) و در تاریخ معینی (تاریخ اعمال)</a:t>
            </a:r>
            <a:r>
              <a:rPr lang="ar-SA" sz="6000" kern="100" dirty="0">
                <a:latin typeface="Calibri" panose="020F0502020204030204" pitchFamily="34" charset="0"/>
                <a:ea typeface="Calibri" panose="020F0502020204030204" pitchFamily="34" charset="0"/>
                <a:cs typeface="Cambria" panose="02040503050406030204" pitchFamily="18" charset="0"/>
              </a:rPr>
              <a:t> </a:t>
            </a:r>
            <a:r>
              <a:rPr lang="ar-SA" sz="6000" b="1" kern="100" dirty="0">
                <a:latin typeface="Calibri" panose="020F0502020204030204" pitchFamily="34" charset="0"/>
                <a:ea typeface="Calibri" panose="020F0502020204030204" pitchFamily="34" charset="0"/>
                <a:cs typeface="B Nazanin" panose="00000400000000000000" pitchFamily="2" charset="-78"/>
              </a:rPr>
              <a:t>خریداری</a:t>
            </a:r>
            <a:r>
              <a:rPr lang="ar-SA" sz="6000" kern="100" dirty="0">
                <a:latin typeface="Calibri" panose="020F0502020204030204" pitchFamily="34" charset="0"/>
                <a:ea typeface="Calibri" panose="020F0502020204030204" pitchFamily="34" charset="0"/>
                <a:cs typeface="Cambria" panose="02040503050406030204" pitchFamily="18" charset="0"/>
              </a:rPr>
              <a:t> </a:t>
            </a:r>
            <a:r>
              <a:rPr lang="ar-SA" sz="6000" kern="100" dirty="0">
                <a:latin typeface="Calibri" panose="020F0502020204030204" pitchFamily="34" charset="0"/>
                <a:ea typeface="Calibri" panose="020F0502020204030204" pitchFamily="34" charset="0"/>
                <a:cs typeface="B Nazanin" panose="00000400000000000000" pitchFamily="2" charset="-78"/>
              </a:rPr>
              <a:t>کند</a:t>
            </a:r>
            <a:r>
              <a:rPr lang="en-US" sz="6000" kern="100" dirty="0">
                <a:latin typeface="Calibri" panose="020F0502020204030204" pitchFamily="34" charset="0"/>
                <a:ea typeface="Calibri" panose="020F0502020204030204" pitchFamily="34" charset="0"/>
                <a:cs typeface="B Nazanin" panose="00000400000000000000" pitchFamily="2" charset="-78"/>
              </a:rPr>
              <a:t>.</a:t>
            </a:r>
            <a:endParaRPr lang="en-US" sz="48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6000" b="1" kern="100" dirty="0">
                <a:latin typeface="Calibri" panose="020F0502020204030204" pitchFamily="34" charset="0"/>
                <a:ea typeface="Calibri" panose="020F0502020204030204" pitchFamily="34" charset="0"/>
                <a:cs typeface="B Nazanin" panose="00000400000000000000" pitchFamily="2" charset="-78"/>
              </a:rPr>
              <a:t>• </a:t>
            </a:r>
            <a:r>
              <a:rPr lang="ar-SA" sz="6000" b="1" kern="100" dirty="0">
                <a:latin typeface="Calibri" panose="020F0502020204030204" pitchFamily="34" charset="0"/>
                <a:ea typeface="Calibri" panose="020F0502020204030204" pitchFamily="34" charset="0"/>
                <a:cs typeface="B Nazanin" panose="00000400000000000000" pitchFamily="2" charset="-78"/>
              </a:rPr>
              <a:t>قرارداد اختیار معامله فروش</a:t>
            </a:r>
            <a:r>
              <a:rPr lang="en-US" sz="6000" b="1" kern="100" dirty="0">
                <a:latin typeface="Calibri" panose="020F0502020204030204" pitchFamily="34" charset="0"/>
                <a:ea typeface="Calibri" panose="020F0502020204030204" pitchFamily="34" charset="0"/>
                <a:cs typeface="B Nazanin" panose="00000400000000000000" pitchFamily="2" charset="-78"/>
              </a:rPr>
              <a:t> (Put Option):</a:t>
            </a:r>
            <a:r>
              <a:rPr lang="en-US" sz="6000" kern="100" dirty="0">
                <a:latin typeface="Calibri" panose="020F0502020204030204" pitchFamily="34" charset="0"/>
                <a:ea typeface="Calibri" panose="020F0502020204030204" pitchFamily="34" charset="0"/>
                <a:cs typeface="B Nazanin" panose="00000400000000000000" pitchFamily="2" charset="-78"/>
              </a:rPr>
              <a:t> </a:t>
            </a:r>
            <a:r>
              <a:rPr lang="ar-SA" sz="6000" kern="100" dirty="0">
                <a:latin typeface="Calibri" panose="020F0502020204030204" pitchFamily="34" charset="0"/>
                <a:ea typeface="Calibri" panose="020F0502020204030204" pitchFamily="34" charset="0"/>
                <a:cs typeface="B Nazanin" panose="00000400000000000000" pitchFamily="2" charset="-78"/>
              </a:rPr>
              <a:t>این نوع اختیار معامله به خریدار آن</a:t>
            </a:r>
            <a:r>
              <a:rPr lang="ar-SA" sz="6000" kern="100" dirty="0">
                <a:latin typeface="Calibri" panose="020F0502020204030204" pitchFamily="34" charset="0"/>
                <a:ea typeface="Calibri" panose="020F0502020204030204" pitchFamily="34" charset="0"/>
                <a:cs typeface="Cambria" panose="02040503050406030204" pitchFamily="18" charset="0"/>
              </a:rPr>
              <a:t> </a:t>
            </a:r>
            <a:r>
              <a:rPr lang="ar-SA" sz="6000" b="1" kern="100" dirty="0">
                <a:latin typeface="Calibri" panose="020F0502020204030204" pitchFamily="34" charset="0"/>
                <a:ea typeface="Calibri" panose="020F0502020204030204" pitchFamily="34" charset="0"/>
                <a:cs typeface="B Nazanin" panose="00000400000000000000" pitchFamily="2" charset="-78"/>
              </a:rPr>
              <a:t>حق</a:t>
            </a:r>
            <a:r>
              <a:rPr lang="ar-SA" sz="6000" kern="100" dirty="0">
                <a:latin typeface="Calibri" panose="020F0502020204030204" pitchFamily="34" charset="0"/>
                <a:ea typeface="Calibri" panose="020F0502020204030204" pitchFamily="34" charset="0"/>
                <a:cs typeface="Cambria" panose="02040503050406030204" pitchFamily="18" charset="0"/>
              </a:rPr>
              <a:t> </a:t>
            </a:r>
            <a:r>
              <a:rPr lang="ar-SA" sz="6000" kern="100" dirty="0">
                <a:latin typeface="Calibri" panose="020F0502020204030204" pitchFamily="34" charset="0"/>
                <a:ea typeface="Calibri" panose="020F0502020204030204" pitchFamily="34" charset="0"/>
                <a:cs typeface="B Nazanin" panose="00000400000000000000" pitchFamily="2" charset="-78"/>
              </a:rPr>
              <a:t>می‌دهد تا دارایی پایه را در قیمت مشخصی و در تاریخ معینی</a:t>
            </a:r>
            <a:r>
              <a:rPr lang="ar-SA" sz="6000" kern="100" dirty="0">
                <a:latin typeface="Calibri" panose="020F0502020204030204" pitchFamily="34" charset="0"/>
                <a:ea typeface="Calibri" panose="020F0502020204030204" pitchFamily="34" charset="0"/>
                <a:cs typeface="Cambria" panose="02040503050406030204" pitchFamily="18" charset="0"/>
              </a:rPr>
              <a:t> </a:t>
            </a:r>
            <a:r>
              <a:rPr lang="ar-SA" sz="6000" b="1" kern="100" dirty="0">
                <a:latin typeface="Calibri" panose="020F0502020204030204" pitchFamily="34" charset="0"/>
                <a:ea typeface="Calibri" panose="020F0502020204030204" pitchFamily="34" charset="0"/>
                <a:cs typeface="B Nazanin" panose="00000400000000000000" pitchFamily="2" charset="-78"/>
              </a:rPr>
              <a:t>بفروشد</a:t>
            </a:r>
            <a:r>
              <a:rPr lang="en-US" sz="6000" kern="100" dirty="0">
                <a:latin typeface="Calibri" panose="020F0502020204030204" pitchFamily="34" charset="0"/>
                <a:ea typeface="Calibri" panose="020F0502020204030204" pitchFamily="34" charset="0"/>
                <a:cs typeface="B Nazanin" panose="00000400000000000000" pitchFamily="2" charset="-78"/>
              </a:rPr>
              <a:t>.</a:t>
            </a:r>
            <a:endParaRPr lang="en-US" sz="48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6000" b="1" kern="100" dirty="0">
                <a:latin typeface="Calibri" panose="020F0502020204030204" pitchFamily="34" charset="0"/>
                <a:ea typeface="Calibri" panose="020F0502020204030204" pitchFamily="34" charset="0"/>
                <a:cs typeface="B Nazanin" panose="00000400000000000000" pitchFamily="2" charset="-78"/>
              </a:rPr>
              <a:t>• </a:t>
            </a:r>
            <a:r>
              <a:rPr lang="ar-SA" sz="6000" b="1" kern="100" dirty="0">
                <a:latin typeface="Calibri" panose="020F0502020204030204" pitchFamily="34" charset="0"/>
                <a:ea typeface="Calibri" panose="020F0502020204030204" pitchFamily="34" charset="0"/>
                <a:cs typeface="B Nazanin" panose="00000400000000000000" pitchFamily="2" charset="-78"/>
              </a:rPr>
              <a:t>دارنده قرارداد اختیار معامله</a:t>
            </a:r>
            <a:r>
              <a:rPr lang="en-US" sz="6000" b="1" kern="100" dirty="0">
                <a:latin typeface="Calibri" panose="020F0502020204030204" pitchFamily="34" charset="0"/>
                <a:ea typeface="Calibri" panose="020F0502020204030204" pitchFamily="34" charset="0"/>
                <a:cs typeface="B Nazanin" panose="00000400000000000000" pitchFamily="2" charset="-78"/>
              </a:rPr>
              <a:t> (Long Position):</a:t>
            </a:r>
            <a:r>
              <a:rPr lang="ar-SA" sz="6000" kern="100" dirty="0">
                <a:latin typeface="Calibri" panose="020F0502020204030204" pitchFamily="34" charset="0"/>
                <a:ea typeface="Calibri" panose="020F0502020204030204" pitchFamily="34" charset="0"/>
                <a:cs typeface="B Nazanin" panose="00000400000000000000" pitchFamily="2" charset="-78"/>
              </a:rPr>
              <a:t>شخصی است که حق خرید یا فروش دارایی پایه را دارد. دارنده اختیار معامله می‌تواند از این حق استفاده کند یا آن را نادیده بگیرد</a:t>
            </a:r>
            <a:r>
              <a:rPr lang="en-US" sz="6000" kern="100" dirty="0">
                <a:latin typeface="Calibri" panose="020F0502020204030204" pitchFamily="34" charset="0"/>
                <a:ea typeface="Calibri" panose="020F0502020204030204" pitchFamily="34" charset="0"/>
                <a:cs typeface="B Nazanin" panose="00000400000000000000" pitchFamily="2" charset="-78"/>
              </a:rPr>
              <a:t>.</a:t>
            </a:r>
            <a:endParaRPr lang="en-US" sz="48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6000" b="1" kern="100" dirty="0">
                <a:latin typeface="Calibri" panose="020F0502020204030204" pitchFamily="34" charset="0"/>
                <a:ea typeface="Calibri" panose="020F0502020204030204" pitchFamily="34" charset="0"/>
                <a:cs typeface="B Nazanin" panose="00000400000000000000" pitchFamily="2" charset="-78"/>
              </a:rPr>
              <a:t>• </a:t>
            </a:r>
            <a:r>
              <a:rPr lang="ar-SA" sz="6000" b="1" kern="100" dirty="0">
                <a:latin typeface="Calibri" panose="020F0502020204030204" pitchFamily="34" charset="0"/>
                <a:ea typeface="Calibri" panose="020F0502020204030204" pitchFamily="34" charset="0"/>
                <a:cs typeface="B Nazanin" panose="00000400000000000000" pitchFamily="2" charset="-78"/>
              </a:rPr>
              <a:t>ناشر قرارداد اختیار معامله</a:t>
            </a:r>
            <a:r>
              <a:rPr lang="en-US" sz="6000" b="1" kern="100" dirty="0">
                <a:latin typeface="Calibri" panose="020F0502020204030204" pitchFamily="34" charset="0"/>
                <a:ea typeface="Calibri" panose="020F0502020204030204" pitchFamily="34" charset="0"/>
                <a:cs typeface="B Nazanin" panose="00000400000000000000" pitchFamily="2" charset="-78"/>
              </a:rPr>
              <a:t> (Short Position):</a:t>
            </a:r>
            <a:r>
              <a:rPr lang="ar-SA" sz="6000" kern="100" dirty="0">
                <a:latin typeface="Calibri" panose="020F0502020204030204" pitchFamily="34" charset="0"/>
                <a:ea typeface="Calibri" panose="020F0502020204030204" pitchFamily="34" charset="0"/>
                <a:cs typeface="B Nazanin" panose="00000400000000000000" pitchFamily="2" charset="-78"/>
              </a:rPr>
              <a:t>شخصی است که در صورت اعمال قرارداد اختیار معامله توسط دارنده، متعهد به اجرای آن (خرید یا فروش دارایی پایه) می‌باشد</a:t>
            </a:r>
            <a:r>
              <a:rPr lang="en-US" sz="6000" kern="100" dirty="0">
                <a:latin typeface="Calibri" panose="020F0502020204030204" pitchFamily="34" charset="0"/>
                <a:ea typeface="Calibri" panose="020F0502020204030204" pitchFamily="34" charset="0"/>
                <a:cs typeface="B Nazanin" panose="00000400000000000000" pitchFamily="2" charset="-78"/>
              </a:rPr>
              <a:t>.</a:t>
            </a:r>
            <a:endParaRPr lang="en-US" sz="48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6000" b="1" kern="100" dirty="0">
                <a:latin typeface="Calibri" panose="020F0502020204030204" pitchFamily="34" charset="0"/>
                <a:ea typeface="Calibri" panose="020F0502020204030204" pitchFamily="34" charset="0"/>
                <a:cs typeface="B Nazanin" panose="00000400000000000000" pitchFamily="2" charset="-78"/>
              </a:rPr>
              <a:t>• </a:t>
            </a:r>
            <a:r>
              <a:rPr lang="ar-SA" sz="6000" b="1" kern="100" dirty="0">
                <a:latin typeface="Calibri" panose="020F0502020204030204" pitchFamily="34" charset="0"/>
                <a:ea typeface="Calibri" panose="020F0502020204030204" pitchFamily="34" charset="0"/>
                <a:cs typeface="B Nazanin" panose="00000400000000000000" pitchFamily="2" charset="-78"/>
              </a:rPr>
              <a:t>قیمت اعمال</a:t>
            </a:r>
            <a:r>
              <a:rPr lang="en-US" sz="6000" b="1" kern="100" dirty="0">
                <a:latin typeface="Calibri" panose="020F0502020204030204" pitchFamily="34" charset="0"/>
                <a:ea typeface="Calibri" panose="020F0502020204030204" pitchFamily="34" charset="0"/>
                <a:cs typeface="B Nazanin" panose="00000400000000000000" pitchFamily="2" charset="-78"/>
              </a:rPr>
              <a:t> (Strike Price):</a:t>
            </a:r>
            <a:r>
              <a:rPr lang="ar-SA" sz="6000" kern="100" dirty="0">
                <a:latin typeface="Calibri" panose="020F0502020204030204" pitchFamily="34" charset="0"/>
                <a:ea typeface="Calibri" panose="020F0502020204030204" pitchFamily="34" charset="0"/>
                <a:cs typeface="B Nazanin" panose="00000400000000000000" pitchFamily="2" charset="-78"/>
              </a:rPr>
              <a:t>قیمت توافقی خریدار و فروشنده در قرارداد اختیار معامله برای خرید یا فروش دارایی پایه است. این قیمت ثابت است و در طول مدت قرارداد تغییر نمی‌کند</a:t>
            </a:r>
            <a:r>
              <a:rPr lang="en-US" sz="6000" kern="100" dirty="0">
                <a:latin typeface="Calibri" panose="020F0502020204030204" pitchFamily="34" charset="0"/>
                <a:ea typeface="Calibri" panose="020F0502020204030204" pitchFamily="34" charset="0"/>
                <a:cs typeface="B Nazanin" panose="00000400000000000000" pitchFamily="2" charset="-78"/>
              </a:rPr>
              <a:t>.</a:t>
            </a:r>
            <a:endParaRPr lang="en-US" sz="48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6000" b="1" kern="100" dirty="0">
                <a:latin typeface="Calibri" panose="020F0502020204030204" pitchFamily="34" charset="0"/>
                <a:ea typeface="Calibri" panose="020F0502020204030204" pitchFamily="34" charset="0"/>
                <a:cs typeface="B Nazanin" panose="00000400000000000000" pitchFamily="2" charset="-78"/>
              </a:rPr>
              <a:t>• </a:t>
            </a:r>
            <a:r>
              <a:rPr lang="ar-SA" sz="6000" b="1" kern="100" dirty="0">
                <a:latin typeface="Calibri" panose="020F0502020204030204" pitchFamily="34" charset="0"/>
                <a:ea typeface="Calibri" panose="020F0502020204030204" pitchFamily="34" charset="0"/>
                <a:cs typeface="B Nazanin" panose="00000400000000000000" pitchFamily="2" charset="-78"/>
              </a:rPr>
              <a:t>قیمت قرارداد اختیار معامله</a:t>
            </a:r>
            <a:r>
              <a:rPr lang="en-US" sz="6000" b="1" kern="100" dirty="0">
                <a:latin typeface="Calibri" panose="020F0502020204030204" pitchFamily="34" charset="0"/>
                <a:ea typeface="Calibri" panose="020F0502020204030204" pitchFamily="34" charset="0"/>
                <a:cs typeface="B Nazanin" panose="00000400000000000000" pitchFamily="2" charset="-78"/>
              </a:rPr>
              <a:t> (Premium): </a:t>
            </a:r>
            <a:r>
              <a:rPr lang="ar-SA" sz="6000" kern="100" dirty="0">
                <a:latin typeface="Calibri" panose="020F0502020204030204" pitchFamily="34" charset="0"/>
                <a:ea typeface="Calibri" panose="020F0502020204030204" pitchFamily="34" charset="0"/>
                <a:cs typeface="B Nazanin" panose="00000400000000000000" pitchFamily="2" charset="-78"/>
              </a:rPr>
              <a:t>مبلغی است که دارنده اختیار معامله به ناشر آن می‌پردازد تا صاحب این حق شود. این مبلغ تحت تأثیر عوامل مختلفی مانند قیمت سهام پایه، قیمت اعمال، زمان تا انقضا و نوسانات بازار قرار دارد</a:t>
            </a:r>
            <a:r>
              <a:rPr lang="en-US" sz="6000" kern="100" dirty="0">
                <a:latin typeface="Calibri" panose="020F0502020204030204" pitchFamily="34" charset="0"/>
                <a:ea typeface="Calibri" panose="020F0502020204030204" pitchFamily="34" charset="0"/>
                <a:cs typeface="B Nazanin" panose="00000400000000000000" pitchFamily="2" charset="-78"/>
              </a:rPr>
              <a:t>.</a:t>
            </a:r>
            <a:endParaRPr lang="en-US" sz="48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44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428883674"/>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32500" lnSpcReduction="20000"/>
          </a:bodyPr>
          <a:lstStyle/>
          <a:p>
            <a:pPr marL="0" marR="0" indent="0" algn="just" rtl="1">
              <a:lnSpc>
                <a:spcPct val="115000"/>
              </a:lnSpc>
              <a:spcBef>
                <a:spcPts val="0"/>
              </a:spcBef>
              <a:spcAft>
                <a:spcPts val="0"/>
              </a:spcAft>
              <a:buNone/>
            </a:pPr>
            <a:r>
              <a:rPr lang="en-US" sz="7200" kern="100" dirty="0">
                <a:latin typeface="Calibri" panose="020F0502020204030204" pitchFamily="34" charset="0"/>
                <a:ea typeface="Calibri" panose="020F0502020204030204" pitchFamily="34" charset="0"/>
                <a:cs typeface="B Nazanin" panose="00000400000000000000" pitchFamily="2" charset="-78"/>
              </a:rPr>
              <a:t>• </a:t>
            </a:r>
            <a:r>
              <a:rPr lang="ar-SA" sz="7200" b="1" kern="100" dirty="0">
                <a:latin typeface="Calibri" panose="020F0502020204030204" pitchFamily="34" charset="0"/>
                <a:ea typeface="Calibri" panose="020F0502020204030204" pitchFamily="34" charset="0"/>
                <a:cs typeface="B Nazanin" panose="00000400000000000000" pitchFamily="2" charset="-78"/>
              </a:rPr>
              <a:t>اندازه قرارداد:</a:t>
            </a:r>
            <a:r>
              <a:rPr lang="ar-SA" sz="7200" kern="100" dirty="0">
                <a:latin typeface="Calibri" panose="020F0502020204030204" pitchFamily="34" charset="0"/>
                <a:ea typeface="Calibri" panose="020F0502020204030204" pitchFamily="34" charset="0"/>
                <a:cs typeface="B Nazanin" panose="00000400000000000000" pitchFamily="2" charset="-78"/>
              </a:rPr>
              <a:t> تعداد دارایی پایه‌ای که فروشنده در قرارداد اختیار معامله، خرید یا فروش آن را تعهد می‌کند.</a:t>
            </a:r>
            <a:endParaRPr lang="en-US" sz="6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7200" b="1" kern="100" dirty="0">
                <a:latin typeface="Calibri" panose="020F0502020204030204" pitchFamily="34" charset="0"/>
                <a:ea typeface="Calibri" panose="020F0502020204030204" pitchFamily="34" charset="0"/>
                <a:cs typeface="B Nazanin" panose="00000400000000000000" pitchFamily="2" charset="-78"/>
              </a:rPr>
              <a:t>• </a:t>
            </a:r>
            <a:r>
              <a:rPr lang="ar-SA" sz="7200" b="1" kern="100" dirty="0">
                <a:latin typeface="Calibri" panose="020F0502020204030204" pitchFamily="34" charset="0"/>
                <a:ea typeface="Calibri" panose="020F0502020204030204" pitchFamily="34" charset="0"/>
                <a:cs typeface="B Nazanin" panose="00000400000000000000" pitchFamily="2" charset="-78"/>
              </a:rPr>
              <a:t>تاریخ انقضا</a:t>
            </a:r>
            <a:r>
              <a:rPr lang="en-US" sz="7200" b="1" kern="100" dirty="0">
                <a:latin typeface="Calibri" panose="020F0502020204030204" pitchFamily="34" charset="0"/>
                <a:ea typeface="Calibri" panose="020F0502020204030204" pitchFamily="34" charset="0"/>
                <a:cs typeface="B Nazanin" panose="00000400000000000000" pitchFamily="2" charset="-78"/>
              </a:rPr>
              <a:t>(Expiration Date):</a:t>
            </a:r>
            <a:r>
              <a:rPr lang="ar-SA" sz="7200" kern="100" dirty="0">
                <a:latin typeface="Calibri" panose="020F0502020204030204" pitchFamily="34" charset="0"/>
                <a:ea typeface="Calibri" panose="020F0502020204030204" pitchFamily="34" charset="0"/>
                <a:cs typeface="B Nazanin" panose="00000400000000000000" pitchFamily="2" charset="-78"/>
              </a:rPr>
              <a:t>تاریخ انقضا، آخرین تاریخی است که خریدار اختیار معامله می‌تواند از حق خود استفاده کند. پس از این تاریخ، قرارداد اختیار معامله بی‌ارزش می‌شود</a:t>
            </a:r>
            <a:r>
              <a:rPr lang="en-US" sz="7200" kern="100" dirty="0">
                <a:latin typeface="Calibri" panose="020F0502020204030204" pitchFamily="34" charset="0"/>
                <a:ea typeface="Calibri" panose="020F0502020204030204" pitchFamily="34" charset="0"/>
                <a:cs typeface="B Nazanin" panose="00000400000000000000" pitchFamily="2" charset="-78"/>
              </a:rPr>
              <a:t>.</a:t>
            </a:r>
            <a:endParaRPr lang="en-US" sz="6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7200" kern="100" dirty="0">
                <a:latin typeface="Calibri" panose="020F0502020204030204" pitchFamily="34" charset="0"/>
                <a:ea typeface="Calibri" panose="020F0502020204030204" pitchFamily="34" charset="0"/>
                <a:cs typeface="B Nazanin" panose="00000400000000000000" pitchFamily="2" charset="-78"/>
              </a:rPr>
              <a:t>• </a:t>
            </a:r>
            <a:r>
              <a:rPr lang="ar-SA" sz="7200" b="1" kern="100" dirty="0">
                <a:latin typeface="Calibri" panose="020F0502020204030204" pitchFamily="34" charset="0"/>
                <a:ea typeface="Calibri" panose="020F0502020204030204" pitchFamily="34" charset="0"/>
                <a:cs typeface="B Nazanin" panose="00000400000000000000" pitchFamily="2" charset="-78"/>
              </a:rPr>
              <a:t>قرارداد اختیار معامله بی‌تفاوت:</a:t>
            </a:r>
            <a:r>
              <a:rPr lang="ar-SA" sz="7200" kern="100" dirty="0">
                <a:latin typeface="Calibri" panose="020F0502020204030204" pitchFamily="34" charset="0"/>
                <a:ea typeface="Calibri" panose="020F0502020204030204" pitchFamily="34" charset="0"/>
                <a:cs typeface="B Nazanin" panose="00000400000000000000" pitchFamily="2" charset="-78"/>
              </a:rPr>
              <a:t> قرارداد اختیار معامله‌ای در هر زیرگروه هم‌ماه است که قیمت اعمال آن با قیمت مبنای دارایی پایه برابر است</a:t>
            </a:r>
            <a:r>
              <a:rPr lang="en-US" sz="7200" kern="100" dirty="0">
                <a:latin typeface="Calibri" panose="020F0502020204030204" pitchFamily="34" charset="0"/>
                <a:ea typeface="Calibri" panose="020F0502020204030204" pitchFamily="34" charset="0"/>
                <a:cs typeface="B Nazanin" panose="00000400000000000000" pitchFamily="2" charset="-78"/>
              </a:rPr>
              <a:t>.</a:t>
            </a:r>
            <a:endParaRPr lang="en-US" sz="6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7200" b="1" kern="100" dirty="0">
                <a:latin typeface="Calibri" panose="020F0502020204030204" pitchFamily="34" charset="0"/>
                <a:ea typeface="Calibri" panose="020F0502020204030204" pitchFamily="34" charset="0"/>
                <a:cs typeface="B Nazanin" panose="00000400000000000000" pitchFamily="2" charset="-78"/>
              </a:rPr>
              <a:t>• </a:t>
            </a:r>
            <a:r>
              <a:rPr lang="ar-SA" sz="7200" b="1" kern="100" dirty="0">
                <a:latin typeface="Calibri" panose="020F0502020204030204" pitchFamily="34" charset="0"/>
                <a:ea typeface="Calibri" panose="020F0502020204030204" pitchFamily="34" charset="0"/>
                <a:cs typeface="B Nazanin" panose="00000400000000000000" pitchFamily="2" charset="-78"/>
              </a:rPr>
              <a:t>قرارداد اختیار معامله در زیان:</a:t>
            </a:r>
            <a:r>
              <a:rPr lang="ar-SA" sz="7200" kern="100" dirty="0">
                <a:latin typeface="Calibri" panose="020F0502020204030204" pitchFamily="34" charset="0"/>
                <a:ea typeface="Calibri" panose="020F0502020204030204" pitchFamily="34" charset="0"/>
                <a:cs typeface="B Nazanin" panose="00000400000000000000" pitchFamily="2" charset="-78"/>
              </a:rPr>
              <a:t> در مورد قرارداد اختیار معامله فروش، به هر قرارداد اختیار معامله یک زیرگروه هم‌ماه که قیمت اعمال آن از قیمت مبنای دارایی پایه کمتر است و در مورد قرارداد اختیار معامله خرید، به هر قرارداد اختیار معامله یک زیرگروه هم‌ماه که قیمت اعمال آن از قیمت مبنای دارایی پایه بیشتر است، گفته می‌شود</a:t>
            </a:r>
            <a:r>
              <a:rPr lang="en-US" sz="7200" kern="100" dirty="0">
                <a:latin typeface="Calibri" panose="020F0502020204030204" pitchFamily="34" charset="0"/>
                <a:ea typeface="Calibri" panose="020F0502020204030204" pitchFamily="34" charset="0"/>
                <a:cs typeface="B Nazanin" panose="00000400000000000000" pitchFamily="2" charset="-78"/>
              </a:rPr>
              <a:t>.</a:t>
            </a:r>
            <a:endParaRPr lang="en-US" sz="6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7200" b="1" kern="100" dirty="0">
                <a:latin typeface="Calibri" panose="020F0502020204030204" pitchFamily="34" charset="0"/>
                <a:ea typeface="Calibri" panose="020F0502020204030204" pitchFamily="34" charset="0"/>
                <a:cs typeface="B Nazanin" panose="00000400000000000000" pitchFamily="2" charset="-78"/>
              </a:rPr>
              <a:t>• </a:t>
            </a:r>
            <a:r>
              <a:rPr lang="ar-SA" sz="7200" b="1" kern="100" dirty="0">
                <a:latin typeface="Calibri" panose="020F0502020204030204" pitchFamily="34" charset="0"/>
                <a:ea typeface="Calibri" panose="020F0502020204030204" pitchFamily="34" charset="0"/>
                <a:cs typeface="B Nazanin" panose="00000400000000000000" pitchFamily="2" charset="-78"/>
              </a:rPr>
              <a:t>قرارداد اختیار معامله در سود:</a:t>
            </a:r>
            <a:r>
              <a:rPr lang="ar-SA" sz="7200" kern="100" dirty="0">
                <a:latin typeface="Calibri" panose="020F0502020204030204" pitchFamily="34" charset="0"/>
                <a:ea typeface="Calibri" panose="020F0502020204030204" pitchFamily="34" charset="0"/>
                <a:cs typeface="B Nazanin" panose="00000400000000000000" pitchFamily="2" charset="-78"/>
              </a:rPr>
              <a:t> در مورد قرارداد اختیار معامله فروش، به هر قرارداد اختیار معامله یک زیرگروه هم‌ماه که قیمت اعمال آن از قیمت مبنای دارایی پایه بیشتر است و در مورد قرارداد اختیار معامله خرید، به هر قرارداد اختیار معامله یک زیرگروه هم‌ماه که قیمت اعمال آن از قیمت مبنای دارایی پایه کمتر است، گفته می‌شود</a:t>
            </a:r>
            <a:r>
              <a:rPr lang="en-US" sz="7200" kern="100" dirty="0">
                <a:latin typeface="Calibri" panose="020F0502020204030204" pitchFamily="34" charset="0"/>
                <a:ea typeface="Calibri" panose="020F0502020204030204" pitchFamily="34" charset="0"/>
                <a:cs typeface="B Nazanin" panose="00000400000000000000" pitchFamily="2" charset="-78"/>
              </a:rPr>
              <a:t>.</a:t>
            </a:r>
            <a:endParaRPr lang="en-US" sz="6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7200" kern="100" dirty="0">
                <a:latin typeface="Calibri" panose="020F0502020204030204" pitchFamily="34" charset="0"/>
                <a:ea typeface="Calibri" panose="020F0502020204030204" pitchFamily="34" charset="0"/>
                <a:cs typeface="B Nazanin" panose="00000400000000000000" pitchFamily="2" charset="-78"/>
              </a:rPr>
              <a:t>• </a:t>
            </a:r>
            <a:r>
              <a:rPr lang="ar-SA" sz="7200" b="1" kern="100" dirty="0">
                <a:latin typeface="Calibri" panose="020F0502020204030204" pitchFamily="34" charset="0"/>
                <a:ea typeface="Calibri" panose="020F0502020204030204" pitchFamily="34" charset="0"/>
                <a:cs typeface="B Nazanin" panose="00000400000000000000" pitchFamily="2" charset="-78"/>
              </a:rPr>
              <a:t>بستن موقعیت:</a:t>
            </a:r>
            <a:r>
              <a:rPr lang="ar-SA" sz="7200" kern="100" dirty="0">
                <a:latin typeface="Calibri" panose="020F0502020204030204" pitchFamily="34" charset="0"/>
                <a:ea typeface="Calibri" panose="020F0502020204030204" pitchFamily="34" charset="0"/>
                <a:cs typeface="B Nazanin" panose="00000400000000000000" pitchFamily="2" charset="-78"/>
              </a:rPr>
              <a:t> سقوط تعهد دارنده موقعیت باز فروش با اتخاذ موقعیت خرید در همان نماد معاملاتی یا سلب اختیار (حق) دارنده موقعیت باز خرید با اتخاذ موقعیت فروش در همان نماد معاملاتی است</a:t>
            </a:r>
            <a:r>
              <a:rPr lang="en-US" sz="7200" kern="100" dirty="0">
                <a:latin typeface="Calibri" panose="020F0502020204030204" pitchFamily="34" charset="0"/>
                <a:ea typeface="Calibri" panose="020F0502020204030204" pitchFamily="34" charset="0"/>
                <a:cs typeface="B Nazanin" panose="00000400000000000000" pitchFamily="2" charset="-78"/>
              </a:rPr>
              <a:t>.</a:t>
            </a:r>
            <a:endParaRPr lang="en-US" sz="6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7200" kern="100" dirty="0">
                <a:latin typeface="Calibri" panose="020F0502020204030204" pitchFamily="34" charset="0"/>
                <a:ea typeface="Calibri" panose="020F0502020204030204" pitchFamily="34" charset="0"/>
                <a:cs typeface="B Nazanin" panose="00000400000000000000" pitchFamily="2" charset="-78"/>
              </a:rPr>
              <a:t>• </a:t>
            </a:r>
            <a:r>
              <a:rPr lang="ar-SA" sz="7200" b="1" kern="100" dirty="0">
                <a:latin typeface="Calibri" panose="020F0502020204030204" pitchFamily="34" charset="0"/>
                <a:ea typeface="Calibri" panose="020F0502020204030204" pitchFamily="34" charset="0"/>
                <a:cs typeface="B Nazanin" panose="00000400000000000000" pitchFamily="2" charset="-78"/>
              </a:rPr>
              <a:t>به‌روز رسانی حساب‌ها:</a:t>
            </a:r>
            <a:r>
              <a:rPr lang="ar-SA" sz="7200" kern="100" dirty="0">
                <a:latin typeface="Calibri" panose="020F0502020204030204" pitchFamily="34" charset="0"/>
                <a:ea typeface="Calibri" panose="020F0502020204030204" pitchFamily="34" charset="0"/>
                <a:cs typeface="B Nazanin" panose="00000400000000000000" pitchFamily="2" charset="-78"/>
              </a:rPr>
              <a:t> فرآیندی است که اتاق پایاپای پس از پایان جلسه معاملاتی با هدف تعیین وجه تضمین لازم انجام می‌دهد و حسب مورد، اخطاریه افزایش وجه تضمین را صادر می‌کند</a:t>
            </a:r>
            <a:r>
              <a:rPr lang="en-US" sz="7200" kern="100" dirty="0">
                <a:latin typeface="Calibri" panose="020F0502020204030204" pitchFamily="34" charset="0"/>
                <a:ea typeface="Calibri" panose="020F0502020204030204" pitchFamily="34" charset="0"/>
                <a:cs typeface="B Nazanin" panose="00000400000000000000" pitchFamily="2" charset="-78"/>
              </a:rPr>
              <a:t>.</a:t>
            </a:r>
            <a:endParaRPr lang="en-US" sz="6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44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3544694007"/>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32500" lnSpcReduction="20000"/>
          </a:bodyPr>
          <a:lstStyle/>
          <a:p>
            <a:pPr marL="0" marR="0" indent="0" algn="just" rtl="1">
              <a:lnSpc>
                <a:spcPct val="115000"/>
              </a:lnSpc>
              <a:spcBef>
                <a:spcPts val="0"/>
              </a:spcBef>
              <a:spcAft>
                <a:spcPts val="0"/>
              </a:spcAft>
              <a:buNone/>
            </a:pPr>
            <a:r>
              <a:rPr lang="en-US" sz="7200" b="1" kern="100" dirty="0">
                <a:latin typeface="Calibri" panose="020F0502020204030204" pitchFamily="34" charset="0"/>
                <a:ea typeface="Calibri" panose="020F0502020204030204" pitchFamily="34" charset="0"/>
                <a:cs typeface="B Nazanin" panose="00000400000000000000" pitchFamily="2" charset="-78"/>
              </a:rPr>
              <a:t>• </a:t>
            </a:r>
            <a:r>
              <a:rPr lang="ar-SA" sz="7200" b="1" kern="100" dirty="0">
                <a:latin typeface="Calibri" panose="020F0502020204030204" pitchFamily="34" charset="0"/>
                <a:ea typeface="Calibri" panose="020F0502020204030204" pitchFamily="34" charset="0"/>
                <a:cs typeface="B Nazanin" panose="00000400000000000000" pitchFamily="2" charset="-78"/>
              </a:rPr>
              <a:t>تسویه فیزیکی:</a:t>
            </a:r>
            <a:r>
              <a:rPr lang="ar-SA" sz="7200" kern="100" dirty="0">
                <a:latin typeface="Calibri" panose="020F0502020204030204" pitchFamily="34" charset="0"/>
                <a:ea typeface="Calibri" panose="020F0502020204030204" pitchFamily="34" charset="0"/>
                <a:cs typeface="B Nazanin" panose="00000400000000000000" pitchFamily="2" charset="-78"/>
              </a:rPr>
              <a:t> تسویه قرارداد اختیار معامله اعمال‌شده شامل انتقال دارایی پایه و پرداخت ارزش اعمال قرارداد اختیار معامله است</a:t>
            </a:r>
            <a:r>
              <a:rPr lang="en-US" sz="7200" kern="100" dirty="0">
                <a:latin typeface="Calibri" panose="020F0502020204030204" pitchFamily="34" charset="0"/>
                <a:ea typeface="Calibri" panose="020F0502020204030204" pitchFamily="34" charset="0"/>
                <a:cs typeface="B Nazanin" panose="00000400000000000000" pitchFamily="2" charset="-78"/>
              </a:rPr>
              <a:t>.</a:t>
            </a:r>
            <a:endParaRPr lang="en-US" sz="6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7200" kern="100" dirty="0">
                <a:latin typeface="Calibri" panose="020F0502020204030204" pitchFamily="34" charset="0"/>
                <a:ea typeface="Calibri" panose="020F0502020204030204" pitchFamily="34" charset="0"/>
                <a:cs typeface="B Nazanin" panose="00000400000000000000" pitchFamily="2" charset="-78"/>
              </a:rPr>
              <a:t>• </a:t>
            </a:r>
            <a:r>
              <a:rPr lang="ar-SA" sz="7200" b="1" kern="100" dirty="0">
                <a:latin typeface="Calibri" panose="020F0502020204030204" pitchFamily="34" charset="0"/>
                <a:ea typeface="Calibri" panose="020F0502020204030204" pitchFamily="34" charset="0"/>
                <a:cs typeface="B Nazanin" panose="00000400000000000000" pitchFamily="2" charset="-78"/>
              </a:rPr>
              <a:t>تسویه نقدی: </a:t>
            </a:r>
            <a:r>
              <a:rPr lang="ar-SA" sz="7200" kern="100" dirty="0">
                <a:latin typeface="Calibri" panose="020F0502020204030204" pitchFamily="34" charset="0"/>
                <a:ea typeface="Calibri" panose="020F0502020204030204" pitchFamily="34" charset="0"/>
                <a:cs typeface="B Nazanin" panose="00000400000000000000" pitchFamily="2" charset="-78"/>
              </a:rPr>
              <a:t>تسویه قرارداد اختیار معامله در حالتی که طرفین به انجام آن در زمان تسویه نقدی توافق داشته یا دارنده موقعیت باز پس از اعمال، تعهدات موضوع قرارداد را ایفا نکند یا دارایی پایه در زمان تسویه نقدی متوقف باشد. در این حالت مابه‌التفاوت ارزش اعمال قرارداد اختیار معامله و ارزش بازار دارایی پایه قرارداد اختیار معامله براساس ضوابط این دستورالعمل به حساب اعمال کارگزار مربوطه منظور می‌شود</a:t>
            </a:r>
            <a:r>
              <a:rPr lang="en-US" sz="7200" kern="100" dirty="0">
                <a:latin typeface="Calibri" panose="020F0502020204030204" pitchFamily="34" charset="0"/>
                <a:ea typeface="Calibri" panose="020F0502020204030204" pitchFamily="34" charset="0"/>
                <a:cs typeface="B Nazanin" panose="00000400000000000000" pitchFamily="2" charset="-78"/>
              </a:rPr>
              <a:t>.</a:t>
            </a:r>
            <a:endParaRPr lang="en-US" sz="6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7200" kern="100" dirty="0">
                <a:latin typeface="Calibri" panose="020F0502020204030204" pitchFamily="34" charset="0"/>
                <a:ea typeface="Calibri" panose="020F0502020204030204" pitchFamily="34" charset="0"/>
                <a:cs typeface="B Nazanin" panose="00000400000000000000" pitchFamily="2" charset="-78"/>
              </a:rPr>
              <a:t>• </a:t>
            </a:r>
            <a:r>
              <a:rPr lang="ar-SA" sz="7200" b="1" kern="100" dirty="0">
                <a:latin typeface="Calibri" panose="020F0502020204030204" pitchFamily="34" charset="0"/>
                <a:ea typeface="Calibri" panose="020F0502020204030204" pitchFamily="34" charset="0"/>
                <a:cs typeface="B Nazanin" panose="00000400000000000000" pitchFamily="2" charset="-78"/>
              </a:rPr>
              <a:t>وجه تضمین: </a:t>
            </a:r>
            <a:r>
              <a:rPr lang="ar-SA" sz="7200" kern="100" dirty="0">
                <a:latin typeface="Calibri" panose="020F0502020204030204" pitchFamily="34" charset="0"/>
                <a:ea typeface="Calibri" panose="020F0502020204030204" pitchFamily="34" charset="0"/>
                <a:cs typeface="B Nazanin" panose="00000400000000000000" pitchFamily="2" charset="-78"/>
              </a:rPr>
              <a:t>وجهی است که برای جلوگیری از امتناع از انجام تعهدات قرارداد، در قالب شرط ضمن عقد، از دارنده موقعیت باز فروش دریافت می‌شود</a:t>
            </a:r>
            <a:r>
              <a:rPr lang="en-US" sz="7200" kern="100" dirty="0">
                <a:latin typeface="Calibri" panose="020F0502020204030204" pitchFamily="34" charset="0"/>
                <a:ea typeface="Calibri" panose="020F0502020204030204" pitchFamily="34" charset="0"/>
                <a:cs typeface="B Nazanin" panose="00000400000000000000" pitchFamily="2" charset="-78"/>
              </a:rPr>
              <a:t>.</a:t>
            </a:r>
            <a:endParaRPr lang="en-US" sz="6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7200" b="1" kern="100" dirty="0">
                <a:latin typeface="Calibri" panose="020F0502020204030204" pitchFamily="34" charset="0"/>
                <a:ea typeface="Calibri" panose="020F0502020204030204" pitchFamily="34" charset="0"/>
                <a:cs typeface="B Nazanin" panose="00000400000000000000" pitchFamily="2" charset="-78"/>
              </a:rPr>
              <a:t>• </a:t>
            </a:r>
            <a:r>
              <a:rPr lang="ar-SA" sz="7200" b="1" kern="100" dirty="0">
                <a:latin typeface="Calibri" panose="020F0502020204030204" pitchFamily="34" charset="0"/>
                <a:ea typeface="Calibri" panose="020F0502020204030204" pitchFamily="34" charset="0"/>
                <a:cs typeface="B Nazanin" panose="00000400000000000000" pitchFamily="2" charset="-78"/>
              </a:rPr>
              <a:t>حداقل وجه تضمین:</a:t>
            </a:r>
            <a:r>
              <a:rPr lang="ar-SA" sz="7200" kern="100" dirty="0">
                <a:latin typeface="Calibri" panose="020F0502020204030204" pitchFamily="34" charset="0"/>
                <a:ea typeface="Calibri" panose="020F0502020204030204" pitchFamily="34" charset="0"/>
                <a:cs typeface="B Nazanin" panose="00000400000000000000" pitchFamily="2" charset="-78"/>
              </a:rPr>
              <a:t> نسبتی از وجه تضمین لازم که اگر موجودی حساب عملیاتی مشتری نزد کارگزار کمتر از آن شود، منجر به صدور اخطاریه افزایش وجه تضمین می‌شود</a:t>
            </a:r>
            <a:r>
              <a:rPr lang="en-US" sz="7200" kern="100" dirty="0">
                <a:latin typeface="Calibri" panose="020F0502020204030204" pitchFamily="34" charset="0"/>
                <a:ea typeface="Calibri" panose="020F0502020204030204" pitchFamily="34" charset="0"/>
                <a:cs typeface="B Nazanin" panose="00000400000000000000" pitchFamily="2" charset="-78"/>
              </a:rPr>
              <a:t>.</a:t>
            </a:r>
            <a:endParaRPr lang="en-US" sz="6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7200" b="1" kern="100" dirty="0">
                <a:latin typeface="Calibri" panose="020F0502020204030204" pitchFamily="34" charset="0"/>
                <a:ea typeface="Calibri" panose="020F0502020204030204" pitchFamily="34" charset="0"/>
                <a:cs typeface="B Nazanin" panose="00000400000000000000" pitchFamily="2" charset="-78"/>
              </a:rPr>
              <a:t>• </a:t>
            </a:r>
            <a:r>
              <a:rPr lang="ar-SA" sz="7200" b="1" kern="100" dirty="0">
                <a:latin typeface="Calibri" panose="020F0502020204030204" pitchFamily="34" charset="0"/>
                <a:ea typeface="Calibri" panose="020F0502020204030204" pitchFamily="34" charset="0"/>
                <a:cs typeface="B Nazanin" panose="00000400000000000000" pitchFamily="2" charset="-78"/>
              </a:rPr>
              <a:t>وجه تضمین اضافی:</a:t>
            </a:r>
            <a:r>
              <a:rPr lang="ar-SA" sz="7200" kern="100" dirty="0">
                <a:latin typeface="Calibri" panose="020F0502020204030204" pitchFamily="34" charset="0"/>
                <a:ea typeface="Calibri" panose="020F0502020204030204" pitchFamily="34" charset="0"/>
                <a:cs typeface="B Nazanin" panose="00000400000000000000" pitchFamily="2" charset="-78"/>
              </a:rPr>
              <a:t> میزان افزایش در وجه تضمین لازم با هدف پوشش ریسک ناشی از تغییرات قیمت است که متناسب با موقعیت‌های باز و براساس ضوابط وجه تضمین تعیین می‌شود</a:t>
            </a:r>
            <a:r>
              <a:rPr lang="en-US" sz="7200" kern="100" dirty="0">
                <a:latin typeface="Calibri" panose="020F0502020204030204" pitchFamily="34" charset="0"/>
                <a:ea typeface="Calibri" panose="020F0502020204030204" pitchFamily="34" charset="0"/>
                <a:cs typeface="B Nazanin" panose="00000400000000000000" pitchFamily="2" charset="-78"/>
              </a:rPr>
              <a:t>.</a:t>
            </a:r>
            <a:endParaRPr lang="en-US" sz="6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7200" kern="100" dirty="0">
                <a:latin typeface="Calibri" panose="020F0502020204030204" pitchFamily="34" charset="0"/>
                <a:ea typeface="Calibri" panose="020F0502020204030204" pitchFamily="34" charset="0"/>
                <a:cs typeface="B Nazanin" panose="00000400000000000000" pitchFamily="2" charset="-78"/>
              </a:rPr>
              <a:t>• </a:t>
            </a:r>
            <a:r>
              <a:rPr lang="ar-SA" sz="7200" b="1" kern="100" dirty="0">
                <a:latin typeface="Calibri" panose="020F0502020204030204" pitchFamily="34" charset="0"/>
                <a:ea typeface="Calibri" panose="020F0502020204030204" pitchFamily="34" charset="0"/>
                <a:cs typeface="B Nazanin" panose="00000400000000000000" pitchFamily="2" charset="-78"/>
              </a:rPr>
              <a:t>وجه تضمین اولیه:</a:t>
            </a:r>
            <a:r>
              <a:rPr lang="ar-SA" sz="7200" kern="100" dirty="0">
                <a:latin typeface="Calibri" panose="020F0502020204030204" pitchFamily="34" charset="0"/>
                <a:ea typeface="Calibri" panose="020F0502020204030204" pitchFamily="34" charset="0"/>
                <a:cs typeface="B Nazanin" panose="00000400000000000000" pitchFamily="2" charset="-78"/>
              </a:rPr>
              <a:t> وجه تضمینی که برای تضمین ایفای تعهدات در زمان اتخاذ موقعیت باز در قراردادهای اختیار معامله و براساس ضوابط وجه تضمین، از دارنده موقعیت باز فروش دریافت می‌شود</a:t>
            </a:r>
            <a:r>
              <a:rPr lang="en-US" sz="7200" kern="100" dirty="0">
                <a:latin typeface="Calibri" panose="020F0502020204030204" pitchFamily="34" charset="0"/>
                <a:ea typeface="Calibri" panose="020F0502020204030204" pitchFamily="34" charset="0"/>
                <a:cs typeface="B Nazanin" panose="00000400000000000000" pitchFamily="2" charset="-78"/>
              </a:rPr>
              <a:t>.</a:t>
            </a:r>
            <a:endParaRPr lang="en-US" sz="6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44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2896235665"/>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47500" lnSpcReduction="20000"/>
          </a:bodyPr>
          <a:lstStyle/>
          <a:p>
            <a:pPr marL="0" marR="0" indent="0" algn="just" rtl="1">
              <a:lnSpc>
                <a:spcPct val="115000"/>
              </a:lnSpc>
              <a:spcBef>
                <a:spcPts val="0"/>
              </a:spcBef>
              <a:spcAft>
                <a:spcPts val="0"/>
              </a:spcAft>
              <a:buNone/>
            </a:pPr>
            <a:r>
              <a:rPr lang="en-US" sz="7200" kern="100" dirty="0">
                <a:latin typeface="Calibri" panose="020F0502020204030204" pitchFamily="34" charset="0"/>
                <a:ea typeface="Calibri" panose="020F0502020204030204" pitchFamily="34" charset="0"/>
                <a:cs typeface="B Nazanin" panose="00000400000000000000" pitchFamily="2" charset="-78"/>
              </a:rPr>
              <a:t>• </a:t>
            </a:r>
            <a:r>
              <a:rPr lang="ar-SA" sz="7200" b="1" kern="100" dirty="0">
                <a:latin typeface="Calibri" panose="020F0502020204030204" pitchFamily="34" charset="0"/>
                <a:ea typeface="Calibri" panose="020F0502020204030204" pitchFamily="34" charset="0"/>
                <a:cs typeface="B Nazanin" panose="00000400000000000000" pitchFamily="2" charset="-78"/>
              </a:rPr>
              <a:t>وجه تضمین جبرانی:</a:t>
            </a:r>
            <a:r>
              <a:rPr lang="ar-SA" sz="7200" kern="100" dirty="0">
                <a:latin typeface="Calibri" panose="020F0502020204030204" pitchFamily="34" charset="0"/>
                <a:ea typeface="Calibri" panose="020F0502020204030204" pitchFamily="34" charset="0"/>
                <a:cs typeface="B Nazanin" panose="00000400000000000000" pitchFamily="2" charset="-78"/>
              </a:rPr>
              <a:t> وجهی است که باید مشتریان دریافت کننده اخطاریه افزایش وجه تضمین، نسبت به تودیع آن در حساب عملیاتی مشتری نزد کارگزار یا اتاق پایاپای تا سطح وجه تضمین لازم اقدام نماید</a:t>
            </a:r>
            <a:r>
              <a:rPr lang="en-US" sz="7200" kern="100" dirty="0">
                <a:latin typeface="Calibri" panose="020F0502020204030204" pitchFamily="34" charset="0"/>
                <a:ea typeface="Calibri" panose="020F0502020204030204" pitchFamily="34" charset="0"/>
                <a:cs typeface="B Nazanin" panose="00000400000000000000" pitchFamily="2" charset="-78"/>
              </a:rPr>
              <a:t>.</a:t>
            </a:r>
            <a:endParaRPr lang="en-US" sz="6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7200" kern="100" dirty="0">
                <a:latin typeface="Calibri" panose="020F0502020204030204" pitchFamily="34" charset="0"/>
                <a:ea typeface="Calibri" panose="020F0502020204030204" pitchFamily="34" charset="0"/>
                <a:cs typeface="B Nazanin" panose="00000400000000000000" pitchFamily="2" charset="-78"/>
              </a:rPr>
              <a:t>• </a:t>
            </a:r>
            <a:r>
              <a:rPr lang="ar-SA" sz="7200" b="1" kern="100" dirty="0">
                <a:latin typeface="Calibri" panose="020F0502020204030204" pitchFamily="34" charset="0"/>
                <a:ea typeface="Calibri" panose="020F0502020204030204" pitchFamily="34" charset="0"/>
                <a:cs typeface="B Nazanin" panose="00000400000000000000" pitchFamily="2" charset="-78"/>
              </a:rPr>
              <a:t>وجه تضمین لازم:</a:t>
            </a:r>
            <a:r>
              <a:rPr lang="ar-SA" sz="7200" kern="100" dirty="0">
                <a:latin typeface="Calibri" panose="020F0502020204030204" pitchFamily="34" charset="0"/>
                <a:ea typeface="Calibri" panose="020F0502020204030204" pitchFamily="34" charset="0"/>
                <a:cs typeface="B Nazanin" panose="00000400000000000000" pitchFamily="2" charset="-78"/>
              </a:rPr>
              <a:t> وجه تضمینی است که به طور روزانه متناسب با موقعیت‌های باز در قراردادهای اختیار معامله و براساس ضوابط وجه تضمین، تعیین می‌شود. اگر وجه تضمین پرداخت شده از حداقل وجه تضمین کمتر باشد، باید تا وجه تضمین لازم افزایش یابد</a:t>
            </a:r>
            <a:r>
              <a:rPr lang="en-US" sz="7200" kern="100" dirty="0">
                <a:latin typeface="Calibri" panose="020F0502020204030204" pitchFamily="34" charset="0"/>
                <a:ea typeface="Calibri" panose="020F0502020204030204" pitchFamily="34" charset="0"/>
                <a:cs typeface="B Nazanin" panose="00000400000000000000" pitchFamily="2" charset="-78"/>
              </a:rPr>
              <a:t>.</a:t>
            </a:r>
            <a:endParaRPr lang="en-US" sz="6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7200" b="1" kern="100" dirty="0">
                <a:latin typeface="Calibri" panose="020F0502020204030204" pitchFamily="34" charset="0"/>
                <a:ea typeface="Calibri" panose="020F0502020204030204" pitchFamily="34" charset="0"/>
                <a:cs typeface="B Nazanin" panose="00000400000000000000" pitchFamily="2" charset="-78"/>
              </a:rPr>
              <a:t>• </a:t>
            </a:r>
            <a:r>
              <a:rPr lang="ar-SA" sz="7200" b="1" kern="100" dirty="0">
                <a:latin typeface="Calibri" panose="020F0502020204030204" pitchFamily="34" charset="0"/>
                <a:ea typeface="Calibri" panose="020F0502020204030204" pitchFamily="34" charset="0"/>
                <a:cs typeface="B Nazanin" panose="00000400000000000000" pitchFamily="2" charset="-78"/>
              </a:rPr>
              <a:t>اخطاریه افزایش وجه تضمین:</a:t>
            </a:r>
            <a:r>
              <a:rPr lang="ar-SA" sz="7200" kern="100" dirty="0">
                <a:latin typeface="Calibri" panose="020F0502020204030204" pitchFamily="34" charset="0"/>
                <a:ea typeface="Calibri" panose="020F0502020204030204" pitchFamily="34" charset="0"/>
                <a:cs typeface="B Nazanin" panose="00000400000000000000" pitchFamily="2" charset="-78"/>
              </a:rPr>
              <a:t> اخطاریه‌ای است که به منظور افزایش وجه تضمین مشتری تا وجه تضمین لازم از طرف کارگزار به مشتری ارسال می‎شود</a:t>
            </a:r>
            <a:r>
              <a:rPr lang="en-US" sz="7200" kern="100" dirty="0">
                <a:latin typeface="Calibri" panose="020F0502020204030204" pitchFamily="34" charset="0"/>
                <a:ea typeface="Calibri" panose="020F0502020204030204" pitchFamily="34" charset="0"/>
                <a:cs typeface="B Nazanin" panose="00000400000000000000" pitchFamily="2" charset="-78"/>
              </a:rPr>
              <a:t>.</a:t>
            </a:r>
            <a:endParaRPr lang="en-US" sz="6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7200" kern="100" dirty="0">
                <a:latin typeface="Calibri" panose="020F0502020204030204" pitchFamily="34" charset="0"/>
                <a:ea typeface="Calibri" panose="020F0502020204030204" pitchFamily="34" charset="0"/>
                <a:cs typeface="B Nazanin" panose="00000400000000000000" pitchFamily="2" charset="-78"/>
              </a:rPr>
              <a:t>• </a:t>
            </a:r>
            <a:r>
              <a:rPr lang="ar-SA" sz="7200" b="1" kern="100" dirty="0">
                <a:latin typeface="Calibri" panose="020F0502020204030204" pitchFamily="34" charset="0"/>
                <a:ea typeface="Calibri" panose="020F0502020204030204" pitchFamily="34" charset="0"/>
                <a:cs typeface="B Nazanin" panose="00000400000000000000" pitchFamily="2" charset="-78"/>
              </a:rPr>
              <a:t>زیرگروه هم‌ماه:</a:t>
            </a:r>
            <a:r>
              <a:rPr lang="ar-SA" sz="7200" kern="100" dirty="0">
                <a:latin typeface="Calibri" panose="020F0502020204030204" pitchFamily="34" charset="0"/>
                <a:ea typeface="Calibri" panose="020F0502020204030204" pitchFamily="34" charset="0"/>
                <a:cs typeface="B Nazanin" panose="00000400000000000000" pitchFamily="2" charset="-78"/>
              </a:rPr>
              <a:t> مجموعه قراردادهای اختیار معامله یک گروه اختیار معامله که سررسید آنها یکسان است</a:t>
            </a:r>
            <a:r>
              <a:rPr lang="en-US" sz="7200" kern="100" dirty="0">
                <a:latin typeface="Calibri" panose="020F0502020204030204" pitchFamily="34" charset="0"/>
                <a:ea typeface="Calibri" panose="020F0502020204030204" pitchFamily="34" charset="0"/>
                <a:cs typeface="B Nazanin" panose="00000400000000000000" pitchFamily="2" charset="-78"/>
              </a:rPr>
              <a:t>.</a:t>
            </a:r>
            <a:endParaRPr lang="en-US" sz="6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44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706527519"/>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55000" lnSpcReduction="20000"/>
          </a:bodyPr>
          <a:lstStyle/>
          <a:p>
            <a:pPr marL="0" marR="0" algn="just" rtl="1">
              <a:lnSpc>
                <a:spcPct val="115000"/>
              </a:lnSpc>
              <a:spcBef>
                <a:spcPts val="0"/>
              </a:spcBef>
              <a:spcAft>
                <a:spcPts val="0"/>
              </a:spcAft>
            </a:pPr>
            <a:r>
              <a:rPr lang="ar-SA" sz="5900" b="1" kern="100" dirty="0">
                <a:latin typeface="Calibri" panose="020F0502020204030204" pitchFamily="34" charset="0"/>
                <a:ea typeface="Calibri" panose="020F0502020204030204" pitchFamily="34" charset="0"/>
                <a:cs typeface="B Nazanin" panose="00000400000000000000" pitchFamily="2" charset="-78"/>
              </a:rPr>
              <a:t>انواع قراردادهای اختیار </a:t>
            </a:r>
            <a:r>
              <a:rPr lang="ar-SA" sz="5900" b="1" kern="100" dirty="0" smtClean="0">
                <a:latin typeface="Calibri" panose="020F0502020204030204" pitchFamily="34" charset="0"/>
                <a:ea typeface="Calibri" panose="020F0502020204030204" pitchFamily="34" charset="0"/>
                <a:cs typeface="B Nazanin" panose="00000400000000000000" pitchFamily="2" charset="-78"/>
              </a:rPr>
              <a:t>معامله</a:t>
            </a:r>
            <a:endParaRPr lang="fa-IR" sz="5900" b="1"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endParaRPr lang="en-US" sz="5900" kern="100" dirty="0">
              <a:latin typeface="Calibri" panose="020F0502020204030204" pitchFamily="34" charset="0"/>
              <a:ea typeface="Calibri" panose="020F0502020204030204" pitchFamily="34" charset="0"/>
              <a:cs typeface="Arial" panose="020B0604020202020204" pitchFamily="34" charset="0"/>
            </a:endParaRPr>
          </a:p>
          <a:p>
            <a:pPr marL="0" marR="0" algn="just" rtl="1">
              <a:lnSpc>
                <a:spcPct val="115000"/>
              </a:lnSpc>
              <a:spcBef>
                <a:spcPts val="0"/>
              </a:spcBef>
              <a:spcAft>
                <a:spcPts val="0"/>
              </a:spcAft>
            </a:pPr>
            <a:r>
              <a:rPr lang="ar-SA" sz="5300" kern="100" dirty="0">
                <a:latin typeface="Calibri" panose="020F0502020204030204" pitchFamily="34" charset="0"/>
                <a:ea typeface="Calibri" panose="020F0502020204030204" pitchFamily="34" charset="0"/>
                <a:cs typeface="B Nazanin" panose="00000400000000000000" pitchFamily="2" charset="-78"/>
              </a:rPr>
              <a:t>قراردادهای اختیار معامله به دو دسته اصلی تقسیم می‌شود: قراردادهای</a:t>
            </a:r>
            <a:r>
              <a:rPr lang="ar-SA" sz="5300" b="1" kern="100" dirty="0">
                <a:latin typeface="Calibri" panose="020F0502020204030204" pitchFamily="34" charset="0"/>
                <a:ea typeface="Calibri" panose="020F0502020204030204" pitchFamily="34" charset="0"/>
                <a:cs typeface="Cambria" panose="02040503050406030204" pitchFamily="18" charset="0"/>
              </a:rPr>
              <a:t> </a:t>
            </a:r>
            <a:r>
              <a:rPr lang="ar-SA" sz="5300" b="1" kern="100" dirty="0">
                <a:latin typeface="Calibri" panose="020F0502020204030204" pitchFamily="34" charset="0"/>
                <a:ea typeface="Calibri" panose="020F0502020204030204" pitchFamily="34" charset="0"/>
                <a:cs typeface="B Nazanin" panose="00000400000000000000" pitchFamily="2" charset="-78"/>
              </a:rPr>
              <a:t>اختیار معامله آمریکایی</a:t>
            </a:r>
            <a:r>
              <a:rPr lang="ar-SA" sz="5300" kern="100" dirty="0">
                <a:latin typeface="Calibri" panose="020F0502020204030204" pitchFamily="34" charset="0"/>
                <a:ea typeface="Calibri" panose="020F0502020204030204" pitchFamily="34" charset="0"/>
                <a:cs typeface="Cambria" panose="02040503050406030204" pitchFamily="18" charset="0"/>
              </a:rPr>
              <a:t> </a:t>
            </a:r>
            <a:r>
              <a:rPr lang="ar-SA" sz="5300" kern="100" dirty="0">
                <a:latin typeface="Calibri" panose="020F0502020204030204" pitchFamily="34" charset="0"/>
                <a:ea typeface="Calibri" panose="020F0502020204030204" pitchFamily="34" charset="0"/>
                <a:cs typeface="B Nazanin" panose="00000400000000000000" pitchFamily="2" charset="-78"/>
              </a:rPr>
              <a:t>و</a:t>
            </a:r>
            <a:r>
              <a:rPr lang="ar-SA" sz="5300" kern="100" dirty="0">
                <a:latin typeface="Calibri" panose="020F0502020204030204" pitchFamily="34" charset="0"/>
                <a:ea typeface="Calibri" panose="020F0502020204030204" pitchFamily="34" charset="0"/>
                <a:cs typeface="Cambria" panose="02040503050406030204" pitchFamily="18" charset="0"/>
              </a:rPr>
              <a:t> </a:t>
            </a:r>
            <a:r>
              <a:rPr lang="ar-SA" sz="5300" b="1" kern="100" dirty="0">
                <a:latin typeface="Calibri" panose="020F0502020204030204" pitchFamily="34" charset="0"/>
                <a:ea typeface="Calibri" panose="020F0502020204030204" pitchFamily="34" charset="0"/>
                <a:cs typeface="B Nazanin" panose="00000400000000000000" pitchFamily="2" charset="-78"/>
              </a:rPr>
              <a:t>اختیار معامله اروپایی</a:t>
            </a:r>
            <a:endParaRPr lang="en-US" sz="5300" kern="100" dirty="0">
              <a:latin typeface="Calibri" panose="020F0502020204030204" pitchFamily="34" charset="0"/>
              <a:ea typeface="Calibri" panose="020F0502020204030204" pitchFamily="34" charset="0"/>
              <a:cs typeface="Arial" panose="020B0604020202020204" pitchFamily="34" charset="0"/>
            </a:endParaRPr>
          </a:p>
          <a:p>
            <a:pPr marL="0" marR="0" algn="just" rtl="1">
              <a:lnSpc>
                <a:spcPct val="115000"/>
              </a:lnSpc>
              <a:spcBef>
                <a:spcPts val="0"/>
              </a:spcBef>
              <a:spcAft>
                <a:spcPts val="0"/>
              </a:spcAft>
            </a:pPr>
            <a:r>
              <a:rPr lang="ar-SA" sz="5300" b="1" kern="100" dirty="0">
                <a:latin typeface="Calibri" panose="020F0502020204030204" pitchFamily="34" charset="0"/>
                <a:ea typeface="Calibri" panose="020F0502020204030204" pitchFamily="34" charset="0"/>
                <a:cs typeface="B Nazanin" panose="00000400000000000000" pitchFamily="2" charset="-78"/>
              </a:rPr>
              <a:t>قرارداد اختیار معامله آمریکایی</a:t>
            </a:r>
            <a:r>
              <a:rPr lang="en-US" sz="5300" b="1" kern="100" dirty="0">
                <a:latin typeface="Calibri" panose="020F0502020204030204" pitchFamily="34" charset="0"/>
                <a:ea typeface="Calibri" panose="020F0502020204030204" pitchFamily="34" charset="0"/>
                <a:cs typeface="B Nazanin" panose="00000400000000000000" pitchFamily="2" charset="-78"/>
              </a:rPr>
              <a:t> (American Option): </a:t>
            </a:r>
            <a:r>
              <a:rPr lang="ar-SA" sz="5300" kern="100" dirty="0">
                <a:latin typeface="Calibri" panose="020F0502020204030204" pitchFamily="34" charset="0"/>
                <a:ea typeface="Calibri" panose="020F0502020204030204" pitchFamily="34" charset="0"/>
                <a:cs typeface="B Nazanin" panose="00000400000000000000" pitchFamily="2" charset="-78"/>
              </a:rPr>
              <a:t>در اختیار معامله آمریکایی، خریدار می‌تواند در</a:t>
            </a:r>
            <a:r>
              <a:rPr lang="ar-SA" sz="5300" kern="100" dirty="0">
                <a:latin typeface="Calibri" panose="020F0502020204030204" pitchFamily="34" charset="0"/>
                <a:ea typeface="Calibri" panose="020F0502020204030204" pitchFamily="34" charset="0"/>
                <a:cs typeface="Cambria" panose="02040503050406030204" pitchFamily="18" charset="0"/>
              </a:rPr>
              <a:t> </a:t>
            </a:r>
            <a:r>
              <a:rPr lang="ar-SA" sz="5300" b="1" kern="100" dirty="0">
                <a:latin typeface="Calibri" panose="020F0502020204030204" pitchFamily="34" charset="0"/>
                <a:ea typeface="Calibri" panose="020F0502020204030204" pitchFamily="34" charset="0"/>
                <a:cs typeface="B Nazanin" panose="00000400000000000000" pitchFamily="2" charset="-78"/>
              </a:rPr>
              <a:t>هر زمان</a:t>
            </a:r>
            <a:r>
              <a:rPr lang="ar-SA" sz="5300" kern="100" dirty="0">
                <a:latin typeface="Calibri" panose="020F0502020204030204" pitchFamily="34" charset="0"/>
                <a:ea typeface="Calibri" panose="020F0502020204030204" pitchFamily="34" charset="0"/>
                <a:cs typeface="Cambria" panose="02040503050406030204" pitchFamily="18" charset="0"/>
              </a:rPr>
              <a:t> </a:t>
            </a:r>
            <a:r>
              <a:rPr lang="ar-SA" sz="5300" kern="100" dirty="0">
                <a:latin typeface="Calibri" panose="020F0502020204030204" pitchFamily="34" charset="0"/>
                <a:ea typeface="Calibri" panose="020F0502020204030204" pitchFamily="34" charset="0"/>
                <a:cs typeface="B Nazanin" panose="00000400000000000000" pitchFamily="2" charset="-78"/>
              </a:rPr>
              <a:t>تا تاریخ انقضا، از حق خود برای خرید یا فروش دارایی پایه استفاده کند. این انعطاف‌پذیری باعث می‌شود که اختیار معامله آمریکایی برای برخی معامله‌گران جذاب‌تر باشد</a:t>
            </a:r>
            <a:r>
              <a:rPr lang="en-US" sz="5300" kern="100" dirty="0">
                <a:latin typeface="Calibri" panose="020F0502020204030204" pitchFamily="34" charset="0"/>
                <a:ea typeface="Calibri" panose="020F0502020204030204" pitchFamily="34" charset="0"/>
                <a:cs typeface="B Nazanin" panose="00000400000000000000" pitchFamily="2" charset="-78"/>
              </a:rPr>
              <a:t>.</a:t>
            </a:r>
            <a:endParaRPr lang="en-US" sz="5300" kern="100" dirty="0">
              <a:latin typeface="Calibri" panose="020F0502020204030204" pitchFamily="34" charset="0"/>
              <a:ea typeface="Calibri" panose="020F0502020204030204" pitchFamily="34" charset="0"/>
              <a:cs typeface="Arial" panose="020B0604020202020204" pitchFamily="34" charset="0"/>
            </a:endParaRPr>
          </a:p>
          <a:p>
            <a:pPr marL="0" marR="0" algn="just" rtl="1">
              <a:lnSpc>
                <a:spcPct val="115000"/>
              </a:lnSpc>
              <a:spcBef>
                <a:spcPts val="0"/>
              </a:spcBef>
              <a:spcAft>
                <a:spcPts val="0"/>
              </a:spcAft>
            </a:pPr>
            <a:r>
              <a:rPr lang="ar-SA" sz="5300" b="1" kern="100" dirty="0">
                <a:latin typeface="Calibri" panose="020F0502020204030204" pitchFamily="34" charset="0"/>
                <a:ea typeface="Calibri" panose="020F0502020204030204" pitchFamily="34" charset="0"/>
                <a:cs typeface="B Nazanin" panose="00000400000000000000" pitchFamily="2" charset="-78"/>
              </a:rPr>
              <a:t>قرارداد اختیار معامله اروپایی</a:t>
            </a:r>
            <a:r>
              <a:rPr lang="en-US" sz="5300" b="1" kern="100" dirty="0">
                <a:latin typeface="Calibri" panose="020F0502020204030204" pitchFamily="34" charset="0"/>
                <a:ea typeface="Calibri" panose="020F0502020204030204" pitchFamily="34" charset="0"/>
                <a:cs typeface="B Nazanin" panose="00000400000000000000" pitchFamily="2" charset="-78"/>
              </a:rPr>
              <a:t> (European Option):</a:t>
            </a:r>
            <a:r>
              <a:rPr lang="ar-SA" sz="5300" kern="100" dirty="0">
                <a:latin typeface="Calibri" panose="020F0502020204030204" pitchFamily="34" charset="0"/>
                <a:ea typeface="Calibri" panose="020F0502020204030204" pitchFamily="34" charset="0"/>
                <a:cs typeface="B Nazanin" panose="00000400000000000000" pitchFamily="2" charset="-78"/>
              </a:rPr>
              <a:t>در اختیار معامله اروپایی، خریدار</a:t>
            </a:r>
            <a:r>
              <a:rPr lang="ar-SA" sz="5300" kern="100" dirty="0">
                <a:latin typeface="Calibri" panose="020F0502020204030204" pitchFamily="34" charset="0"/>
                <a:ea typeface="Calibri" panose="020F0502020204030204" pitchFamily="34" charset="0"/>
                <a:cs typeface="Cambria" panose="02040503050406030204" pitchFamily="18" charset="0"/>
              </a:rPr>
              <a:t> </a:t>
            </a:r>
            <a:r>
              <a:rPr lang="ar-SA" sz="5300" b="1" kern="100" dirty="0">
                <a:latin typeface="Calibri" panose="020F0502020204030204" pitchFamily="34" charset="0"/>
                <a:ea typeface="Calibri" panose="020F0502020204030204" pitchFamily="34" charset="0"/>
                <a:cs typeface="B Nazanin" panose="00000400000000000000" pitchFamily="2" charset="-78"/>
              </a:rPr>
              <a:t>فقط در تاریخ انقضا</a:t>
            </a:r>
            <a:r>
              <a:rPr lang="ar-SA" sz="5300" kern="100" dirty="0">
                <a:latin typeface="Calibri" panose="020F0502020204030204" pitchFamily="34" charset="0"/>
                <a:ea typeface="Calibri" panose="020F0502020204030204" pitchFamily="34" charset="0"/>
                <a:cs typeface="Cambria" panose="02040503050406030204" pitchFamily="18" charset="0"/>
              </a:rPr>
              <a:t> </a:t>
            </a:r>
            <a:r>
              <a:rPr lang="ar-SA" sz="5300" kern="100" dirty="0">
                <a:latin typeface="Calibri" panose="020F0502020204030204" pitchFamily="34" charset="0"/>
                <a:ea typeface="Calibri" panose="020F0502020204030204" pitchFamily="34" charset="0"/>
                <a:cs typeface="B Nazanin" panose="00000400000000000000" pitchFamily="2" charset="-78"/>
              </a:rPr>
              <a:t>می‌تواند از حق خود برای خرید یا فروش دارایی پایه استفاده کند. این نوع اختیار معامله نسبت به نوع آمریکایی محدودیت بیشتری دارد، اما معمولاً قیمت</a:t>
            </a:r>
            <a:r>
              <a:rPr lang="en-US" sz="5300" kern="100" dirty="0">
                <a:latin typeface="Calibri" panose="020F0502020204030204" pitchFamily="34" charset="0"/>
                <a:ea typeface="Calibri" panose="020F0502020204030204" pitchFamily="34" charset="0"/>
                <a:cs typeface="B Nazanin" panose="00000400000000000000" pitchFamily="2" charset="-78"/>
              </a:rPr>
              <a:t> (Premium) </a:t>
            </a:r>
            <a:r>
              <a:rPr lang="ar-SA" sz="5300" kern="100" dirty="0">
                <a:latin typeface="Calibri" panose="020F0502020204030204" pitchFamily="34" charset="0"/>
                <a:ea typeface="Calibri" panose="020F0502020204030204" pitchFamily="34" charset="0"/>
                <a:cs typeface="B Nazanin" panose="00000400000000000000" pitchFamily="2" charset="-78"/>
              </a:rPr>
              <a:t>کمتری نیز دارد</a:t>
            </a:r>
            <a:r>
              <a:rPr lang="en-US" sz="5300" kern="100" dirty="0">
                <a:latin typeface="Calibri" panose="020F0502020204030204" pitchFamily="34" charset="0"/>
                <a:ea typeface="Calibri" panose="020F0502020204030204" pitchFamily="34" charset="0"/>
                <a:cs typeface="B Nazanin" panose="00000400000000000000" pitchFamily="2" charset="-78"/>
              </a:rPr>
              <a:t>.</a:t>
            </a:r>
            <a:endParaRPr lang="en-US" sz="53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44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2526679094"/>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32500" lnSpcReduction="20000"/>
          </a:bodyPr>
          <a:lstStyle/>
          <a:p>
            <a:pPr marL="0" marR="0" indent="0" algn="just" rtl="1">
              <a:lnSpc>
                <a:spcPct val="115000"/>
              </a:lnSpc>
              <a:spcBef>
                <a:spcPts val="0"/>
              </a:spcBef>
              <a:spcAft>
                <a:spcPts val="0"/>
              </a:spcAft>
              <a:buNone/>
            </a:pPr>
            <a:r>
              <a:rPr lang="ar-SA" sz="8600" b="1" kern="100" dirty="0">
                <a:latin typeface="Calibri" panose="020F0502020204030204" pitchFamily="34" charset="0"/>
                <a:ea typeface="Calibri" panose="020F0502020204030204" pitchFamily="34" charset="0"/>
                <a:cs typeface="B Nazanin" panose="00000400000000000000" pitchFamily="2" charset="-78"/>
              </a:rPr>
              <a:t>کاربردهای قراردادهای اختیار </a:t>
            </a:r>
            <a:r>
              <a:rPr lang="ar-SA" sz="8600" b="1" kern="100" dirty="0" smtClean="0">
                <a:latin typeface="Calibri" panose="020F0502020204030204" pitchFamily="34" charset="0"/>
                <a:ea typeface="Calibri" panose="020F0502020204030204" pitchFamily="34" charset="0"/>
                <a:cs typeface="B Nazanin" panose="00000400000000000000" pitchFamily="2" charset="-78"/>
              </a:rPr>
              <a:t>معامله</a:t>
            </a:r>
            <a:endParaRPr lang="fa-IR" sz="8600" b="1"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endParaRPr lang="en-US" sz="86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6000" kern="100" dirty="0">
                <a:latin typeface="Calibri" panose="020F0502020204030204" pitchFamily="34" charset="0"/>
                <a:ea typeface="Calibri" panose="020F0502020204030204" pitchFamily="34" charset="0"/>
                <a:cs typeface="B Nazanin" panose="00000400000000000000" pitchFamily="2" charset="-78"/>
              </a:rPr>
              <a:t>قراردادهای اختیار معامله به دلیل انعطاف‌پذیری و تنوع استراتژی‌هایی که ارائه می‌دهد، کاربردهای گسترده‌ای در بازارهای مالی دارد</a:t>
            </a:r>
            <a:r>
              <a:rPr lang="en-US" sz="6000" kern="100" dirty="0">
                <a:latin typeface="Calibri" panose="020F0502020204030204" pitchFamily="34" charset="0"/>
                <a:ea typeface="Calibri" panose="020F0502020204030204" pitchFamily="34" charset="0"/>
                <a:cs typeface="B Nazanin" panose="00000400000000000000" pitchFamily="2" charset="-78"/>
              </a:rPr>
              <a:t>.</a:t>
            </a:r>
            <a:endParaRPr lang="en-US" sz="48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6000" b="1" kern="100" dirty="0">
                <a:latin typeface="Calibri" panose="020F0502020204030204" pitchFamily="34" charset="0"/>
                <a:ea typeface="Calibri" panose="020F0502020204030204" pitchFamily="34" charset="0"/>
                <a:cs typeface="B Nazanin" panose="00000400000000000000" pitchFamily="2" charset="-78"/>
              </a:rPr>
              <a:t>• </a:t>
            </a:r>
            <a:r>
              <a:rPr lang="ar-SA" sz="6000" b="1" kern="100" dirty="0">
                <a:latin typeface="Calibri" panose="020F0502020204030204" pitchFamily="34" charset="0"/>
                <a:ea typeface="Calibri" panose="020F0502020204030204" pitchFamily="34" charset="0"/>
                <a:cs typeface="B Nazanin" panose="00000400000000000000" pitchFamily="2" charset="-78"/>
              </a:rPr>
              <a:t>پوشش ریسک</a:t>
            </a:r>
            <a:r>
              <a:rPr lang="en-US" sz="6000" b="1" kern="100" dirty="0">
                <a:latin typeface="Calibri" panose="020F0502020204030204" pitchFamily="34" charset="0"/>
                <a:ea typeface="Calibri" panose="020F0502020204030204" pitchFamily="34" charset="0"/>
                <a:cs typeface="B Nazanin" panose="00000400000000000000" pitchFamily="2" charset="-78"/>
              </a:rPr>
              <a:t> (Hedging): </a:t>
            </a:r>
            <a:r>
              <a:rPr lang="ar-SA" sz="6000" kern="100" dirty="0">
                <a:latin typeface="Calibri" panose="020F0502020204030204" pitchFamily="34" charset="0"/>
                <a:ea typeface="Calibri" panose="020F0502020204030204" pitchFamily="34" charset="0"/>
                <a:cs typeface="B Nazanin" panose="00000400000000000000" pitchFamily="2" charset="-78"/>
              </a:rPr>
              <a:t>یکی از مهم‌ترین کاربردهای اختیار معامله، پوشش ریسک است. معامله‌گران و سرمایه‌گذاران از اختیار معامله برای محافظت از سبد سهام خود در برابر نوسانات نامطلوب بازار استفاده می‌کنند</a:t>
            </a:r>
            <a:r>
              <a:rPr lang="en-US" sz="6000" kern="100" dirty="0">
                <a:latin typeface="Calibri" panose="020F0502020204030204" pitchFamily="34" charset="0"/>
                <a:ea typeface="Calibri" panose="020F0502020204030204" pitchFamily="34" charset="0"/>
                <a:cs typeface="B Nazanin" panose="00000400000000000000" pitchFamily="2" charset="-78"/>
              </a:rPr>
              <a:t>.</a:t>
            </a:r>
            <a:endParaRPr lang="en-US" sz="48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6000" kern="100" dirty="0">
                <a:latin typeface="Calibri" panose="020F0502020204030204" pitchFamily="34" charset="0"/>
                <a:ea typeface="Calibri" panose="020F0502020204030204" pitchFamily="34" charset="0"/>
                <a:cs typeface="B Nazanin" panose="00000400000000000000" pitchFamily="2" charset="-78"/>
              </a:rPr>
              <a:t>فرض کنید شما سهام شرکت الف را با قیمت </a:t>
            </a:r>
            <a:r>
              <a:rPr lang="fa-IR" sz="6000" kern="100" dirty="0">
                <a:latin typeface="Calibri" panose="020F0502020204030204" pitchFamily="34" charset="0"/>
                <a:ea typeface="Calibri" panose="020F0502020204030204" pitchFamily="34" charset="0"/>
                <a:cs typeface="B Nazanin" panose="00000400000000000000" pitchFamily="2" charset="-78"/>
              </a:rPr>
              <a:t>۱۰۰</a:t>
            </a:r>
            <a:r>
              <a:rPr lang="ar-SA" sz="6000" kern="100" dirty="0">
                <a:latin typeface="Calibri" panose="020F0502020204030204" pitchFamily="34" charset="0"/>
                <a:ea typeface="Calibri" panose="020F0502020204030204" pitchFamily="34" charset="0"/>
                <a:cs typeface="B Nazanin" panose="00000400000000000000" pitchFamily="2" charset="-78"/>
              </a:rPr>
              <a:t> تومان خریداری کرده‌اید و نگران هستید که قیمت آن در آینده کاهش یابد. برای پوشش ریسک، شما می‌توانید یک</a:t>
            </a:r>
            <a:r>
              <a:rPr lang="en-US" sz="6000" kern="100" dirty="0">
                <a:latin typeface="Calibri" panose="020F0502020204030204" pitchFamily="34" charset="0"/>
                <a:ea typeface="Calibri" panose="020F0502020204030204" pitchFamily="34" charset="0"/>
                <a:cs typeface="B Nazanin" panose="00000400000000000000" pitchFamily="2" charset="-78"/>
              </a:rPr>
              <a:t> Put Option </a:t>
            </a:r>
            <a:r>
              <a:rPr lang="ar-SA" sz="6000" kern="100" dirty="0">
                <a:latin typeface="Calibri" panose="020F0502020204030204" pitchFamily="34" charset="0"/>
                <a:ea typeface="Calibri" panose="020F0502020204030204" pitchFamily="34" charset="0"/>
                <a:cs typeface="B Nazanin" panose="00000400000000000000" pitchFamily="2" charset="-78"/>
              </a:rPr>
              <a:t>با قیمت اعمال </a:t>
            </a:r>
            <a:r>
              <a:rPr lang="fa-IR" sz="6000" kern="100" dirty="0">
                <a:latin typeface="Calibri" panose="020F0502020204030204" pitchFamily="34" charset="0"/>
                <a:ea typeface="Calibri" panose="020F0502020204030204" pitchFamily="34" charset="0"/>
                <a:cs typeface="B Nazanin" panose="00000400000000000000" pitchFamily="2" charset="-78"/>
              </a:rPr>
              <a:t>۹۰</a:t>
            </a:r>
            <a:r>
              <a:rPr lang="ar-SA" sz="6000" kern="100" dirty="0">
                <a:latin typeface="Calibri" panose="020F0502020204030204" pitchFamily="34" charset="0"/>
                <a:ea typeface="Calibri" panose="020F0502020204030204" pitchFamily="34" charset="0"/>
                <a:cs typeface="B Nazanin" panose="00000400000000000000" pitchFamily="2" charset="-78"/>
              </a:rPr>
              <a:t> تومان خریداری کنید. اگر قیمت سهام به </a:t>
            </a:r>
            <a:r>
              <a:rPr lang="fa-IR" sz="6000" kern="100" dirty="0">
                <a:latin typeface="Calibri" panose="020F0502020204030204" pitchFamily="34" charset="0"/>
                <a:ea typeface="Calibri" panose="020F0502020204030204" pitchFamily="34" charset="0"/>
                <a:cs typeface="B Nazanin" panose="00000400000000000000" pitchFamily="2" charset="-78"/>
              </a:rPr>
              <a:t>۸۰</a:t>
            </a:r>
            <a:r>
              <a:rPr lang="ar-SA" sz="6000" kern="100" dirty="0">
                <a:latin typeface="Calibri" panose="020F0502020204030204" pitchFamily="34" charset="0"/>
                <a:ea typeface="Calibri" panose="020F0502020204030204" pitchFamily="34" charset="0"/>
                <a:cs typeface="B Nazanin" panose="00000400000000000000" pitchFamily="2" charset="-78"/>
              </a:rPr>
              <a:t> تومان کاهش یابد، شما می‌توانید سهام خود را با قیمت </a:t>
            </a:r>
            <a:r>
              <a:rPr lang="fa-IR" sz="6000" kern="100" dirty="0">
                <a:latin typeface="Calibri" panose="020F0502020204030204" pitchFamily="34" charset="0"/>
                <a:ea typeface="Calibri" panose="020F0502020204030204" pitchFamily="34" charset="0"/>
                <a:cs typeface="B Nazanin" panose="00000400000000000000" pitchFamily="2" charset="-78"/>
              </a:rPr>
              <a:t>۹۰</a:t>
            </a:r>
            <a:r>
              <a:rPr lang="ar-SA" sz="6000" kern="100" dirty="0">
                <a:latin typeface="Calibri" panose="020F0502020204030204" pitchFamily="34" charset="0"/>
                <a:ea typeface="Calibri" panose="020F0502020204030204" pitchFamily="34" charset="0"/>
                <a:cs typeface="B Nazanin" panose="00000400000000000000" pitchFamily="2" charset="-78"/>
              </a:rPr>
              <a:t> تومان بفروشید و از ضرر بیشتر جلوگیری کنید</a:t>
            </a:r>
            <a:r>
              <a:rPr lang="en-US" sz="6000" kern="100" dirty="0">
                <a:latin typeface="Calibri" panose="020F0502020204030204" pitchFamily="34" charset="0"/>
                <a:ea typeface="Calibri" panose="020F0502020204030204" pitchFamily="34" charset="0"/>
                <a:cs typeface="B Nazanin" panose="00000400000000000000" pitchFamily="2" charset="-78"/>
              </a:rPr>
              <a:t>.</a:t>
            </a:r>
            <a:endParaRPr lang="en-US" sz="48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6000" b="1" kern="100" dirty="0">
                <a:latin typeface="Calibri" panose="020F0502020204030204" pitchFamily="34" charset="0"/>
                <a:ea typeface="Calibri" panose="020F0502020204030204" pitchFamily="34" charset="0"/>
                <a:cs typeface="B Nazanin" panose="00000400000000000000" pitchFamily="2" charset="-78"/>
              </a:rPr>
              <a:t>• </a:t>
            </a:r>
            <a:r>
              <a:rPr lang="ar-SA" sz="6000" b="1" kern="100" dirty="0">
                <a:latin typeface="Calibri" panose="020F0502020204030204" pitchFamily="34" charset="0"/>
                <a:ea typeface="Calibri" panose="020F0502020204030204" pitchFamily="34" charset="0"/>
                <a:cs typeface="B Nazanin" panose="00000400000000000000" pitchFamily="2" charset="-78"/>
              </a:rPr>
              <a:t>سفته‌بازی</a:t>
            </a:r>
            <a:r>
              <a:rPr lang="en-US" sz="6000" b="1" kern="100" dirty="0">
                <a:latin typeface="Calibri" panose="020F0502020204030204" pitchFamily="34" charset="0"/>
                <a:ea typeface="Calibri" panose="020F0502020204030204" pitchFamily="34" charset="0"/>
                <a:cs typeface="B Nazanin" panose="00000400000000000000" pitchFamily="2" charset="-78"/>
              </a:rPr>
              <a:t> (Speculation): </a:t>
            </a:r>
            <a:r>
              <a:rPr lang="ar-SA" sz="6000" kern="100" dirty="0">
                <a:latin typeface="Calibri" panose="020F0502020204030204" pitchFamily="34" charset="0"/>
                <a:ea typeface="Calibri" panose="020F0502020204030204" pitchFamily="34" charset="0"/>
                <a:cs typeface="B Nazanin" panose="00000400000000000000" pitchFamily="2" charset="-78"/>
              </a:rPr>
              <a:t>اختیار معامله به معامله‌گران امکان می‌دهد تا با سرمایه‌ای نسبتاً کم، روی نوسانات قیمتی دارایی‌ها شرط بندی کنند. این کاربرد بیشتر برای افرادی مناسب است که می‌خواهند از نوسانات کوتاه‌مدت بازار سود ببرند. فرض کنید شما پیش‌بینی می‌کنید که قیمت سهام شرکت الف در آینده نزدیک افزایش خواهد یافت. شما می‌توانید یک</a:t>
            </a:r>
            <a:r>
              <a:rPr lang="en-US" sz="6000" b="1" kern="100" dirty="0">
                <a:latin typeface="Calibri" panose="020F0502020204030204" pitchFamily="34" charset="0"/>
                <a:ea typeface="Calibri" panose="020F0502020204030204" pitchFamily="34" charset="0"/>
                <a:cs typeface="B Nazanin" panose="00000400000000000000" pitchFamily="2" charset="-78"/>
              </a:rPr>
              <a:t>Call Option</a:t>
            </a:r>
            <a:r>
              <a:rPr lang="en-US" sz="6000" b="1" kern="100" dirty="0">
                <a:latin typeface="B Nazanin" panose="00000400000000000000" pitchFamily="2" charset="-78"/>
                <a:ea typeface="Calibri" panose="020F0502020204030204" pitchFamily="34" charset="0"/>
                <a:cs typeface="Arial" panose="020B0604020202020204" pitchFamily="34" charset="0"/>
              </a:rPr>
              <a:t> </a:t>
            </a:r>
            <a:r>
              <a:rPr lang="en-US" sz="6000" kern="100" dirty="0">
                <a:latin typeface="Calibri" panose="020F0502020204030204" pitchFamily="34" charset="0"/>
                <a:ea typeface="Calibri" panose="020F0502020204030204" pitchFamily="34" charset="0"/>
                <a:cs typeface="B Nazanin" panose="00000400000000000000" pitchFamily="2" charset="-78"/>
              </a:rPr>
              <a:t> </a:t>
            </a:r>
            <a:r>
              <a:rPr lang="ar-SA" sz="6000" kern="100" dirty="0">
                <a:latin typeface="Calibri" panose="020F0502020204030204" pitchFamily="34" charset="0"/>
                <a:ea typeface="Calibri" panose="020F0502020204030204" pitchFamily="34" charset="0"/>
                <a:cs typeface="B Nazanin" panose="00000400000000000000" pitchFamily="2" charset="-78"/>
              </a:rPr>
              <a:t>با قیمت اعمال </a:t>
            </a:r>
            <a:r>
              <a:rPr lang="fa-IR" sz="6000" kern="100" dirty="0">
                <a:latin typeface="Calibri" panose="020F0502020204030204" pitchFamily="34" charset="0"/>
                <a:ea typeface="Calibri" panose="020F0502020204030204" pitchFamily="34" charset="0"/>
                <a:cs typeface="B Nazanin" panose="00000400000000000000" pitchFamily="2" charset="-78"/>
              </a:rPr>
              <a:t>۱۱۰</a:t>
            </a:r>
            <a:r>
              <a:rPr lang="ar-SA" sz="6000" kern="100" dirty="0">
                <a:latin typeface="Calibri" panose="020F0502020204030204" pitchFamily="34" charset="0"/>
                <a:ea typeface="Calibri" panose="020F0502020204030204" pitchFamily="34" charset="0"/>
                <a:cs typeface="B Nazanin" panose="00000400000000000000" pitchFamily="2" charset="-78"/>
              </a:rPr>
              <a:t> تومان خریداری کنید. اگر قیمت سهام به </a:t>
            </a:r>
            <a:r>
              <a:rPr lang="fa-IR" sz="6000" kern="100" dirty="0">
                <a:latin typeface="Calibri" panose="020F0502020204030204" pitchFamily="34" charset="0"/>
                <a:ea typeface="Calibri" panose="020F0502020204030204" pitchFamily="34" charset="0"/>
                <a:cs typeface="B Nazanin" panose="00000400000000000000" pitchFamily="2" charset="-78"/>
              </a:rPr>
              <a:t>۱۲۰</a:t>
            </a:r>
            <a:r>
              <a:rPr lang="ar-SA" sz="6000" kern="100" dirty="0">
                <a:latin typeface="Calibri" panose="020F0502020204030204" pitchFamily="34" charset="0"/>
                <a:ea typeface="Calibri" panose="020F0502020204030204" pitchFamily="34" charset="0"/>
                <a:cs typeface="B Nazanin" panose="00000400000000000000" pitchFamily="2" charset="-78"/>
              </a:rPr>
              <a:t> تومان برسد، شما می‌توانید سهام را با قیمت </a:t>
            </a:r>
            <a:r>
              <a:rPr lang="fa-IR" sz="6000" kern="100" dirty="0">
                <a:latin typeface="Calibri" panose="020F0502020204030204" pitchFamily="34" charset="0"/>
                <a:ea typeface="Calibri" panose="020F0502020204030204" pitchFamily="34" charset="0"/>
                <a:cs typeface="B Nazanin" panose="00000400000000000000" pitchFamily="2" charset="-78"/>
              </a:rPr>
              <a:t>۱۱۰</a:t>
            </a:r>
            <a:r>
              <a:rPr lang="ar-SA" sz="6000" kern="100" dirty="0">
                <a:latin typeface="Calibri" panose="020F0502020204030204" pitchFamily="34" charset="0"/>
                <a:ea typeface="Calibri" panose="020F0502020204030204" pitchFamily="34" charset="0"/>
                <a:cs typeface="B Nazanin" panose="00000400000000000000" pitchFamily="2" charset="-78"/>
              </a:rPr>
              <a:t> تومان خریداری کنید و </a:t>
            </a:r>
            <a:r>
              <a:rPr lang="fa-IR" sz="6000" kern="100" dirty="0">
                <a:latin typeface="Calibri" panose="020F0502020204030204" pitchFamily="34" charset="0"/>
                <a:ea typeface="Calibri" panose="020F0502020204030204" pitchFamily="34" charset="0"/>
                <a:cs typeface="B Nazanin" panose="00000400000000000000" pitchFamily="2" charset="-78"/>
              </a:rPr>
              <a:t>۱۰</a:t>
            </a:r>
            <a:r>
              <a:rPr lang="ar-SA" sz="6000" kern="100" dirty="0">
                <a:latin typeface="Calibri" panose="020F0502020204030204" pitchFamily="34" charset="0"/>
                <a:ea typeface="Calibri" panose="020F0502020204030204" pitchFamily="34" charset="0"/>
                <a:cs typeface="B Nazanin" panose="00000400000000000000" pitchFamily="2" charset="-78"/>
              </a:rPr>
              <a:t> تومان سود کنید</a:t>
            </a:r>
            <a:endParaRPr lang="en-US" sz="48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6000" b="1" kern="100" dirty="0">
                <a:latin typeface="Calibri" panose="020F0502020204030204" pitchFamily="34" charset="0"/>
                <a:ea typeface="Calibri" panose="020F0502020204030204" pitchFamily="34" charset="0"/>
                <a:cs typeface="B Nazanin" panose="00000400000000000000" pitchFamily="2" charset="-78"/>
              </a:rPr>
              <a:t>• </a:t>
            </a:r>
            <a:r>
              <a:rPr lang="ar-SA" sz="6000" b="1" kern="100" dirty="0">
                <a:latin typeface="Calibri" panose="020F0502020204030204" pitchFamily="34" charset="0"/>
                <a:ea typeface="Calibri" panose="020F0502020204030204" pitchFamily="34" charset="0"/>
                <a:cs typeface="B Nazanin" panose="00000400000000000000" pitchFamily="2" charset="-78"/>
              </a:rPr>
              <a:t>درآمدزایی</a:t>
            </a:r>
            <a:r>
              <a:rPr lang="en-US" sz="6000" b="1" kern="100" dirty="0">
                <a:latin typeface="Calibri" panose="020F0502020204030204" pitchFamily="34" charset="0"/>
                <a:ea typeface="Calibri" panose="020F0502020204030204" pitchFamily="34" charset="0"/>
                <a:cs typeface="B Nazanin" panose="00000400000000000000" pitchFamily="2" charset="-78"/>
              </a:rPr>
              <a:t>: </a:t>
            </a:r>
            <a:r>
              <a:rPr lang="ar-SA" sz="6000" kern="100" dirty="0">
                <a:latin typeface="Calibri" panose="020F0502020204030204" pitchFamily="34" charset="0"/>
                <a:ea typeface="Calibri" panose="020F0502020204030204" pitchFamily="34" charset="0"/>
                <a:cs typeface="B Nazanin" panose="00000400000000000000" pitchFamily="2" charset="-78"/>
              </a:rPr>
              <a:t>برخی از معامله‌گران از اختیار معامله برای ایجاد جریان درآمدی استفاده می‌کنند. این کار معمولاً از طریق فروش اختیار معامله انجام می‌شود. فرض کنید شما سهام شرکت الف را با قیمت </a:t>
            </a:r>
            <a:r>
              <a:rPr lang="fa-IR" sz="6000" kern="100" dirty="0">
                <a:latin typeface="Calibri" panose="020F0502020204030204" pitchFamily="34" charset="0"/>
                <a:ea typeface="Calibri" panose="020F0502020204030204" pitchFamily="34" charset="0"/>
                <a:cs typeface="B Nazanin" panose="00000400000000000000" pitchFamily="2" charset="-78"/>
              </a:rPr>
              <a:t>۱۰۰</a:t>
            </a:r>
            <a:r>
              <a:rPr lang="ar-SA" sz="6000" kern="100" dirty="0">
                <a:latin typeface="Calibri" panose="020F0502020204030204" pitchFamily="34" charset="0"/>
                <a:ea typeface="Calibri" panose="020F0502020204030204" pitchFamily="34" charset="0"/>
                <a:cs typeface="B Nazanin" panose="00000400000000000000" pitchFamily="2" charset="-78"/>
              </a:rPr>
              <a:t> تومان خریداری کرده‌اید و انتظار ندارید که قیمت آن در آینده نزدیک افزایش یابد. شما می‌توانید یک</a:t>
            </a:r>
            <a:r>
              <a:rPr lang="ar-SA" sz="6000" kern="100" dirty="0">
                <a:latin typeface="Calibri" panose="020F0502020204030204" pitchFamily="34" charset="0"/>
                <a:ea typeface="Calibri" panose="020F0502020204030204" pitchFamily="34" charset="0"/>
                <a:cs typeface="Cambria" panose="02040503050406030204" pitchFamily="18" charset="0"/>
              </a:rPr>
              <a:t> </a:t>
            </a:r>
            <a:r>
              <a:rPr lang="en-US" sz="6000" b="1" kern="100" dirty="0">
                <a:latin typeface="Calibri" panose="020F0502020204030204" pitchFamily="34" charset="0"/>
                <a:ea typeface="Calibri" panose="020F0502020204030204" pitchFamily="34" charset="0"/>
                <a:cs typeface="B Nazanin" panose="00000400000000000000" pitchFamily="2" charset="-78"/>
              </a:rPr>
              <a:t>Call Option</a:t>
            </a:r>
            <a:r>
              <a:rPr lang="en-US" sz="6000" kern="100" dirty="0">
                <a:latin typeface="Calibri" panose="020F0502020204030204" pitchFamily="34" charset="0"/>
                <a:ea typeface="Calibri" panose="020F0502020204030204" pitchFamily="34" charset="0"/>
                <a:cs typeface="B Nazanin" panose="00000400000000000000" pitchFamily="2" charset="-78"/>
              </a:rPr>
              <a:t> </a:t>
            </a:r>
            <a:r>
              <a:rPr lang="ar-SA" sz="6000" kern="100" dirty="0">
                <a:latin typeface="Calibri" panose="020F0502020204030204" pitchFamily="34" charset="0"/>
                <a:ea typeface="Calibri" panose="020F0502020204030204" pitchFamily="34" charset="0"/>
                <a:cs typeface="B Nazanin" panose="00000400000000000000" pitchFamily="2" charset="-78"/>
              </a:rPr>
              <a:t>با قیمت اعمال </a:t>
            </a:r>
            <a:r>
              <a:rPr lang="fa-IR" sz="6000" kern="100" dirty="0">
                <a:latin typeface="Calibri" panose="020F0502020204030204" pitchFamily="34" charset="0"/>
                <a:ea typeface="Calibri" panose="020F0502020204030204" pitchFamily="34" charset="0"/>
                <a:cs typeface="B Nazanin" panose="00000400000000000000" pitchFamily="2" charset="-78"/>
              </a:rPr>
              <a:t>۱۱۰</a:t>
            </a:r>
            <a:r>
              <a:rPr lang="ar-SA" sz="6000" kern="100" dirty="0">
                <a:latin typeface="Calibri" panose="020F0502020204030204" pitchFamily="34" charset="0"/>
                <a:ea typeface="Calibri" panose="020F0502020204030204" pitchFamily="34" charset="0"/>
                <a:cs typeface="B Nazanin" panose="00000400000000000000" pitchFamily="2" charset="-78"/>
              </a:rPr>
              <a:t> تومان بفروشید و حق بیمه دریافت کنید. اگر قیمت سهام به </a:t>
            </a:r>
            <a:r>
              <a:rPr lang="fa-IR" sz="6000" kern="100" dirty="0">
                <a:latin typeface="Calibri" panose="020F0502020204030204" pitchFamily="34" charset="0"/>
                <a:ea typeface="Calibri" panose="020F0502020204030204" pitchFamily="34" charset="0"/>
                <a:cs typeface="B Nazanin" panose="00000400000000000000" pitchFamily="2" charset="-78"/>
              </a:rPr>
              <a:t>۱۱۰</a:t>
            </a:r>
            <a:r>
              <a:rPr lang="ar-SA" sz="6000" kern="100" dirty="0">
                <a:latin typeface="Calibri" panose="020F0502020204030204" pitchFamily="34" charset="0"/>
                <a:ea typeface="Calibri" panose="020F0502020204030204" pitchFamily="34" charset="0"/>
                <a:cs typeface="B Nazanin" panose="00000400000000000000" pitchFamily="2" charset="-78"/>
              </a:rPr>
              <a:t> تومان نرسد، شما حق بیمه را به عنوان سود نگه می‌دارید. اگر قیمت سهام افزایش یابد و خریدار اختیار معامله از حق خود استفاده کند، شما مجبور خواهید بود سهام خود را با قیمت </a:t>
            </a:r>
            <a:r>
              <a:rPr lang="fa-IR" sz="6000" kern="100" dirty="0">
                <a:latin typeface="Calibri" panose="020F0502020204030204" pitchFamily="34" charset="0"/>
                <a:ea typeface="Calibri" panose="020F0502020204030204" pitchFamily="34" charset="0"/>
                <a:cs typeface="B Nazanin" panose="00000400000000000000" pitchFamily="2" charset="-78"/>
              </a:rPr>
              <a:t>۱۱۰</a:t>
            </a:r>
            <a:r>
              <a:rPr lang="ar-SA" sz="6000" kern="100" dirty="0">
                <a:latin typeface="Calibri" panose="020F0502020204030204" pitchFamily="34" charset="0"/>
                <a:ea typeface="Calibri" panose="020F0502020204030204" pitchFamily="34" charset="0"/>
                <a:cs typeface="B Nazanin" panose="00000400000000000000" pitchFamily="2" charset="-78"/>
              </a:rPr>
              <a:t> تومان بفروشید</a:t>
            </a:r>
            <a:r>
              <a:rPr lang="en-US" sz="6000" kern="100" dirty="0">
                <a:latin typeface="Calibri" panose="020F0502020204030204" pitchFamily="34" charset="0"/>
                <a:ea typeface="Calibri" panose="020F0502020204030204" pitchFamily="34" charset="0"/>
                <a:cs typeface="B Nazanin" panose="00000400000000000000" pitchFamily="2" charset="-78"/>
              </a:rPr>
              <a:t>.</a:t>
            </a:r>
            <a:endParaRPr lang="en-US" sz="48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44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1662785890"/>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25000" lnSpcReduction="20000"/>
          </a:bodyPr>
          <a:lstStyle/>
          <a:p>
            <a:pPr marL="0" indent="0" algn="just" rtl="1">
              <a:lnSpc>
                <a:spcPct val="115000"/>
              </a:lnSpc>
              <a:spcBef>
                <a:spcPts val="0"/>
              </a:spcBef>
              <a:buNone/>
            </a:pPr>
            <a:r>
              <a:rPr lang="ar-SA" sz="11200" b="1" kern="100" dirty="0">
                <a:latin typeface="Calibri" panose="020F0502020204030204" pitchFamily="34" charset="0"/>
                <a:ea typeface="Calibri" panose="020F0502020204030204" pitchFamily="34" charset="0"/>
                <a:cs typeface="B Nazanin" panose="00000400000000000000" pitchFamily="2" charset="-78"/>
              </a:rPr>
              <a:t>ریسک‌های اخذ موقعیت در قراردادهای اختیار معامله</a:t>
            </a:r>
            <a:endParaRPr lang="en-US" sz="11200" kern="100" dirty="0">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115000"/>
              </a:lnSpc>
              <a:spcBef>
                <a:spcPts val="0"/>
              </a:spcBef>
              <a:buNone/>
            </a:pPr>
            <a:r>
              <a:rPr lang="ar-SA" sz="8800" kern="100" dirty="0">
                <a:latin typeface="Calibri" panose="020F0502020204030204" pitchFamily="34" charset="0"/>
                <a:ea typeface="Calibri" panose="020F0502020204030204" pitchFamily="34" charset="0"/>
                <a:cs typeface="B Nazanin" panose="00000400000000000000" pitchFamily="2" charset="-78"/>
              </a:rPr>
              <a:t>قراردادهای اختیار معامله، با وجود مزایای فراوانی که دارد، همراه با ریسک‌های خاصی است که معامله‌گران باید از آن‌ها آگاه باشند</a:t>
            </a:r>
            <a:r>
              <a:rPr lang="en-US" sz="8800" kern="100" dirty="0">
                <a:latin typeface="Calibri" panose="020F0502020204030204" pitchFamily="34" charset="0"/>
                <a:ea typeface="Calibri" panose="020F0502020204030204" pitchFamily="34" charset="0"/>
                <a:cs typeface="B Nazanin" panose="00000400000000000000" pitchFamily="2" charset="-78"/>
              </a:rPr>
              <a:t>.</a:t>
            </a:r>
            <a:endParaRPr lang="en-US" sz="7200" kern="100" dirty="0">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115000"/>
              </a:lnSpc>
              <a:spcBef>
                <a:spcPts val="0"/>
              </a:spcBef>
              <a:buNone/>
            </a:pPr>
            <a:r>
              <a:rPr lang="en-US" sz="8800" b="1" kern="100" dirty="0">
                <a:latin typeface="Calibri" panose="020F0502020204030204" pitchFamily="34" charset="0"/>
                <a:ea typeface="Calibri" panose="020F0502020204030204" pitchFamily="34" charset="0"/>
                <a:cs typeface="B Nazanin" panose="00000400000000000000" pitchFamily="2" charset="-78"/>
              </a:rPr>
              <a:t>• </a:t>
            </a:r>
            <a:r>
              <a:rPr lang="ar-SA" sz="8800" kern="100" dirty="0">
                <a:latin typeface="Calibri" panose="020F0502020204030204" pitchFamily="34" charset="0"/>
                <a:ea typeface="Calibri" panose="020F0502020204030204" pitchFamily="34" charset="0"/>
                <a:cs typeface="B Nazanin" panose="00000400000000000000" pitchFamily="2" charset="-78"/>
              </a:rPr>
              <a:t>ریسک از دست دادن</a:t>
            </a:r>
            <a:r>
              <a:rPr lang="en-US" sz="8800" kern="100" dirty="0">
                <a:latin typeface="Calibri" panose="020F0502020204030204" pitchFamily="34" charset="0"/>
                <a:ea typeface="Calibri" panose="020F0502020204030204" pitchFamily="34" charset="0"/>
                <a:cs typeface="B Nazanin" panose="00000400000000000000" pitchFamily="2" charset="-78"/>
              </a:rPr>
              <a:t> Premium</a:t>
            </a:r>
            <a:endParaRPr lang="en-US" sz="7200" kern="100" dirty="0">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115000"/>
              </a:lnSpc>
              <a:spcBef>
                <a:spcPts val="0"/>
              </a:spcBef>
              <a:buNone/>
            </a:pPr>
            <a:r>
              <a:rPr lang="en-US" sz="8800" kern="100" dirty="0">
                <a:latin typeface="Calibri" panose="020F0502020204030204" pitchFamily="34" charset="0"/>
                <a:ea typeface="Calibri" panose="020F0502020204030204" pitchFamily="34" charset="0"/>
                <a:cs typeface="B Nazanin" panose="00000400000000000000" pitchFamily="2" charset="-78"/>
              </a:rPr>
              <a:t>• </a:t>
            </a:r>
            <a:r>
              <a:rPr lang="ar-SA" sz="8800" kern="100" dirty="0">
                <a:latin typeface="Calibri" panose="020F0502020204030204" pitchFamily="34" charset="0"/>
                <a:ea typeface="Calibri" panose="020F0502020204030204" pitchFamily="34" charset="0"/>
                <a:cs typeface="B Nazanin" panose="00000400000000000000" pitchFamily="2" charset="-78"/>
              </a:rPr>
              <a:t>ریسک نقدشوندگی</a:t>
            </a:r>
            <a:r>
              <a:rPr lang="en-US" sz="8800" kern="100" dirty="0">
                <a:latin typeface="Calibri" panose="020F0502020204030204" pitchFamily="34" charset="0"/>
                <a:ea typeface="Calibri" panose="020F0502020204030204" pitchFamily="34" charset="0"/>
                <a:cs typeface="B Nazanin" panose="00000400000000000000" pitchFamily="2" charset="-78"/>
              </a:rPr>
              <a:t> (Liquidity Risk)</a:t>
            </a:r>
            <a:endParaRPr lang="en-US" sz="7200" kern="100" dirty="0">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115000"/>
              </a:lnSpc>
              <a:spcBef>
                <a:spcPts val="0"/>
              </a:spcBef>
              <a:buNone/>
            </a:pPr>
            <a:r>
              <a:rPr lang="en-US" sz="8800" kern="100" dirty="0">
                <a:latin typeface="Calibri" panose="020F0502020204030204" pitchFamily="34" charset="0"/>
                <a:ea typeface="Calibri" panose="020F0502020204030204" pitchFamily="34" charset="0"/>
                <a:cs typeface="B Nazanin" panose="00000400000000000000" pitchFamily="2" charset="-78"/>
              </a:rPr>
              <a:t>• </a:t>
            </a:r>
            <a:r>
              <a:rPr lang="ar-SA" sz="8800" kern="100" dirty="0">
                <a:latin typeface="Calibri" panose="020F0502020204030204" pitchFamily="34" charset="0"/>
                <a:ea typeface="Calibri" panose="020F0502020204030204" pitchFamily="34" charset="0"/>
                <a:cs typeface="B Nazanin" panose="00000400000000000000" pitchFamily="2" charset="-78"/>
              </a:rPr>
              <a:t>ریسک نوسانات بازار</a:t>
            </a:r>
            <a:r>
              <a:rPr lang="en-US" sz="8800" kern="100" dirty="0">
                <a:latin typeface="Calibri" panose="020F0502020204030204" pitchFamily="34" charset="0"/>
                <a:ea typeface="Calibri" panose="020F0502020204030204" pitchFamily="34" charset="0"/>
                <a:cs typeface="B Nazanin" panose="00000400000000000000" pitchFamily="2" charset="-78"/>
              </a:rPr>
              <a:t> (Market Risk)</a:t>
            </a:r>
            <a:endParaRPr lang="en-US" sz="7200" kern="100" dirty="0">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115000"/>
              </a:lnSpc>
              <a:spcBef>
                <a:spcPts val="0"/>
              </a:spcBef>
              <a:buNone/>
            </a:pPr>
            <a:r>
              <a:rPr lang="en-US" sz="8800" kern="100" dirty="0">
                <a:latin typeface="Calibri" panose="020F0502020204030204" pitchFamily="34" charset="0"/>
                <a:ea typeface="Calibri" panose="020F0502020204030204" pitchFamily="34" charset="0"/>
                <a:cs typeface="B Nazanin" panose="00000400000000000000" pitchFamily="2" charset="-78"/>
              </a:rPr>
              <a:t>• </a:t>
            </a:r>
            <a:r>
              <a:rPr lang="ar-SA" sz="8800" kern="100" dirty="0">
                <a:latin typeface="Calibri" panose="020F0502020204030204" pitchFamily="34" charset="0"/>
                <a:ea typeface="Calibri" panose="020F0502020204030204" pitchFamily="34" charset="0"/>
                <a:cs typeface="B Nazanin" panose="00000400000000000000" pitchFamily="2" charset="-78"/>
              </a:rPr>
              <a:t>ریسک اعمال اختیار معامله</a:t>
            </a:r>
            <a:endParaRPr lang="en-US" sz="7200" kern="100" dirty="0">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115000"/>
              </a:lnSpc>
              <a:spcBef>
                <a:spcPts val="0"/>
              </a:spcBef>
              <a:buNone/>
            </a:pPr>
            <a:r>
              <a:rPr lang="en-US" sz="8800" kern="100" dirty="0">
                <a:latin typeface="Calibri" panose="020F0502020204030204" pitchFamily="34" charset="0"/>
                <a:ea typeface="Calibri" panose="020F0502020204030204" pitchFamily="34" charset="0"/>
                <a:cs typeface="B Nazanin" panose="00000400000000000000" pitchFamily="2" charset="-78"/>
              </a:rPr>
              <a:t>• </a:t>
            </a:r>
            <a:r>
              <a:rPr lang="ar-SA" sz="8800" kern="100" dirty="0">
                <a:latin typeface="Calibri" panose="020F0502020204030204" pitchFamily="34" charset="0"/>
                <a:ea typeface="Calibri" panose="020F0502020204030204" pitchFamily="34" charset="0"/>
                <a:cs typeface="B Nazanin" panose="00000400000000000000" pitchFamily="2" charset="-78"/>
              </a:rPr>
              <a:t>ریسک اهرم</a:t>
            </a:r>
            <a:r>
              <a:rPr lang="en-US" sz="8800" kern="100" dirty="0">
                <a:latin typeface="Calibri" panose="020F0502020204030204" pitchFamily="34" charset="0"/>
                <a:ea typeface="Calibri" panose="020F0502020204030204" pitchFamily="34" charset="0"/>
                <a:cs typeface="B Nazanin" panose="00000400000000000000" pitchFamily="2" charset="-78"/>
              </a:rPr>
              <a:t> (Leverage Risk)</a:t>
            </a:r>
            <a:endParaRPr lang="en-US" sz="7200" kern="100" dirty="0">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115000"/>
              </a:lnSpc>
              <a:spcBef>
                <a:spcPts val="0"/>
              </a:spcBef>
              <a:buNone/>
            </a:pPr>
            <a:r>
              <a:rPr lang="en-US" sz="8800" kern="100" dirty="0">
                <a:latin typeface="Calibri" panose="020F0502020204030204" pitchFamily="34" charset="0"/>
                <a:ea typeface="Calibri" panose="020F0502020204030204" pitchFamily="34" charset="0"/>
                <a:cs typeface="B Nazanin" panose="00000400000000000000" pitchFamily="2" charset="-78"/>
              </a:rPr>
              <a:t>• </a:t>
            </a:r>
            <a:r>
              <a:rPr lang="ar-SA" sz="8800" kern="100" dirty="0">
                <a:latin typeface="Calibri" panose="020F0502020204030204" pitchFamily="34" charset="0"/>
                <a:ea typeface="Calibri" panose="020F0502020204030204" pitchFamily="34" charset="0"/>
                <a:cs typeface="B Nazanin" panose="00000400000000000000" pitchFamily="2" charset="-78"/>
              </a:rPr>
              <a:t>ریسک مدل‌های قیمت‌گذاری </a:t>
            </a:r>
            <a:r>
              <a:rPr lang="en-US" sz="8800" b="1" kern="100" dirty="0">
                <a:latin typeface="Calibri" panose="020F0502020204030204" pitchFamily="34" charset="0"/>
                <a:ea typeface="Calibri" panose="020F0502020204030204" pitchFamily="34" charset="0"/>
                <a:cs typeface="B Nazanin" panose="00000400000000000000" pitchFamily="2" charset="-78"/>
              </a:rPr>
              <a:t>(Pricing Model Risk)</a:t>
            </a:r>
            <a:endParaRPr lang="en-US" sz="7200" kern="100" dirty="0">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115000"/>
              </a:lnSpc>
              <a:spcBef>
                <a:spcPts val="0"/>
              </a:spcBef>
              <a:buNone/>
            </a:pPr>
            <a:r>
              <a:rPr lang="en-US" sz="8800" kern="100" dirty="0">
                <a:latin typeface="Calibri" panose="020F0502020204030204" pitchFamily="34" charset="0"/>
                <a:ea typeface="Calibri" panose="020F0502020204030204" pitchFamily="34" charset="0"/>
                <a:cs typeface="B Nazanin" panose="00000400000000000000" pitchFamily="2" charset="-78"/>
              </a:rPr>
              <a:t> </a:t>
            </a:r>
            <a:endParaRPr lang="en-US" sz="7200" kern="100" dirty="0">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115000"/>
              </a:lnSpc>
              <a:spcBef>
                <a:spcPts val="0"/>
              </a:spcBef>
              <a:buNone/>
            </a:pPr>
            <a:r>
              <a:rPr lang="ar-SA" sz="11200" b="1" kern="100" dirty="0">
                <a:latin typeface="Calibri" panose="020F0502020204030204" pitchFamily="34" charset="0"/>
                <a:ea typeface="Calibri" panose="020F0502020204030204" pitchFamily="34" charset="0"/>
                <a:cs typeface="B Nazanin" panose="00000400000000000000" pitchFamily="2" charset="-78"/>
              </a:rPr>
              <a:t>عوامل مؤثر بر قیمت قراردادهای اختیار معامله</a:t>
            </a:r>
            <a:endParaRPr lang="en-US" sz="11200" kern="100" dirty="0">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115000"/>
              </a:lnSpc>
              <a:spcBef>
                <a:spcPts val="0"/>
              </a:spcBef>
              <a:buNone/>
            </a:pPr>
            <a:r>
              <a:rPr lang="en-US" sz="8800" kern="100" dirty="0">
                <a:latin typeface="Calibri" panose="020F0502020204030204" pitchFamily="34" charset="0"/>
                <a:ea typeface="Calibri" panose="020F0502020204030204" pitchFamily="34" charset="0"/>
                <a:cs typeface="B Nazanin" panose="00000400000000000000" pitchFamily="2" charset="-78"/>
              </a:rPr>
              <a:t>• </a:t>
            </a:r>
            <a:r>
              <a:rPr lang="ar-SA" sz="8800" kern="100" dirty="0">
                <a:latin typeface="Calibri" panose="020F0502020204030204" pitchFamily="34" charset="0"/>
                <a:ea typeface="Calibri" panose="020F0502020204030204" pitchFamily="34" charset="0"/>
                <a:cs typeface="B Nazanin" panose="00000400000000000000" pitchFamily="2" charset="-78"/>
              </a:rPr>
              <a:t>قیمت سهام پایه</a:t>
            </a:r>
            <a:endParaRPr lang="en-US" sz="7200" kern="100" dirty="0">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115000"/>
              </a:lnSpc>
              <a:spcBef>
                <a:spcPts val="0"/>
              </a:spcBef>
              <a:buNone/>
            </a:pPr>
            <a:r>
              <a:rPr lang="en-US" sz="8800" kern="100" dirty="0">
                <a:latin typeface="Calibri" panose="020F0502020204030204" pitchFamily="34" charset="0"/>
                <a:ea typeface="Calibri" panose="020F0502020204030204" pitchFamily="34" charset="0"/>
                <a:cs typeface="B Nazanin" panose="00000400000000000000" pitchFamily="2" charset="-78"/>
              </a:rPr>
              <a:t>• </a:t>
            </a:r>
            <a:r>
              <a:rPr lang="ar-SA" sz="8800" kern="100" dirty="0">
                <a:latin typeface="Calibri" panose="020F0502020204030204" pitchFamily="34" charset="0"/>
                <a:ea typeface="Calibri" panose="020F0502020204030204" pitchFamily="34" charset="0"/>
                <a:cs typeface="B Nazanin" panose="00000400000000000000" pitchFamily="2" charset="-78"/>
              </a:rPr>
              <a:t>قیمت اعمال</a:t>
            </a:r>
            <a:endParaRPr lang="en-US" sz="7200" kern="100" dirty="0">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115000"/>
              </a:lnSpc>
              <a:spcBef>
                <a:spcPts val="0"/>
              </a:spcBef>
              <a:buNone/>
            </a:pPr>
            <a:r>
              <a:rPr lang="en-US" sz="8800" kern="100" dirty="0">
                <a:latin typeface="Calibri" panose="020F0502020204030204" pitchFamily="34" charset="0"/>
                <a:ea typeface="Calibri" panose="020F0502020204030204" pitchFamily="34" charset="0"/>
                <a:cs typeface="B Nazanin" panose="00000400000000000000" pitchFamily="2" charset="-78"/>
              </a:rPr>
              <a:t>• </a:t>
            </a:r>
            <a:r>
              <a:rPr lang="ar-SA" sz="8800" kern="100" dirty="0">
                <a:latin typeface="Calibri" panose="020F0502020204030204" pitchFamily="34" charset="0"/>
                <a:ea typeface="Calibri" panose="020F0502020204030204" pitchFamily="34" charset="0"/>
                <a:cs typeface="B Nazanin" panose="00000400000000000000" pitchFamily="2" charset="-78"/>
              </a:rPr>
              <a:t>زمان تا انقضا</a:t>
            </a:r>
            <a:endParaRPr lang="en-US" sz="7200" kern="100" dirty="0">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115000"/>
              </a:lnSpc>
              <a:spcBef>
                <a:spcPts val="0"/>
              </a:spcBef>
              <a:buNone/>
            </a:pPr>
            <a:r>
              <a:rPr lang="en-US" sz="8800" kern="100" dirty="0">
                <a:latin typeface="Calibri" panose="020F0502020204030204" pitchFamily="34" charset="0"/>
                <a:ea typeface="Calibri" panose="020F0502020204030204" pitchFamily="34" charset="0"/>
                <a:cs typeface="B Nazanin" panose="00000400000000000000" pitchFamily="2" charset="-78"/>
              </a:rPr>
              <a:t>• </a:t>
            </a:r>
            <a:r>
              <a:rPr lang="ar-SA" sz="8800" kern="100" dirty="0">
                <a:latin typeface="Calibri" panose="020F0502020204030204" pitchFamily="34" charset="0"/>
                <a:ea typeface="Calibri" panose="020F0502020204030204" pitchFamily="34" charset="0"/>
                <a:cs typeface="B Nazanin" panose="00000400000000000000" pitchFamily="2" charset="-78"/>
              </a:rPr>
              <a:t>نوسانات بازار</a:t>
            </a:r>
            <a:endParaRPr lang="en-US" sz="7200" kern="100" dirty="0">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115000"/>
              </a:lnSpc>
              <a:spcBef>
                <a:spcPts val="0"/>
              </a:spcBef>
              <a:buNone/>
            </a:pPr>
            <a:r>
              <a:rPr lang="en-US" sz="8800" kern="100" dirty="0">
                <a:latin typeface="Calibri" panose="020F0502020204030204" pitchFamily="34" charset="0"/>
                <a:ea typeface="Calibri" panose="020F0502020204030204" pitchFamily="34" charset="0"/>
                <a:cs typeface="B Nazanin" panose="00000400000000000000" pitchFamily="2" charset="-78"/>
              </a:rPr>
              <a:t>• </a:t>
            </a:r>
            <a:r>
              <a:rPr lang="ar-SA" sz="8800" kern="100" dirty="0">
                <a:latin typeface="Calibri" panose="020F0502020204030204" pitchFamily="34" charset="0"/>
                <a:ea typeface="Calibri" panose="020F0502020204030204" pitchFamily="34" charset="0"/>
                <a:cs typeface="B Nazanin" panose="00000400000000000000" pitchFamily="2" charset="-78"/>
              </a:rPr>
              <a:t>نرخ بهره بدون ریسک</a:t>
            </a:r>
            <a:endParaRPr lang="en-US" sz="7200" kern="100" dirty="0">
              <a:latin typeface="Calibri" panose="020F0502020204030204" pitchFamily="34" charset="0"/>
              <a:ea typeface="Calibri" panose="020F0502020204030204" pitchFamily="34" charset="0"/>
              <a:cs typeface="Arial" panose="020B0604020202020204" pitchFamily="34" charset="0"/>
            </a:endParaRPr>
          </a:p>
          <a:p>
            <a:pPr marL="0" indent="0" algn="r" rtl="1">
              <a:buNone/>
            </a:pPr>
            <a:r>
              <a:rPr lang="en-US" sz="8800" dirty="0">
                <a:latin typeface="Calibri" panose="020F0502020204030204" pitchFamily="34" charset="0"/>
                <a:ea typeface="Calibri" panose="020F0502020204030204" pitchFamily="34" charset="0"/>
                <a:cs typeface="B Nazanin" panose="00000400000000000000" pitchFamily="2" charset="-78"/>
              </a:rPr>
              <a:t>• </a:t>
            </a:r>
            <a:r>
              <a:rPr lang="ar-SA" sz="8800" dirty="0">
                <a:latin typeface="Calibri" panose="020F0502020204030204" pitchFamily="34" charset="0"/>
                <a:ea typeface="Calibri" panose="020F0502020204030204" pitchFamily="34" charset="0"/>
                <a:cs typeface="B Nazanin" panose="00000400000000000000" pitchFamily="2" charset="-78"/>
              </a:rPr>
              <a:t>اقدامات شرکتی مانند پرداخت سود سهام یا افزایش سرمایه</a:t>
            </a:r>
            <a:endParaRPr lang="en-US" sz="4400" kern="100" dirty="0" smtClean="0">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Bef>
                <a:spcPts val="0"/>
              </a:spcBef>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605278812"/>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55000" lnSpcReduction="20000"/>
          </a:bodyPr>
          <a:lstStyle/>
          <a:p>
            <a:pPr marL="0" marR="0" lvl="0" indent="0" algn="just" rtl="1">
              <a:lnSpc>
                <a:spcPct val="115000"/>
              </a:lnSpc>
              <a:spcBef>
                <a:spcPts val="0"/>
              </a:spcBef>
              <a:spcAft>
                <a:spcPts val="0"/>
              </a:spcAft>
              <a:buSzPts val="1000"/>
              <a:buNone/>
              <a:tabLst>
                <a:tab pos="457200" algn="l"/>
              </a:tabLst>
            </a:pPr>
            <a:r>
              <a:rPr lang="ar-SA" sz="7000" b="1" kern="100" dirty="0">
                <a:latin typeface="Calibri" panose="020F0502020204030204" pitchFamily="34" charset="0"/>
                <a:ea typeface="Calibri" panose="020F0502020204030204" pitchFamily="34" charset="0"/>
                <a:cs typeface="B Nazanin" panose="00000400000000000000" pitchFamily="2" charset="-78"/>
              </a:rPr>
              <a:t>اوراق </a:t>
            </a:r>
            <a:r>
              <a:rPr lang="ar-SA" sz="7000" b="1" kern="100" dirty="0" smtClean="0">
                <a:latin typeface="Calibri" panose="020F0502020204030204" pitchFamily="34" charset="0"/>
                <a:ea typeface="Calibri" panose="020F0502020204030204" pitchFamily="34" charset="0"/>
                <a:cs typeface="B Nazanin" panose="00000400000000000000" pitchFamily="2" charset="-78"/>
              </a:rPr>
              <a:t>تبعی</a:t>
            </a:r>
            <a:endParaRPr lang="fa-IR" sz="7000" b="1" kern="100" dirty="0" smtClean="0">
              <a:latin typeface="Calibri" panose="020F0502020204030204" pitchFamily="34" charset="0"/>
              <a:ea typeface="Calibri" panose="020F0502020204030204" pitchFamily="34" charset="0"/>
              <a:cs typeface="B Nazanin" panose="00000400000000000000" pitchFamily="2" charset="-78"/>
            </a:endParaRPr>
          </a:p>
          <a:p>
            <a:pPr marL="0" marR="0" lvl="0" indent="0" algn="just" rtl="1">
              <a:lnSpc>
                <a:spcPct val="115000"/>
              </a:lnSpc>
              <a:spcBef>
                <a:spcPts val="0"/>
              </a:spcBef>
              <a:spcAft>
                <a:spcPts val="0"/>
              </a:spcAft>
              <a:buSzPts val="1000"/>
              <a:buNone/>
              <a:tabLst>
                <a:tab pos="457200" algn="l"/>
              </a:tabLst>
            </a:pPr>
            <a:endParaRPr lang="en-US" sz="8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6300" kern="100" dirty="0">
                <a:latin typeface="Calibri" panose="020F0502020204030204" pitchFamily="34" charset="0"/>
                <a:ea typeface="Calibri" panose="020F0502020204030204" pitchFamily="34" charset="0"/>
                <a:cs typeface="B Nazanin" panose="00000400000000000000" pitchFamily="2" charset="-78"/>
              </a:rPr>
              <a:t>اختيار فروش تبعي ورقه بهاداري است كه بر اساس آن، دارنده آن می‌تواند به شرط مالکیت دارایی پایه (سهام یا اوارقی که اختیار فروش تبعی بر روی آن منتشر می‌شود)، دارايي پايه خود را با قيمت مشخص ‌(قيمت اعمال) و در تاريخ مشخص (تاريخ اعمال يا سررسيد)، به فروشنده بفروشد. از سوی دیگر، مطابق با شرايط تسويه تعهدات اعلامي، خریدار می‌تواند به شرط موافقت فروشنده، بجای فروش دارایی پایه خود، معادل مابه‌التفاوت قیمت اعمال و قیمت پایانی دارایی پایه از فروشنده، وجوه دریافت نماید</a:t>
            </a:r>
            <a:r>
              <a:rPr lang="en-US" sz="6300" kern="100" dirty="0">
                <a:latin typeface="Calibri" panose="020F0502020204030204" pitchFamily="34" charset="0"/>
                <a:ea typeface="Calibri" panose="020F0502020204030204" pitchFamily="34" charset="0"/>
                <a:cs typeface="B Nazanin" panose="00000400000000000000" pitchFamily="2" charset="-78"/>
              </a:rPr>
              <a:t>.</a:t>
            </a:r>
            <a:endParaRPr lang="en-US" sz="6300" kern="100" dirty="0">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Bef>
                <a:spcPts val="0"/>
              </a:spcBef>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4191312652"/>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32500" lnSpcReduction="20000"/>
          </a:bodyPr>
          <a:lstStyle/>
          <a:p>
            <a:pPr marL="0" marR="0" indent="0" algn="just" rtl="1">
              <a:lnSpc>
                <a:spcPct val="115000"/>
              </a:lnSpc>
              <a:spcBef>
                <a:spcPts val="0"/>
              </a:spcBef>
              <a:spcAft>
                <a:spcPts val="0"/>
              </a:spcAft>
              <a:buNone/>
            </a:pPr>
            <a:r>
              <a:rPr lang="ar-SA" sz="8600" b="1" kern="100" dirty="0">
                <a:latin typeface="Calibri" panose="020F0502020204030204" pitchFamily="34" charset="0"/>
                <a:ea typeface="Calibri" panose="020F0502020204030204" pitchFamily="34" charset="0"/>
                <a:cs typeface="B Nazanin" panose="00000400000000000000" pitchFamily="2" charset="-78"/>
              </a:rPr>
              <a:t>مشخصات انتشار اوراق اختیار فروش </a:t>
            </a:r>
            <a:r>
              <a:rPr lang="ar-SA" sz="8600" b="1" kern="100" dirty="0" smtClean="0">
                <a:latin typeface="Calibri" panose="020F0502020204030204" pitchFamily="34" charset="0"/>
                <a:ea typeface="Calibri" panose="020F0502020204030204" pitchFamily="34" charset="0"/>
                <a:cs typeface="B Nazanin" panose="00000400000000000000" pitchFamily="2" charset="-78"/>
              </a:rPr>
              <a:t>تبعی</a:t>
            </a:r>
            <a:endParaRPr lang="fa-IR" sz="8600" b="1"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endParaRPr lang="en-US" sz="8600" b="1"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7200" b="1" kern="100" dirty="0">
                <a:latin typeface="Calibri" panose="020F0502020204030204" pitchFamily="34" charset="0"/>
                <a:ea typeface="Calibri" panose="020F0502020204030204" pitchFamily="34" charset="0"/>
                <a:cs typeface="B Nazanin" panose="00000400000000000000" pitchFamily="2" charset="-78"/>
              </a:rPr>
              <a:t>دارايي پايه:</a:t>
            </a:r>
            <a:r>
              <a:rPr lang="ar-SA" sz="7200" kern="100" dirty="0">
                <a:latin typeface="Calibri" panose="020F0502020204030204" pitchFamily="34" charset="0"/>
                <a:ea typeface="Calibri" panose="020F0502020204030204" pitchFamily="34" charset="0"/>
                <a:cs typeface="B Nazanin" panose="00000400000000000000" pitchFamily="2" charset="-78"/>
              </a:rPr>
              <a:t> اوراق بهاداري كه اوراق اختيار فروش تبعي و يا اختيار خريد تبعي مبتني بر آن است. دارايي پايه مي‌تواند يکي از سهام پذيرفته شده در بورس يا فرابورس باشد</a:t>
            </a:r>
            <a:r>
              <a:rPr lang="en-US" sz="7200" kern="100" dirty="0">
                <a:latin typeface="Calibri" panose="020F0502020204030204" pitchFamily="34" charset="0"/>
                <a:ea typeface="Calibri" panose="020F0502020204030204" pitchFamily="34" charset="0"/>
                <a:cs typeface="B Nazanin" panose="00000400000000000000" pitchFamily="2" charset="-78"/>
              </a:rPr>
              <a:t>.</a:t>
            </a:r>
            <a:endParaRPr lang="en-US" sz="6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7200" kern="100" dirty="0">
                <a:latin typeface="Calibri" panose="020F0502020204030204" pitchFamily="34" charset="0"/>
                <a:ea typeface="Calibri" panose="020F0502020204030204" pitchFamily="34" charset="0"/>
                <a:cs typeface="B Nazanin" panose="00000400000000000000" pitchFamily="2" charset="-78"/>
              </a:rPr>
              <a:t> </a:t>
            </a:r>
            <a:endParaRPr lang="en-US" sz="6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7200" b="1" kern="100" dirty="0">
                <a:latin typeface="Calibri" panose="020F0502020204030204" pitchFamily="34" charset="0"/>
                <a:ea typeface="Calibri" panose="020F0502020204030204" pitchFamily="34" charset="0"/>
                <a:cs typeface="B Nazanin" panose="00000400000000000000" pitchFamily="2" charset="-78"/>
              </a:rPr>
              <a:t>سررسيد:</a:t>
            </a:r>
            <a:r>
              <a:rPr lang="ar-SA" sz="7200" kern="100" dirty="0">
                <a:latin typeface="Calibri" panose="020F0502020204030204" pitchFamily="34" charset="0"/>
                <a:ea typeface="Calibri" panose="020F0502020204030204" pitchFamily="34" charset="0"/>
                <a:cs typeface="B Nazanin" panose="00000400000000000000" pitchFamily="2" charset="-78"/>
              </a:rPr>
              <a:t> آخرين روز دوره معاملاتي است كه پس از پايان جلسه معاملاتي آن روز، حسب مورد اوراق اختيار فروش تبعي يا اوراق اختيار خريد تبعي قابليت اعمال دارد. سررسيد اوراق اختيار فروش تبعي داراي سقف زماني نبوده و پيشنهاد عرضه‌كننده در اين زمينه (سررسيد يک ساله، دو ساله يا ...) در كميته انتشار اوراق مورد بررسي قرار مي‌گيرد</a:t>
            </a:r>
            <a:r>
              <a:rPr lang="en-US" sz="7200" kern="100" dirty="0">
                <a:latin typeface="Calibri" panose="020F0502020204030204" pitchFamily="34" charset="0"/>
                <a:ea typeface="Calibri" panose="020F0502020204030204" pitchFamily="34" charset="0"/>
                <a:cs typeface="B Nazanin" panose="00000400000000000000" pitchFamily="2" charset="-78"/>
              </a:rPr>
              <a:t>.</a:t>
            </a:r>
            <a:endParaRPr lang="en-US" sz="6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7200" b="1" kern="100" dirty="0">
                <a:latin typeface="Calibri" panose="020F0502020204030204" pitchFamily="34" charset="0"/>
                <a:ea typeface="Calibri" panose="020F0502020204030204" pitchFamily="34" charset="0"/>
                <a:cs typeface="B Nazanin" panose="00000400000000000000" pitchFamily="2" charset="-78"/>
              </a:rPr>
              <a:t>قيمت اعمال:</a:t>
            </a:r>
            <a:r>
              <a:rPr lang="ar-SA" sz="7200" kern="100" dirty="0">
                <a:latin typeface="Calibri" panose="020F0502020204030204" pitchFamily="34" charset="0"/>
                <a:ea typeface="Calibri" panose="020F0502020204030204" pitchFamily="34" charset="0"/>
                <a:cs typeface="B Nazanin" panose="00000400000000000000" pitchFamily="2" charset="-78"/>
              </a:rPr>
              <a:t> قيمتي است كه دارايي پايه با آن قيمت در سررسيد تسويه مي‌شود. اين قيمت در اطلاعیه عرضه، بر اساس قيمت دارايي پايه در ابتدای دوره معاملات اختیار تبعی و با نرخ تضمین سالیانه اعلام شده توسط ناشر تعیین می‌شود</a:t>
            </a:r>
            <a:r>
              <a:rPr lang="en-US" sz="7200" kern="100" dirty="0">
                <a:latin typeface="Calibri" panose="020F0502020204030204" pitchFamily="34" charset="0"/>
                <a:ea typeface="Calibri" panose="020F0502020204030204" pitchFamily="34" charset="0"/>
                <a:cs typeface="B Nazanin" panose="00000400000000000000" pitchFamily="2" charset="-78"/>
              </a:rPr>
              <a:t>.</a:t>
            </a:r>
            <a:endParaRPr lang="en-US" sz="6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7200" kern="100" dirty="0">
                <a:latin typeface="Calibri" panose="020F0502020204030204" pitchFamily="34" charset="0"/>
                <a:ea typeface="Calibri" panose="020F0502020204030204" pitchFamily="34" charset="0"/>
                <a:cs typeface="B Nazanin" panose="00000400000000000000" pitchFamily="2" charset="-78"/>
              </a:rPr>
              <a:t>"</a:t>
            </a:r>
            <a:r>
              <a:rPr lang="ar-SA" sz="7200" kern="100" dirty="0">
                <a:latin typeface="Calibri" panose="020F0502020204030204" pitchFamily="34" charset="0"/>
                <a:ea typeface="Calibri" panose="020F0502020204030204" pitchFamily="34" charset="0"/>
                <a:cs typeface="B Nazanin" panose="00000400000000000000" pitchFamily="2" charset="-78"/>
              </a:rPr>
              <a:t>به عنوان مثال اگر قیمت سهام پايه در ابتدای دوره معاملاتی یک ساله اوراق اختیار تبعی معادل 1000 تومان باشد و نرخ تضمین معادل 20 درصد سالیانه اعلام گردد، قيمت اعمال در اطلاعيه عرضه برابر 1200 تومان تعيين مي‌شود</a:t>
            </a:r>
            <a:r>
              <a:rPr lang="en-US" sz="7200" kern="100" dirty="0">
                <a:latin typeface="Calibri" panose="020F0502020204030204" pitchFamily="34" charset="0"/>
                <a:ea typeface="Calibri" panose="020F0502020204030204" pitchFamily="34" charset="0"/>
                <a:cs typeface="B Nazanin" panose="00000400000000000000" pitchFamily="2" charset="-78"/>
              </a:rPr>
              <a:t>."</a:t>
            </a:r>
            <a:endParaRPr lang="en-US" sz="60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7200" b="1" kern="100" dirty="0">
                <a:latin typeface="Calibri" panose="020F0502020204030204" pitchFamily="34" charset="0"/>
                <a:ea typeface="Calibri" panose="020F0502020204030204" pitchFamily="34" charset="0"/>
                <a:cs typeface="B Nazanin" panose="00000400000000000000" pitchFamily="2" charset="-78"/>
              </a:rPr>
              <a:t>توثيق:</a:t>
            </a:r>
            <a:r>
              <a:rPr lang="ar-SA" sz="7200" kern="100" dirty="0">
                <a:latin typeface="Calibri" panose="020F0502020204030204" pitchFamily="34" charset="0"/>
                <a:ea typeface="Calibri" panose="020F0502020204030204" pitchFamily="34" charset="0"/>
                <a:cs typeface="B Nazanin" panose="00000400000000000000" pitchFamily="2" charset="-78"/>
              </a:rPr>
              <a:t> به منظور اطمينان از اجراي تعهدات توسط عرضه‌كننده در سررسيد اوراق اختيار فروش تبعي، وثايقي از ايشان اخذ مي‌گردد. وثايق مورد نياز به پيشنهاد عرضه‌كننده و با تصميم كميته انتشار اوراق تبعي تعيين مي‌شود</a:t>
            </a:r>
            <a:r>
              <a:rPr lang="en-US" sz="7200" kern="100" dirty="0">
                <a:latin typeface="Calibri" panose="020F0502020204030204" pitchFamily="34" charset="0"/>
                <a:ea typeface="Calibri" panose="020F0502020204030204" pitchFamily="34" charset="0"/>
                <a:cs typeface="B Nazanin" panose="00000400000000000000" pitchFamily="2" charset="-78"/>
              </a:rPr>
              <a:t>.</a:t>
            </a:r>
            <a:endParaRPr lang="en-US" sz="6000" kern="100" dirty="0">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Bef>
                <a:spcPts val="0"/>
              </a:spcBef>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3902761706"/>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92500"/>
          </a:bodyPr>
          <a:lstStyle/>
          <a:p>
            <a:pPr marL="0" marR="0" indent="0" algn="just" rtl="1">
              <a:lnSpc>
                <a:spcPct val="115000"/>
              </a:lnSpc>
              <a:spcBef>
                <a:spcPts val="0"/>
              </a:spcBef>
              <a:spcAft>
                <a:spcPts val="0"/>
              </a:spcAft>
              <a:buNone/>
            </a:pPr>
            <a:r>
              <a:rPr lang="ar-SA" sz="5100" b="1" kern="100" dirty="0">
                <a:latin typeface="Calibri" panose="020F0502020204030204" pitchFamily="34" charset="0"/>
                <a:ea typeface="Calibri" panose="020F0502020204030204" pitchFamily="34" charset="0"/>
                <a:cs typeface="B Nazanin" panose="00000400000000000000" pitchFamily="2" charset="-78"/>
              </a:rPr>
              <a:t>انواع اوراق اختيار فروش </a:t>
            </a:r>
            <a:r>
              <a:rPr lang="ar-SA" sz="5100" b="1" kern="100" dirty="0" smtClean="0">
                <a:latin typeface="Calibri" panose="020F0502020204030204" pitchFamily="34" charset="0"/>
                <a:ea typeface="Calibri" panose="020F0502020204030204" pitchFamily="34" charset="0"/>
                <a:cs typeface="B Nazanin" panose="00000400000000000000" pitchFamily="2" charset="-78"/>
              </a:rPr>
              <a:t>تبعي</a:t>
            </a:r>
            <a:endParaRPr lang="fa-IR" sz="5100" b="1"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endParaRPr lang="en-US" sz="51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4500" b="1" kern="100" dirty="0">
                <a:latin typeface="Calibri" panose="020F0502020204030204" pitchFamily="34" charset="0"/>
                <a:ea typeface="Calibri" panose="020F0502020204030204" pitchFamily="34" charset="0"/>
                <a:cs typeface="B Nazanin" panose="00000400000000000000" pitchFamily="2" charset="-78"/>
              </a:rPr>
              <a:t>1</a:t>
            </a:r>
            <a:r>
              <a:rPr lang="en-US" sz="4500" b="1" kern="100" dirty="0">
                <a:latin typeface="Calibri" panose="020F0502020204030204" pitchFamily="34" charset="0"/>
                <a:ea typeface="Calibri" panose="020F0502020204030204" pitchFamily="34" charset="0"/>
                <a:cs typeface="B Nazanin" panose="00000400000000000000" pitchFamily="2" charset="-78"/>
              </a:rPr>
              <a:t>- </a:t>
            </a:r>
            <a:r>
              <a:rPr lang="ar-SA" sz="4500" b="1" kern="100" dirty="0">
                <a:latin typeface="Calibri" panose="020F0502020204030204" pitchFamily="34" charset="0"/>
                <a:ea typeface="Calibri" panose="020F0502020204030204" pitchFamily="34" charset="0"/>
                <a:cs typeface="B Nazanin" panose="00000400000000000000" pitchFamily="2" charset="-78"/>
              </a:rPr>
              <a:t>بیمه سهام</a:t>
            </a:r>
            <a:r>
              <a:rPr lang="en-US" sz="4500" b="1" kern="100" dirty="0">
                <a:latin typeface="Calibri" panose="020F0502020204030204" pitchFamily="34" charset="0"/>
                <a:ea typeface="Calibri" panose="020F0502020204030204" pitchFamily="34" charset="0"/>
                <a:cs typeface="B Nazanin" panose="00000400000000000000" pitchFamily="2" charset="-78"/>
              </a:rPr>
              <a:t>:</a:t>
            </a:r>
            <a:endParaRPr lang="en-US" sz="45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4500" kern="100" dirty="0">
                <a:latin typeface="Calibri" panose="020F0502020204030204" pitchFamily="34" charset="0"/>
                <a:ea typeface="Calibri" panose="020F0502020204030204" pitchFamily="34" charset="0"/>
                <a:cs typeface="B Nazanin" panose="00000400000000000000" pitchFamily="2" charset="-78"/>
              </a:rPr>
              <a:t>حمايت سهامدار عمده از یک سهم با تضمين کف قیمتی در سررسید یا تضمین درصد مشخص از بازدهي قیمتی سهم. ناشر با اعطای اختیار فروش تبعی برای دارندگان فعلی سهام خود، سهامداران خرد را از نوسان منفی قیمتی سهام، بیمه می‌نماید.</a:t>
            </a:r>
            <a:endParaRPr lang="en-US" sz="4500" kern="100" dirty="0">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Bef>
                <a:spcPts val="0"/>
              </a:spcBef>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2013926185"/>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47500" lnSpcReduction="20000"/>
          </a:bodyPr>
          <a:lstStyle/>
          <a:p>
            <a:pPr marL="0" marR="0" indent="0" algn="just" rtl="1">
              <a:lnSpc>
                <a:spcPct val="115000"/>
              </a:lnSpc>
              <a:spcBef>
                <a:spcPts val="0"/>
              </a:spcBef>
              <a:spcAft>
                <a:spcPts val="0"/>
              </a:spcAft>
              <a:buNone/>
            </a:pPr>
            <a:r>
              <a:rPr lang="ar-SA" sz="5900" b="1" kern="100" dirty="0">
                <a:latin typeface="Calibri" panose="020F0502020204030204" pitchFamily="34" charset="0"/>
                <a:ea typeface="Calibri" panose="020F0502020204030204" pitchFamily="34" charset="0"/>
                <a:cs typeface="B Nazanin" panose="00000400000000000000" pitchFamily="2" charset="-78"/>
              </a:rPr>
              <a:t>2</a:t>
            </a:r>
            <a:r>
              <a:rPr lang="en-US" sz="5900" b="1" kern="100" dirty="0">
                <a:latin typeface="Calibri" panose="020F0502020204030204" pitchFamily="34" charset="0"/>
                <a:ea typeface="Calibri" panose="020F0502020204030204" pitchFamily="34" charset="0"/>
                <a:cs typeface="B Nazanin" panose="00000400000000000000" pitchFamily="2" charset="-78"/>
              </a:rPr>
              <a:t>- </a:t>
            </a:r>
            <a:r>
              <a:rPr lang="ar-SA" sz="5900" b="1" kern="100" dirty="0">
                <a:latin typeface="Calibri" panose="020F0502020204030204" pitchFamily="34" charset="0"/>
                <a:ea typeface="Calibri" panose="020F0502020204030204" pitchFamily="34" charset="0"/>
                <a:cs typeface="B Nazanin" panose="00000400000000000000" pitchFamily="2" charset="-78"/>
              </a:rPr>
              <a:t>تامين </a:t>
            </a:r>
            <a:r>
              <a:rPr lang="ar-SA" sz="5900" b="1" kern="100" dirty="0" smtClean="0">
                <a:latin typeface="Calibri" panose="020F0502020204030204" pitchFamily="34" charset="0"/>
                <a:ea typeface="Calibri" panose="020F0502020204030204" pitchFamily="34" charset="0"/>
                <a:cs typeface="B Nazanin" panose="00000400000000000000" pitchFamily="2" charset="-78"/>
              </a:rPr>
              <a:t>مالي</a:t>
            </a:r>
            <a:endParaRPr lang="fa-IR" sz="5900" b="1"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endParaRPr lang="en-US" sz="44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5300" b="1" kern="100" dirty="0">
                <a:latin typeface="Calibri" panose="020F0502020204030204" pitchFamily="34" charset="0"/>
                <a:ea typeface="Calibri" panose="020F0502020204030204" pitchFamily="34" charset="0"/>
                <a:cs typeface="B Nazanin" panose="00000400000000000000" pitchFamily="2" charset="-78"/>
              </a:rPr>
              <a:t>2-1- تامين مالي</a:t>
            </a:r>
            <a:endParaRPr lang="en-US" sz="5300" kern="100" dirty="0">
              <a:latin typeface="Calibri" panose="020F0502020204030204" pitchFamily="34" charset="0"/>
              <a:ea typeface="Calibri" panose="020F0502020204030204" pitchFamily="34" charset="0"/>
              <a:cs typeface="Arial" panose="020B0604020202020204" pitchFamily="34" charset="0"/>
            </a:endParaRPr>
          </a:p>
          <a:p>
            <a:pPr marL="0" indent="0" algn="r">
              <a:lnSpc>
                <a:spcPct val="115000"/>
              </a:lnSpc>
              <a:spcBef>
                <a:spcPts val="0"/>
              </a:spcBef>
              <a:spcAft>
                <a:spcPts val="800"/>
              </a:spcAft>
              <a:buNone/>
            </a:pPr>
            <a:r>
              <a:rPr lang="en-US" sz="5400" b="1" kern="100" dirty="0">
                <a:latin typeface="Calibri" panose="020F0502020204030204" pitchFamily="34" charset="0"/>
                <a:ea typeface="Calibri" panose="020F0502020204030204" pitchFamily="34" charset="0"/>
                <a:cs typeface="B Nazanin" panose="00000400000000000000" pitchFamily="2" charset="-78"/>
                <a:hlinkClick r:id="rId2"/>
              </a:rPr>
              <a:t>"</a:t>
            </a:r>
            <a:r>
              <a:rPr lang="ar-SA" sz="5400" b="1" kern="100" dirty="0">
                <a:latin typeface="Calibri" panose="020F0502020204030204" pitchFamily="34" charset="0"/>
                <a:ea typeface="Calibri" panose="020F0502020204030204" pitchFamily="34" charset="0"/>
                <a:cs typeface="B Nazanin" panose="00000400000000000000" pitchFamily="2" charset="-78"/>
                <a:hlinkClick r:id="rId2"/>
              </a:rPr>
              <a:t>تامين مالي کوتاه مدت ناشر یا سهامدار عمده با پشتوانه دارايي سهمی</a:t>
            </a:r>
            <a:r>
              <a:rPr lang="en-US" sz="5400" b="1" kern="100" dirty="0">
                <a:latin typeface="Calibri" panose="020F0502020204030204" pitchFamily="34" charset="0"/>
                <a:ea typeface="Calibri" panose="020F0502020204030204" pitchFamily="34" charset="0"/>
                <a:cs typeface="B Nazanin" panose="00000400000000000000" pitchFamily="2" charset="-78"/>
                <a:hlinkClick r:id="rId2"/>
              </a:rPr>
              <a:t>"</a:t>
            </a:r>
            <a:endParaRPr lang="en-US" sz="4400" kern="100" dirty="0">
              <a:latin typeface="Calibri" panose="020F0502020204030204" pitchFamily="34" charset="0"/>
              <a:ea typeface="Calibri" panose="020F0502020204030204" pitchFamily="34" charset="0"/>
              <a:cs typeface="Arial" panose="020B0604020202020204" pitchFamily="34" charset="0"/>
            </a:endParaRPr>
          </a:p>
          <a:p>
            <a:pPr marL="0" marR="0" indent="0" algn="r" rtl="1">
              <a:spcBef>
                <a:spcPts val="0"/>
              </a:spcBef>
              <a:spcAft>
                <a:spcPts val="0"/>
              </a:spcAft>
              <a:buNone/>
            </a:pPr>
            <a:r>
              <a:rPr lang="ar-SA" sz="5400" dirty="0">
                <a:latin typeface="Calibri" panose="020F0502020204030204" pitchFamily="34" charset="0"/>
                <a:ea typeface="Calibri" panose="020F0502020204030204" pitchFamily="34" charset="0"/>
                <a:cs typeface="B Nazanin" panose="00000400000000000000" pitchFamily="2" charset="-78"/>
              </a:rPr>
              <a:t>همزمان با فروش سهام پایه، تامین مالی موردنظر توسط ناشر صورت می‌پذیرد و وجوه حاصل از تامین مالی به اهداف توسعه‌ای یا کسب و کار ناشر تعلق می‌یابد. در سررسید با بازخرید سهام پایه توسط ناشر با قیمت اعمال، معادل اصل و نرخ تضمین شده به خریداران بازگردانده خواهد شد</a:t>
            </a:r>
            <a:r>
              <a:rPr lang="en-US" sz="5400" dirty="0">
                <a:latin typeface="Calibri" panose="020F0502020204030204" pitchFamily="34" charset="0"/>
                <a:ea typeface="Calibri" panose="020F0502020204030204" pitchFamily="34" charset="0"/>
                <a:cs typeface="B Nazanin" panose="00000400000000000000" pitchFamily="2" charset="-78"/>
              </a:rPr>
              <a:t>.</a:t>
            </a:r>
            <a:endParaRPr lang="en-US" sz="4400" dirty="0">
              <a:latin typeface="Times New Roman" panose="02020603050405020304" pitchFamily="18" charset="0"/>
              <a:ea typeface="Times New Roman" panose="02020603050405020304" pitchFamily="18" charset="0"/>
            </a:endParaRPr>
          </a:p>
          <a:p>
            <a:pPr marL="0" marR="0" indent="0" algn="r">
              <a:lnSpc>
                <a:spcPct val="115000"/>
              </a:lnSpc>
              <a:spcBef>
                <a:spcPts val="0"/>
              </a:spcBef>
              <a:spcAft>
                <a:spcPts val="800"/>
              </a:spcAft>
              <a:buNone/>
            </a:pPr>
            <a:r>
              <a:rPr lang="ar-SA" sz="4800" kern="100" dirty="0">
                <a:latin typeface="IranSans"/>
                <a:ea typeface="Calibri" panose="020F0502020204030204" pitchFamily="34" charset="0"/>
              </a:rPr>
              <a:t> </a:t>
            </a:r>
            <a:endParaRPr lang="en-US" sz="44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5300" b="1" kern="100" dirty="0">
                <a:latin typeface="Calibri" panose="020F0502020204030204" pitchFamily="34" charset="0"/>
                <a:ea typeface="Calibri" panose="020F0502020204030204" pitchFamily="34" charset="0"/>
                <a:cs typeface="B Nazanin" panose="00000400000000000000" pitchFamily="2" charset="-78"/>
              </a:rPr>
              <a:t>2-2- تامين مالي با هدف حمايت از سهام خرد در </a:t>
            </a:r>
            <a:r>
              <a:rPr lang="ar-SA" sz="5300" b="1" kern="100" dirty="0" smtClean="0">
                <a:latin typeface="Calibri" panose="020F0502020204030204" pitchFamily="34" charset="0"/>
                <a:ea typeface="Calibri" panose="020F0502020204030204" pitchFamily="34" charset="0"/>
                <a:cs typeface="B Nazanin" panose="00000400000000000000" pitchFamily="2" charset="-78"/>
              </a:rPr>
              <a:t>بازار</a:t>
            </a:r>
            <a:endParaRPr lang="fa-IR" sz="5300" b="1"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5400" b="1" kern="100" dirty="0" smtClean="0">
                <a:latin typeface="Calibri" panose="020F0502020204030204" pitchFamily="34" charset="0"/>
                <a:ea typeface="Calibri" panose="020F0502020204030204" pitchFamily="34" charset="0"/>
                <a:cs typeface="B Nazanin" panose="00000400000000000000" pitchFamily="2" charset="-78"/>
                <a:hlinkClick r:id="rId2"/>
              </a:rPr>
              <a:t>"</a:t>
            </a:r>
            <a:r>
              <a:rPr lang="ar-SA" sz="5400" b="1" kern="100" dirty="0" smtClean="0">
                <a:latin typeface="Calibri" panose="020F0502020204030204" pitchFamily="34" charset="0"/>
                <a:ea typeface="Calibri" panose="020F0502020204030204" pitchFamily="34" charset="0"/>
                <a:cs typeface="B Nazanin" panose="00000400000000000000" pitchFamily="2" charset="-78"/>
                <a:hlinkClick r:id="rId2"/>
              </a:rPr>
              <a:t>تامين مالي کوتاه مدت ناشر یا سهامدار عمده با پشتوانه دارايي سهمی</a:t>
            </a:r>
            <a:r>
              <a:rPr lang="en-US" sz="5400" b="1" kern="100" dirty="0" smtClean="0">
                <a:latin typeface="Calibri" panose="020F0502020204030204" pitchFamily="34" charset="0"/>
                <a:ea typeface="Calibri" panose="020F0502020204030204" pitchFamily="34" charset="0"/>
                <a:cs typeface="B Nazanin" panose="00000400000000000000" pitchFamily="2" charset="-78"/>
                <a:hlinkClick r:id="rId2"/>
              </a:rPr>
              <a:t>"</a:t>
            </a:r>
            <a:endParaRPr lang="en-US" sz="4400" kern="100" dirty="0" smtClean="0">
              <a:latin typeface="Calibri" panose="020F0502020204030204" pitchFamily="34" charset="0"/>
              <a:ea typeface="Calibri" panose="020F0502020204030204" pitchFamily="34" charset="0"/>
              <a:cs typeface="Arial" panose="020B0604020202020204" pitchFamily="34" charset="0"/>
            </a:endParaRPr>
          </a:p>
          <a:p>
            <a:pPr marL="0" marR="0" indent="0" algn="r" rtl="1">
              <a:spcBef>
                <a:spcPts val="0"/>
              </a:spcBef>
              <a:spcAft>
                <a:spcPts val="0"/>
              </a:spcAft>
              <a:buNone/>
            </a:pPr>
            <a:r>
              <a:rPr lang="ar-SA" sz="5400" dirty="0" smtClean="0">
                <a:latin typeface="Calibri" panose="020F0502020204030204" pitchFamily="34" charset="0"/>
                <a:ea typeface="Calibri" panose="020F0502020204030204" pitchFamily="34" charset="0"/>
                <a:cs typeface="B Nazanin" panose="00000400000000000000" pitchFamily="2" charset="-78"/>
              </a:rPr>
              <a:t>ساز </a:t>
            </a:r>
            <a:r>
              <a:rPr lang="ar-SA" sz="5400" dirty="0">
                <a:latin typeface="Calibri" panose="020F0502020204030204" pitchFamily="34" charset="0"/>
                <a:ea typeface="Calibri" panose="020F0502020204030204" pitchFamily="34" charset="0"/>
                <a:cs typeface="B Nazanin" panose="00000400000000000000" pitchFamily="2" charset="-78"/>
              </a:rPr>
              <a:t>و کار این انتشار مطابق اوراق تبعی تامین مالی است با این تفاوت، که در این روش هدف از انتشار، صرف تمام یا بخشی از مبلغ حاصل از تامين مالي جهت حمايت از سهام خرد در بازار می‌باشد</a:t>
            </a:r>
            <a:r>
              <a:rPr lang="en-US" sz="5400" dirty="0">
                <a:latin typeface="Calibri" panose="020F0502020204030204" pitchFamily="34" charset="0"/>
                <a:ea typeface="Calibri" panose="020F0502020204030204" pitchFamily="34" charset="0"/>
                <a:cs typeface="B Nazanin" panose="00000400000000000000" pitchFamily="2" charset="-78"/>
              </a:rPr>
              <a:t>.</a:t>
            </a:r>
            <a:br>
              <a:rPr lang="en-US" sz="5400" dirty="0">
                <a:latin typeface="Calibri" panose="020F0502020204030204" pitchFamily="34" charset="0"/>
                <a:ea typeface="Calibri" panose="020F0502020204030204" pitchFamily="34" charset="0"/>
                <a:cs typeface="B Nazanin" panose="00000400000000000000" pitchFamily="2" charset="-78"/>
              </a:rPr>
            </a:br>
            <a:r>
              <a:rPr lang="ar-SA" sz="5400" dirty="0">
                <a:latin typeface="Calibri" panose="020F0502020204030204" pitchFamily="34" charset="0"/>
                <a:ea typeface="Calibri" panose="020F0502020204030204" pitchFamily="34" charset="0"/>
                <a:cs typeface="B Nazanin" panose="00000400000000000000" pitchFamily="2" charset="-78"/>
              </a:rPr>
              <a:t>این حمایت می‌تواند محدود به سهام پایه موضوع انتشار یا سهام شرکت‌های هم‌گروه یا سایر سهام مورد معامله در بازار </a:t>
            </a:r>
            <a:r>
              <a:rPr lang="ar-SA" sz="5400" dirty="0" smtClean="0">
                <a:latin typeface="Calibri" panose="020F0502020204030204" pitchFamily="34" charset="0"/>
                <a:ea typeface="Calibri" panose="020F0502020204030204" pitchFamily="34" charset="0"/>
                <a:cs typeface="B Nazanin" panose="00000400000000000000" pitchFamily="2" charset="-78"/>
              </a:rPr>
              <a:t>باشد</a:t>
            </a:r>
            <a:r>
              <a:rPr lang="en-US" sz="5400" dirty="0" smtClean="0">
                <a:latin typeface="Calibri" panose="020F0502020204030204" pitchFamily="34" charset="0"/>
                <a:ea typeface="Calibri" panose="020F0502020204030204" pitchFamily="34" charset="0"/>
                <a:cs typeface="B Nazanin" panose="00000400000000000000" pitchFamily="2" charset="-78"/>
              </a:rPr>
              <a:t>.</a:t>
            </a:r>
            <a:endParaRPr lang="en-US" sz="4400" dirty="0">
              <a:latin typeface="Times New Roman" panose="02020603050405020304" pitchFamily="18" charset="0"/>
              <a:ea typeface="Times New Roman" panose="02020603050405020304" pitchFamily="18" charset="0"/>
            </a:endParaRPr>
          </a:p>
          <a:p>
            <a:pPr algn="just" rtl="1">
              <a:lnSpc>
                <a:spcPct val="115000"/>
              </a:lnSpc>
              <a:spcBef>
                <a:spcPts val="0"/>
              </a:spcBef>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223555440"/>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47500" lnSpcReduction="20000"/>
          </a:bodyPr>
          <a:lstStyle/>
          <a:p>
            <a:pPr marL="0" marR="0" indent="0" algn="just" rtl="1">
              <a:lnSpc>
                <a:spcPct val="115000"/>
              </a:lnSpc>
              <a:spcBef>
                <a:spcPts val="0"/>
              </a:spcBef>
              <a:spcAft>
                <a:spcPts val="0"/>
              </a:spcAft>
              <a:buNone/>
            </a:pPr>
            <a:r>
              <a:rPr lang="ar-SA" sz="5900" b="1" kern="100" dirty="0">
                <a:latin typeface="Calibri" panose="020F0502020204030204" pitchFamily="34" charset="0"/>
                <a:ea typeface="Calibri" panose="020F0502020204030204" pitchFamily="34" charset="0"/>
                <a:cs typeface="B Nazanin" panose="00000400000000000000" pitchFamily="2" charset="-78"/>
              </a:rPr>
              <a:t>2</a:t>
            </a:r>
            <a:r>
              <a:rPr lang="en-US" sz="5900" b="1" kern="100" dirty="0">
                <a:latin typeface="Calibri" panose="020F0502020204030204" pitchFamily="34" charset="0"/>
                <a:ea typeface="Calibri" panose="020F0502020204030204" pitchFamily="34" charset="0"/>
                <a:cs typeface="B Nazanin" panose="00000400000000000000" pitchFamily="2" charset="-78"/>
              </a:rPr>
              <a:t>- </a:t>
            </a:r>
            <a:r>
              <a:rPr lang="ar-SA" sz="5900" b="1" kern="100" dirty="0">
                <a:latin typeface="Calibri" panose="020F0502020204030204" pitchFamily="34" charset="0"/>
                <a:ea typeface="Calibri" panose="020F0502020204030204" pitchFamily="34" charset="0"/>
                <a:cs typeface="B Nazanin" panose="00000400000000000000" pitchFamily="2" charset="-78"/>
              </a:rPr>
              <a:t>تامين </a:t>
            </a:r>
            <a:r>
              <a:rPr lang="ar-SA" sz="5900" b="1" kern="100" dirty="0" smtClean="0">
                <a:latin typeface="Calibri" panose="020F0502020204030204" pitchFamily="34" charset="0"/>
                <a:ea typeface="Calibri" panose="020F0502020204030204" pitchFamily="34" charset="0"/>
                <a:cs typeface="B Nazanin" panose="00000400000000000000" pitchFamily="2" charset="-78"/>
              </a:rPr>
              <a:t>مالي</a:t>
            </a:r>
            <a:endParaRPr lang="fa-IR" sz="5900" b="1" kern="100" dirty="0" smtClean="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ct val="115000"/>
              </a:lnSpc>
              <a:spcBef>
                <a:spcPts val="0"/>
              </a:spcBef>
              <a:spcAft>
                <a:spcPts val="0"/>
              </a:spcAft>
              <a:buNone/>
            </a:pPr>
            <a:endParaRPr lang="en-US" sz="44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5300" b="1" kern="100" dirty="0">
                <a:latin typeface="Calibri" panose="020F0502020204030204" pitchFamily="34" charset="0"/>
                <a:ea typeface="Calibri" panose="020F0502020204030204" pitchFamily="34" charset="0"/>
                <a:cs typeface="B Nazanin" panose="00000400000000000000" pitchFamily="2" charset="-78"/>
              </a:rPr>
              <a:t>2-1- تامين مالي</a:t>
            </a:r>
            <a:endParaRPr lang="en-US" sz="5300" kern="100" dirty="0">
              <a:latin typeface="Calibri" panose="020F0502020204030204" pitchFamily="34" charset="0"/>
              <a:ea typeface="Calibri" panose="020F0502020204030204" pitchFamily="34" charset="0"/>
              <a:cs typeface="Arial" panose="020B0604020202020204" pitchFamily="34" charset="0"/>
            </a:endParaRPr>
          </a:p>
          <a:p>
            <a:pPr marL="0" indent="0" algn="r">
              <a:lnSpc>
                <a:spcPct val="115000"/>
              </a:lnSpc>
              <a:spcBef>
                <a:spcPts val="0"/>
              </a:spcBef>
              <a:spcAft>
                <a:spcPts val="800"/>
              </a:spcAft>
              <a:buNone/>
            </a:pPr>
            <a:r>
              <a:rPr lang="en-US" sz="5400" b="1" kern="100" dirty="0">
                <a:latin typeface="Calibri" panose="020F0502020204030204" pitchFamily="34" charset="0"/>
                <a:ea typeface="Calibri" panose="020F0502020204030204" pitchFamily="34" charset="0"/>
                <a:cs typeface="B Nazanin" panose="00000400000000000000" pitchFamily="2" charset="-78"/>
                <a:hlinkClick r:id="rId2"/>
              </a:rPr>
              <a:t>"</a:t>
            </a:r>
            <a:r>
              <a:rPr lang="ar-SA" sz="5400" b="1" kern="100" dirty="0">
                <a:latin typeface="Calibri" panose="020F0502020204030204" pitchFamily="34" charset="0"/>
                <a:ea typeface="Calibri" panose="020F0502020204030204" pitchFamily="34" charset="0"/>
                <a:cs typeface="B Nazanin" panose="00000400000000000000" pitchFamily="2" charset="-78"/>
                <a:hlinkClick r:id="rId2"/>
              </a:rPr>
              <a:t>تامين مالي کوتاه مدت ناشر یا سهامدار عمده با پشتوانه دارايي سهمی</a:t>
            </a:r>
            <a:r>
              <a:rPr lang="en-US" sz="5400" b="1" kern="100" dirty="0">
                <a:latin typeface="Calibri" panose="020F0502020204030204" pitchFamily="34" charset="0"/>
                <a:ea typeface="Calibri" panose="020F0502020204030204" pitchFamily="34" charset="0"/>
                <a:cs typeface="B Nazanin" panose="00000400000000000000" pitchFamily="2" charset="-78"/>
                <a:hlinkClick r:id="rId2"/>
              </a:rPr>
              <a:t>"</a:t>
            </a:r>
            <a:endParaRPr lang="en-US" sz="4400" kern="100" dirty="0">
              <a:latin typeface="Calibri" panose="020F0502020204030204" pitchFamily="34" charset="0"/>
              <a:ea typeface="Calibri" panose="020F0502020204030204" pitchFamily="34" charset="0"/>
              <a:cs typeface="Arial" panose="020B0604020202020204" pitchFamily="34" charset="0"/>
            </a:endParaRPr>
          </a:p>
          <a:p>
            <a:pPr marL="0" marR="0" indent="0" algn="r" rtl="1">
              <a:spcBef>
                <a:spcPts val="0"/>
              </a:spcBef>
              <a:spcAft>
                <a:spcPts val="0"/>
              </a:spcAft>
              <a:buNone/>
            </a:pPr>
            <a:r>
              <a:rPr lang="ar-SA" sz="5400" dirty="0">
                <a:latin typeface="Calibri" panose="020F0502020204030204" pitchFamily="34" charset="0"/>
                <a:ea typeface="Calibri" panose="020F0502020204030204" pitchFamily="34" charset="0"/>
                <a:cs typeface="B Nazanin" panose="00000400000000000000" pitchFamily="2" charset="-78"/>
              </a:rPr>
              <a:t>همزمان با فروش سهام پایه، تامین مالی موردنظر توسط ناشر صورت می‌پذیرد و وجوه حاصل از تامین مالی به اهداف توسعه‌ای یا کسب و کار ناشر تعلق می‌یابد. در سررسید با بازخرید سهام پایه توسط ناشر با قیمت اعمال، معادل اصل و نرخ تضمین شده به خریداران بازگردانده خواهد شد</a:t>
            </a:r>
            <a:r>
              <a:rPr lang="en-US" sz="5400" dirty="0">
                <a:latin typeface="Calibri" panose="020F0502020204030204" pitchFamily="34" charset="0"/>
                <a:ea typeface="Calibri" panose="020F0502020204030204" pitchFamily="34" charset="0"/>
                <a:cs typeface="B Nazanin" panose="00000400000000000000" pitchFamily="2" charset="-78"/>
              </a:rPr>
              <a:t>.</a:t>
            </a:r>
            <a:endParaRPr lang="en-US" sz="4400" dirty="0">
              <a:latin typeface="Times New Roman" panose="02020603050405020304" pitchFamily="18" charset="0"/>
              <a:ea typeface="Times New Roman" panose="02020603050405020304" pitchFamily="18" charset="0"/>
            </a:endParaRPr>
          </a:p>
          <a:p>
            <a:pPr marL="0" marR="0" indent="0" algn="r">
              <a:lnSpc>
                <a:spcPct val="115000"/>
              </a:lnSpc>
              <a:spcBef>
                <a:spcPts val="0"/>
              </a:spcBef>
              <a:spcAft>
                <a:spcPts val="800"/>
              </a:spcAft>
              <a:buNone/>
            </a:pPr>
            <a:r>
              <a:rPr lang="ar-SA" sz="4800" kern="100" dirty="0">
                <a:latin typeface="IranSans"/>
                <a:ea typeface="Calibri" panose="020F0502020204030204" pitchFamily="34" charset="0"/>
              </a:rPr>
              <a:t> </a:t>
            </a:r>
            <a:endParaRPr lang="en-US" sz="4400"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ar-SA" sz="5300" b="1" kern="100" dirty="0">
                <a:latin typeface="Calibri" panose="020F0502020204030204" pitchFamily="34" charset="0"/>
                <a:ea typeface="Calibri" panose="020F0502020204030204" pitchFamily="34" charset="0"/>
                <a:cs typeface="B Nazanin" panose="00000400000000000000" pitchFamily="2" charset="-78"/>
              </a:rPr>
              <a:t>2-2- تامين مالي با هدف حمايت از سهام خرد در </a:t>
            </a:r>
            <a:r>
              <a:rPr lang="ar-SA" sz="5300" b="1" kern="100" dirty="0" smtClean="0">
                <a:latin typeface="Calibri" panose="020F0502020204030204" pitchFamily="34" charset="0"/>
                <a:ea typeface="Calibri" panose="020F0502020204030204" pitchFamily="34" charset="0"/>
                <a:cs typeface="B Nazanin" panose="00000400000000000000" pitchFamily="2" charset="-78"/>
              </a:rPr>
              <a:t>بازار</a:t>
            </a:r>
            <a:endParaRPr lang="fa-IR" sz="5300" b="1" kern="100"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ct val="115000"/>
              </a:lnSpc>
              <a:spcBef>
                <a:spcPts val="0"/>
              </a:spcBef>
              <a:spcAft>
                <a:spcPts val="0"/>
              </a:spcAft>
              <a:buNone/>
            </a:pPr>
            <a:r>
              <a:rPr lang="en-US" sz="5400" b="1" kern="100" dirty="0" smtClean="0">
                <a:latin typeface="Calibri" panose="020F0502020204030204" pitchFamily="34" charset="0"/>
                <a:ea typeface="Calibri" panose="020F0502020204030204" pitchFamily="34" charset="0"/>
                <a:cs typeface="B Nazanin" panose="00000400000000000000" pitchFamily="2" charset="-78"/>
                <a:hlinkClick r:id="rId2"/>
              </a:rPr>
              <a:t>"</a:t>
            </a:r>
            <a:r>
              <a:rPr lang="ar-SA" sz="5400" b="1" kern="100" dirty="0" smtClean="0">
                <a:latin typeface="Calibri" panose="020F0502020204030204" pitchFamily="34" charset="0"/>
                <a:ea typeface="Calibri" panose="020F0502020204030204" pitchFamily="34" charset="0"/>
                <a:cs typeface="B Nazanin" panose="00000400000000000000" pitchFamily="2" charset="-78"/>
                <a:hlinkClick r:id="rId2"/>
              </a:rPr>
              <a:t>تامين مالي کوتاه مدت ناشر یا سهامدار عمده با پشتوانه دارايي سهمی</a:t>
            </a:r>
            <a:r>
              <a:rPr lang="en-US" sz="5400" b="1" kern="100" dirty="0" smtClean="0">
                <a:latin typeface="Calibri" panose="020F0502020204030204" pitchFamily="34" charset="0"/>
                <a:ea typeface="Calibri" panose="020F0502020204030204" pitchFamily="34" charset="0"/>
                <a:cs typeface="B Nazanin" panose="00000400000000000000" pitchFamily="2" charset="-78"/>
                <a:hlinkClick r:id="rId2"/>
              </a:rPr>
              <a:t>"</a:t>
            </a:r>
            <a:endParaRPr lang="en-US" sz="4400" kern="100" dirty="0" smtClean="0">
              <a:latin typeface="Calibri" panose="020F0502020204030204" pitchFamily="34" charset="0"/>
              <a:ea typeface="Calibri" panose="020F0502020204030204" pitchFamily="34" charset="0"/>
              <a:cs typeface="Arial" panose="020B0604020202020204" pitchFamily="34" charset="0"/>
            </a:endParaRPr>
          </a:p>
          <a:p>
            <a:pPr marL="0" marR="0" indent="0" algn="r" rtl="1">
              <a:spcBef>
                <a:spcPts val="0"/>
              </a:spcBef>
              <a:spcAft>
                <a:spcPts val="0"/>
              </a:spcAft>
              <a:buNone/>
            </a:pPr>
            <a:r>
              <a:rPr lang="ar-SA" sz="5400" dirty="0" smtClean="0">
                <a:latin typeface="Calibri" panose="020F0502020204030204" pitchFamily="34" charset="0"/>
                <a:ea typeface="Calibri" panose="020F0502020204030204" pitchFamily="34" charset="0"/>
                <a:cs typeface="B Nazanin" panose="00000400000000000000" pitchFamily="2" charset="-78"/>
              </a:rPr>
              <a:t>ساز </a:t>
            </a:r>
            <a:r>
              <a:rPr lang="ar-SA" sz="5400" dirty="0">
                <a:latin typeface="Calibri" panose="020F0502020204030204" pitchFamily="34" charset="0"/>
                <a:ea typeface="Calibri" panose="020F0502020204030204" pitchFamily="34" charset="0"/>
                <a:cs typeface="B Nazanin" panose="00000400000000000000" pitchFamily="2" charset="-78"/>
              </a:rPr>
              <a:t>و کار این انتشار مطابق اوراق تبعی تامین مالی است با این تفاوت، که در این روش هدف از انتشار، صرف تمام یا بخشی از مبلغ حاصل از تامين مالي جهت حمايت از سهام خرد در بازار می‌باشد</a:t>
            </a:r>
            <a:r>
              <a:rPr lang="en-US" sz="5400" dirty="0">
                <a:latin typeface="Calibri" panose="020F0502020204030204" pitchFamily="34" charset="0"/>
                <a:ea typeface="Calibri" panose="020F0502020204030204" pitchFamily="34" charset="0"/>
                <a:cs typeface="B Nazanin" panose="00000400000000000000" pitchFamily="2" charset="-78"/>
              </a:rPr>
              <a:t>.</a:t>
            </a:r>
            <a:br>
              <a:rPr lang="en-US" sz="5400" dirty="0">
                <a:latin typeface="Calibri" panose="020F0502020204030204" pitchFamily="34" charset="0"/>
                <a:ea typeface="Calibri" panose="020F0502020204030204" pitchFamily="34" charset="0"/>
                <a:cs typeface="B Nazanin" panose="00000400000000000000" pitchFamily="2" charset="-78"/>
              </a:rPr>
            </a:br>
            <a:r>
              <a:rPr lang="ar-SA" sz="5400" dirty="0">
                <a:latin typeface="Calibri" panose="020F0502020204030204" pitchFamily="34" charset="0"/>
                <a:ea typeface="Calibri" panose="020F0502020204030204" pitchFamily="34" charset="0"/>
                <a:cs typeface="B Nazanin" panose="00000400000000000000" pitchFamily="2" charset="-78"/>
              </a:rPr>
              <a:t>این حمایت می‌تواند محدود به سهام پایه موضوع انتشار یا سهام شرکت‌های هم‌گروه یا سایر سهام مورد معامله در بازار </a:t>
            </a:r>
            <a:r>
              <a:rPr lang="ar-SA" sz="5400" dirty="0" smtClean="0">
                <a:latin typeface="Calibri" panose="020F0502020204030204" pitchFamily="34" charset="0"/>
                <a:ea typeface="Calibri" panose="020F0502020204030204" pitchFamily="34" charset="0"/>
                <a:cs typeface="B Nazanin" panose="00000400000000000000" pitchFamily="2" charset="-78"/>
              </a:rPr>
              <a:t>باشد</a:t>
            </a:r>
            <a:r>
              <a:rPr lang="en-US" sz="5400" dirty="0" smtClean="0">
                <a:latin typeface="Calibri" panose="020F0502020204030204" pitchFamily="34" charset="0"/>
                <a:ea typeface="Calibri" panose="020F0502020204030204" pitchFamily="34" charset="0"/>
                <a:cs typeface="B Nazanin" panose="00000400000000000000" pitchFamily="2" charset="-78"/>
              </a:rPr>
              <a:t>.</a:t>
            </a:r>
            <a:endParaRPr lang="en-US" sz="4400" dirty="0">
              <a:latin typeface="Times New Roman" panose="02020603050405020304" pitchFamily="18" charset="0"/>
              <a:ea typeface="Times New Roman" panose="02020603050405020304" pitchFamily="18" charset="0"/>
            </a:endParaRPr>
          </a:p>
          <a:p>
            <a:pPr algn="just" rtl="1">
              <a:lnSpc>
                <a:spcPct val="115000"/>
              </a:lnSpc>
              <a:spcBef>
                <a:spcPts val="0"/>
              </a:spcBef>
            </a:pPr>
            <a:endParaRPr lang="en-US" sz="2000" kern="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2196751890"/>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b="1" dirty="0">
                <a:cs typeface="B Nazanin" panose="00000400000000000000" pitchFamily="2" charset="-78"/>
              </a:rPr>
              <a:t>صندوق های سرمایه گذاری</a:t>
            </a:r>
          </a:p>
          <a:p>
            <a:pPr marL="0" indent="0" algn="just" rtl="1">
              <a:lnSpc>
                <a:spcPct val="200000"/>
              </a:lnSpc>
              <a:buNone/>
            </a:pPr>
            <a:r>
              <a:rPr lang="fa-IR" dirty="0">
                <a:cs typeface="B Nazanin" panose="00000400000000000000" pitchFamily="2" charset="-78"/>
              </a:rPr>
              <a:t>صندوق های سرمایه گذاری به عنوان یک روش سرمایه‌گذاری غیر مستقیم در بازار سرمایه، نقش واسطه مالی را ایفا می‌کند. بدین صورت که با جمع‌آوری سرمایه خرد اشخاص مختلف، اقدام به سرمایه‌گذاری در بازار بورس به‌وسیله یک تیم تحلیل‌گر حرفه‌ای و با نظر مدیر صندوق خواهد کرد. </a:t>
            </a:r>
          </a:p>
          <a:p>
            <a:pPr marL="0" indent="0" algn="just" rtl="1">
              <a:lnSpc>
                <a:spcPct val="200000"/>
              </a:lnSpc>
              <a:buNone/>
            </a:pPr>
            <a:r>
              <a:rPr lang="fa-IR" dirty="0">
                <a:cs typeface="B Nazanin" panose="00000400000000000000" pitchFamily="2" charset="-78"/>
              </a:rPr>
              <a:t>صندوق های سرمایه گذاری بر اساس نحوه معامله به دو دسته اصلی تقسیم می‌شوند:</a:t>
            </a:r>
          </a:p>
        </p:txBody>
      </p:sp>
    </p:spTree>
    <p:extLst>
      <p:ext uri="{BB962C8B-B14F-4D97-AF65-F5344CB8AC3E}">
        <p14:creationId xmlns:p14="http://schemas.microsoft.com/office/powerpoint/2010/main" val="2678789226"/>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dirty="0" smtClean="0">
                <a:cs typeface="B Nazanin" panose="00000400000000000000" pitchFamily="2" charset="-78"/>
              </a:rPr>
              <a:t>•</a:t>
            </a:r>
            <a:r>
              <a:rPr lang="en-US" dirty="0" smtClean="0">
                <a:cs typeface="B Nazanin" panose="00000400000000000000" pitchFamily="2" charset="-78"/>
              </a:rPr>
              <a:t> </a:t>
            </a:r>
            <a:r>
              <a:rPr lang="fa-IR" dirty="0" smtClean="0">
                <a:cs typeface="B Nazanin" panose="00000400000000000000" pitchFamily="2" charset="-78"/>
              </a:rPr>
              <a:t>صندوق‌های </a:t>
            </a:r>
            <a:r>
              <a:rPr lang="fa-IR" dirty="0">
                <a:cs typeface="B Nazanin" panose="00000400000000000000" pitchFamily="2" charset="-78"/>
              </a:rPr>
              <a:t>قابل معامله در </a:t>
            </a:r>
            <a:r>
              <a:rPr lang="fa-IR" dirty="0" smtClean="0">
                <a:cs typeface="B Nazanin" panose="00000400000000000000" pitchFamily="2" charset="-78"/>
              </a:rPr>
              <a:t>بورس</a:t>
            </a:r>
            <a:r>
              <a:rPr lang="en-US" dirty="0" smtClean="0">
                <a:cs typeface="B Nazanin" panose="00000400000000000000" pitchFamily="2" charset="-78"/>
              </a:rPr>
              <a:t>ETF)</a:t>
            </a:r>
            <a:r>
              <a:rPr lang="fa-IR" dirty="0" smtClean="0">
                <a:cs typeface="B Nazanin" panose="00000400000000000000" pitchFamily="2" charset="-78"/>
              </a:rPr>
              <a:t>)</a:t>
            </a:r>
            <a:r>
              <a:rPr lang="en-US" dirty="0" smtClean="0">
                <a:cs typeface="B Nazanin" panose="00000400000000000000" pitchFamily="2" charset="-78"/>
              </a:rPr>
              <a:t> : </a:t>
            </a:r>
            <a:r>
              <a:rPr lang="fa-IR" dirty="0">
                <a:cs typeface="B Nazanin" panose="00000400000000000000" pitchFamily="2" charset="-78"/>
              </a:rPr>
              <a:t>این صندوق‌ها همانند سهام در بورس خرید و فروش شده و قیمت آن‌ها بر اساس عرضه و تقاضا در بازار تعیین می‌شود. </a:t>
            </a:r>
            <a:r>
              <a:rPr lang="en-US" dirty="0">
                <a:cs typeface="B Nazanin" panose="00000400000000000000" pitchFamily="2" charset="-78"/>
              </a:rPr>
              <a:t>ETF</a:t>
            </a:r>
            <a:r>
              <a:rPr lang="fa-IR" dirty="0">
                <a:cs typeface="B Nazanin" panose="00000400000000000000" pitchFamily="2" charset="-78"/>
              </a:rPr>
              <a:t>ها معمولا </a:t>
            </a:r>
            <a:r>
              <a:rPr lang="fa-IR" dirty="0" smtClean="0">
                <a:cs typeface="B Nazanin" panose="00000400000000000000" pitchFamily="2" charset="-78"/>
              </a:rPr>
              <a:t>نقد شوندگی </a:t>
            </a:r>
            <a:r>
              <a:rPr lang="fa-IR" dirty="0">
                <a:cs typeface="B Nazanin" panose="00000400000000000000" pitchFamily="2" charset="-78"/>
              </a:rPr>
              <a:t>بالایی دارند.</a:t>
            </a:r>
          </a:p>
          <a:p>
            <a:pPr marL="0" indent="0" algn="just" rtl="1">
              <a:lnSpc>
                <a:spcPct val="200000"/>
              </a:lnSpc>
              <a:buNone/>
            </a:pPr>
            <a:r>
              <a:rPr lang="fa-IR" dirty="0" smtClean="0">
                <a:cs typeface="B Nazanin" panose="00000400000000000000" pitchFamily="2" charset="-78"/>
              </a:rPr>
              <a:t>•</a:t>
            </a:r>
            <a:r>
              <a:rPr lang="en-US" dirty="0" smtClean="0">
                <a:cs typeface="B Nazanin" panose="00000400000000000000" pitchFamily="2" charset="-78"/>
              </a:rPr>
              <a:t> </a:t>
            </a:r>
            <a:r>
              <a:rPr lang="fa-IR" dirty="0" smtClean="0">
                <a:cs typeface="B Nazanin" panose="00000400000000000000" pitchFamily="2" charset="-78"/>
              </a:rPr>
              <a:t>صندوق‌های </a:t>
            </a:r>
            <a:r>
              <a:rPr lang="fa-IR" dirty="0">
                <a:cs typeface="B Nazanin" panose="00000400000000000000" pitchFamily="2" charset="-78"/>
              </a:rPr>
              <a:t>خارج از بورس (صدور و ابطالی): برای خرید و فروش واحدهای این صندوق‌ها باید از پنل اختصاصی صندوق مربوطه اقدام کرد. قیمت واحدهای این صندوق‌ها بر اساس ارزش خالص دارایی‌های صندوق محاسبه می‌شود.</a:t>
            </a:r>
          </a:p>
        </p:txBody>
      </p:sp>
    </p:spTree>
    <p:extLst>
      <p:ext uri="{BB962C8B-B14F-4D97-AF65-F5344CB8AC3E}">
        <p14:creationId xmlns:p14="http://schemas.microsoft.com/office/powerpoint/2010/main" val="1707290429"/>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dirty="0">
                <a:cs typeface="B Nazanin" panose="00000400000000000000" pitchFamily="2" charset="-78"/>
              </a:rPr>
              <a:t>صندوق های سرمایه گذاری با درآمد ثابت</a:t>
            </a:r>
          </a:p>
          <a:p>
            <a:pPr marL="0" indent="0" algn="just" rtl="1">
              <a:lnSpc>
                <a:spcPct val="200000"/>
              </a:lnSpc>
              <a:buNone/>
            </a:pPr>
            <a:r>
              <a:rPr lang="fa-IR" dirty="0">
                <a:cs typeface="B Nazanin" panose="00000400000000000000" pitchFamily="2" charset="-78"/>
              </a:rPr>
              <a:t>صندوق های سرمایه گذاری با درآمد ثابت، گزینه‌ای مطمئن و کم‌ریسک برای سرمایه‌گذارانی هستند که به دنبال سودهای ثابت و قابل‌پیش‌بینی می‌گردند. زیرا این صندوق‌ها ۷۰ تا ۹۰ درصد از دارایی تحت مدیریت خود را در اوراق با درآمد ثابت، سپرده‌های بانکی و سایر دارایی‌های با ریسک پایین سرمایه‌گذاری می‌کنند و دارای ریسک بسیار پایینی هستند.</a:t>
            </a:r>
          </a:p>
        </p:txBody>
      </p:sp>
    </p:spTree>
    <p:extLst>
      <p:ext uri="{BB962C8B-B14F-4D97-AF65-F5344CB8AC3E}">
        <p14:creationId xmlns:p14="http://schemas.microsoft.com/office/powerpoint/2010/main" val="1866962270"/>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dirty="0">
                <a:cs typeface="B Nazanin" panose="00000400000000000000" pitchFamily="2" charset="-78"/>
              </a:rPr>
              <a:t>انواع صندوق های سرمایه گذاری درآمد ثابت شامل صندوق‌های با تقسیم سود ماهانه و صندوق‌های بدون تقسیم سود ماهانه می‌شوند:</a:t>
            </a:r>
          </a:p>
          <a:p>
            <a:pPr marL="0" indent="0" algn="just" rtl="1">
              <a:lnSpc>
                <a:spcPct val="200000"/>
              </a:lnSpc>
              <a:buNone/>
            </a:pPr>
            <a:r>
              <a:rPr lang="fa-IR" dirty="0" smtClean="0">
                <a:cs typeface="B Nazanin" panose="00000400000000000000" pitchFamily="2" charset="-78"/>
              </a:rPr>
              <a:t>• صندوق‌های </a:t>
            </a:r>
            <a:r>
              <a:rPr lang="fa-IR" dirty="0">
                <a:cs typeface="B Nazanin" panose="00000400000000000000" pitchFamily="2" charset="-78"/>
              </a:rPr>
              <a:t>با تقسیم سود ماهانه: این صندوق‌ها سود حاصل از فعالیت صندوق طی یک ماه را در تاریخ مشخص و ثابتی در ماه بین سرمایه‌گذاران تقسیم می‌کنند.</a:t>
            </a:r>
          </a:p>
          <a:p>
            <a:pPr marL="0" indent="0" algn="just" rtl="1">
              <a:lnSpc>
                <a:spcPct val="200000"/>
              </a:lnSpc>
              <a:buNone/>
            </a:pPr>
            <a:r>
              <a:rPr lang="fa-IR" dirty="0" smtClean="0">
                <a:cs typeface="B Nazanin" panose="00000400000000000000" pitchFamily="2" charset="-78"/>
              </a:rPr>
              <a:t>• صندوق‌های </a:t>
            </a:r>
            <a:r>
              <a:rPr lang="fa-IR" dirty="0">
                <a:cs typeface="B Nazanin" panose="00000400000000000000" pitchFamily="2" charset="-78"/>
              </a:rPr>
              <a:t>بدون تقسیم سود ماهانه: در این صندوق‌ها، سود دریافتی به ارزش دارایی‌های صندوق اضافه می‌شود و سرمایه‌گذاران از رشد ارزش دارایی‌های </a:t>
            </a:r>
            <a:r>
              <a:rPr lang="fa-IR" dirty="0" smtClean="0">
                <a:cs typeface="B Nazanin" panose="00000400000000000000" pitchFamily="2" charset="-78"/>
              </a:rPr>
              <a:t>خود</a:t>
            </a:r>
            <a:r>
              <a:rPr lang="en-US" dirty="0" smtClean="0">
                <a:cs typeface="B Nazanin" panose="00000400000000000000" pitchFamily="2" charset="-78"/>
              </a:rPr>
              <a:t>NAV)</a:t>
            </a:r>
            <a:r>
              <a:rPr lang="fa-IR" dirty="0" smtClean="0">
                <a:cs typeface="B Nazanin" panose="00000400000000000000" pitchFamily="2" charset="-78"/>
              </a:rPr>
              <a:t>)</a:t>
            </a:r>
            <a:r>
              <a:rPr lang="en-US" dirty="0" smtClean="0">
                <a:cs typeface="B Nazanin" panose="00000400000000000000" pitchFamily="2" charset="-78"/>
              </a:rPr>
              <a:t> </a:t>
            </a:r>
            <a:r>
              <a:rPr lang="fa-IR" dirty="0" smtClean="0">
                <a:cs typeface="B Nazanin" panose="00000400000000000000" pitchFamily="2" charset="-78"/>
              </a:rPr>
              <a:t>منتفع </a:t>
            </a:r>
            <a:r>
              <a:rPr lang="fa-IR" dirty="0">
                <a:cs typeface="B Nazanin" panose="00000400000000000000" pitchFamily="2" charset="-78"/>
              </a:rPr>
              <a:t>می‌شوند.</a:t>
            </a:r>
          </a:p>
        </p:txBody>
      </p:sp>
    </p:spTree>
    <p:extLst>
      <p:ext uri="{BB962C8B-B14F-4D97-AF65-F5344CB8AC3E}">
        <p14:creationId xmlns:p14="http://schemas.microsoft.com/office/powerpoint/2010/main" val="1242216339"/>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85000" lnSpcReduction="20000"/>
          </a:bodyPr>
          <a:lstStyle/>
          <a:p>
            <a:pPr marL="0" indent="0" algn="just" rtl="1">
              <a:lnSpc>
                <a:spcPct val="200000"/>
              </a:lnSpc>
              <a:buNone/>
            </a:pPr>
            <a:r>
              <a:rPr lang="fa-IR" b="1" dirty="0" smtClean="0">
                <a:cs typeface="B Nazanin" panose="00000400000000000000" pitchFamily="2" charset="-78"/>
              </a:rPr>
              <a:t>• صندوق </a:t>
            </a:r>
            <a:r>
              <a:rPr lang="fa-IR" b="1" dirty="0">
                <a:cs typeface="B Nazanin" panose="00000400000000000000" pitchFamily="2" charset="-78"/>
              </a:rPr>
              <a:t>های سرمایه گذاری مختلط</a:t>
            </a:r>
          </a:p>
          <a:p>
            <a:pPr marL="0" indent="0" algn="just" rtl="1">
              <a:lnSpc>
                <a:spcPct val="200000"/>
              </a:lnSpc>
              <a:buNone/>
            </a:pPr>
            <a:r>
              <a:rPr lang="fa-IR" dirty="0">
                <a:cs typeface="B Nazanin" panose="00000400000000000000" pitchFamily="2" charset="-78"/>
              </a:rPr>
              <a:t>صندوق های سرمایه گذاری مختلط، ترکیبی هوشمند از سهام و اوراق با درآمد ثابت هستند. به همین دلیل نیز به سرمایه‌گذاران این امکان را می‌دهند تا با تنوع‌بخشی در دارایی‌های خود، ضمن مدیریت ریسک، از پتانسیل بازار سهام و اوراق درآمد ثابت به طور همزمان بهره‌مند شوند. </a:t>
            </a:r>
          </a:p>
          <a:p>
            <a:pPr marL="0" indent="0" algn="just" rtl="1">
              <a:lnSpc>
                <a:spcPct val="200000"/>
              </a:lnSpc>
              <a:buNone/>
            </a:pPr>
            <a:r>
              <a:rPr lang="fa-IR" dirty="0">
                <a:cs typeface="B Nazanin" panose="00000400000000000000" pitchFamily="2" charset="-78"/>
              </a:rPr>
              <a:t>در این صندوق‌ها، حداقل ۴۰ درصد و حداکثر ۶۰ درصد دارایی‌ها به سهام اختصاص یافته و مابقی در اوراق با درآمد ثابت سرمایه‌گذاری می‌شود. این ترکیب متعادل، صندوق‌های مختلط را به گزینه مناسبی برای سرمایه‌گذارانی تبدیل می‌کند که به دنبال بازدهی بالاتر از سپرده‌های بانکی و صندوق‌های درآمد ثابت هستند، اما </a:t>
            </a:r>
            <a:r>
              <a:rPr lang="fa-IR" dirty="0" smtClean="0">
                <a:cs typeface="B Nazanin" panose="00000400000000000000" pitchFamily="2" charset="-78"/>
              </a:rPr>
              <a:t>ریسک ‌پذیری </a:t>
            </a:r>
            <a:r>
              <a:rPr lang="fa-IR" dirty="0">
                <a:cs typeface="B Nazanin" panose="00000400000000000000" pitchFamily="2" charset="-78"/>
              </a:rPr>
              <a:t>بالایی ندارند. </a:t>
            </a:r>
          </a:p>
        </p:txBody>
      </p:sp>
    </p:spTree>
    <p:extLst>
      <p:ext uri="{BB962C8B-B14F-4D97-AF65-F5344CB8AC3E}">
        <p14:creationId xmlns:p14="http://schemas.microsoft.com/office/powerpoint/2010/main" val="171902368"/>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dirty="0">
                <a:cs typeface="B Nazanin" panose="00000400000000000000" pitchFamily="2" charset="-78"/>
              </a:rPr>
              <a:t>در واقع، این صندوق‌ها حد واسطی بین سرمایه‌گذاری‌های پرریسک و </a:t>
            </a:r>
            <a:r>
              <a:rPr lang="fa-IR" dirty="0" smtClean="0">
                <a:cs typeface="B Nazanin" panose="00000400000000000000" pitchFamily="2" charset="-78"/>
              </a:rPr>
              <a:t>کم‌ ریسک </a:t>
            </a:r>
            <a:r>
              <a:rPr lang="fa-IR" dirty="0">
                <a:cs typeface="B Nazanin" panose="00000400000000000000" pitchFamily="2" charset="-78"/>
              </a:rPr>
              <a:t>محسوب می‌شوند. در زمان افت بازار، ترکیب اوراق با درآمد ثابت در این صندوق‌ها، زیان‌های احتمالی را کاهش می‌دهد و در زمان رشد بازار، سهام موجود در پرتفوی، بازدهی بالاتری را برای سرمایه‌گذاران به همراه می‌آورد.</a:t>
            </a:r>
          </a:p>
        </p:txBody>
      </p:sp>
    </p:spTree>
    <p:extLst>
      <p:ext uri="{BB962C8B-B14F-4D97-AF65-F5344CB8AC3E}">
        <p14:creationId xmlns:p14="http://schemas.microsoft.com/office/powerpoint/2010/main" val="3419162332"/>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77500" lnSpcReduction="20000"/>
          </a:bodyPr>
          <a:lstStyle/>
          <a:p>
            <a:pPr marL="0" indent="0" algn="just" rtl="1">
              <a:lnSpc>
                <a:spcPct val="200000"/>
              </a:lnSpc>
              <a:buNone/>
            </a:pPr>
            <a:r>
              <a:rPr lang="fa-IR" b="1" dirty="0" smtClean="0">
                <a:cs typeface="B Nazanin" panose="00000400000000000000" pitchFamily="2" charset="-78"/>
              </a:rPr>
              <a:t>• صندوق‌های </a:t>
            </a:r>
            <a:r>
              <a:rPr lang="fa-IR" b="1" dirty="0">
                <a:cs typeface="B Nazanin" panose="00000400000000000000" pitchFamily="2" charset="-78"/>
              </a:rPr>
              <a:t>تضمین اصل سرمایه</a:t>
            </a:r>
          </a:p>
          <a:p>
            <a:pPr marL="0" indent="0" algn="just" rtl="1">
              <a:lnSpc>
                <a:spcPct val="200000"/>
              </a:lnSpc>
              <a:buNone/>
            </a:pPr>
            <a:r>
              <a:rPr lang="fa-IR" dirty="0">
                <a:cs typeface="B Nazanin" panose="00000400000000000000" pitchFamily="2" charset="-78"/>
              </a:rPr>
              <a:t>صندوق‌های تضمین اصل سرمایه یکی از انواع صندوق های سرمایه گذاری مختلط هستند که با هدف کاهش ریسک سرمایه‌گذاری طراحی شده‌اند. این صندوق‌ها با تضمین اصل سرمایه سرمایه‌گذاران، به آن‌ها این اطمینان را می‌دهند که حتی در صورت نوسانات بازار، سرمایه اولیه خود را از دست نخواهند داد. در عین حال، این صندوق‌ها امکان بهره‌مندی از سود حاصل از رشد بازار را برای سرمایه‌گذاران فراهم می‌کنند. به عبارت دیگر، صندوق‌های تضمین اصل سرمایه، ترکیبی هوشمند از امنیت و بازدهی هستند.</a:t>
            </a:r>
          </a:p>
          <a:p>
            <a:pPr marL="0" indent="0" algn="just" rtl="1">
              <a:lnSpc>
                <a:spcPct val="200000"/>
              </a:lnSpc>
              <a:buNone/>
            </a:pPr>
            <a:r>
              <a:rPr lang="fa-IR" dirty="0">
                <a:cs typeface="B Nazanin" panose="00000400000000000000" pitchFamily="2" charset="-78"/>
              </a:rPr>
              <a:t>یکی از این نوع صندوق‌ها در ایران، صندوق تضمین کاریزما است که با با تضمین اصل سرمایه، به شما این امکان را می‌دهد که با خیالی آسوده در بازار سرمایه سرمایه‌گذاری کنید و از فرصت‌های سودآوری در بازارهای صعودی </a:t>
            </a:r>
            <a:r>
              <a:rPr lang="fa-IR" dirty="0" smtClean="0">
                <a:cs typeface="B Nazanin" panose="00000400000000000000" pitchFamily="2" charset="-78"/>
              </a:rPr>
              <a:t>بهره‌ مند </a:t>
            </a:r>
            <a:r>
              <a:rPr lang="fa-IR" dirty="0">
                <a:cs typeface="B Nazanin" panose="00000400000000000000" pitchFamily="2" charset="-78"/>
              </a:rPr>
              <a:t>شوید.</a:t>
            </a:r>
          </a:p>
        </p:txBody>
      </p:sp>
    </p:spTree>
    <p:extLst>
      <p:ext uri="{BB962C8B-B14F-4D97-AF65-F5344CB8AC3E}">
        <p14:creationId xmlns:p14="http://schemas.microsoft.com/office/powerpoint/2010/main" val="1326724200"/>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b="1" dirty="0" smtClean="0">
                <a:cs typeface="B Nazanin" panose="00000400000000000000" pitchFamily="2" charset="-78"/>
              </a:rPr>
              <a:t>• صندوق </a:t>
            </a:r>
            <a:r>
              <a:rPr lang="fa-IR" b="1" dirty="0">
                <a:cs typeface="B Nazanin" panose="00000400000000000000" pitchFamily="2" charset="-78"/>
              </a:rPr>
              <a:t>های سرمایه گذاری سهامی</a:t>
            </a:r>
          </a:p>
          <a:p>
            <a:pPr marL="0" indent="0" algn="just" rtl="1">
              <a:lnSpc>
                <a:spcPct val="200000"/>
              </a:lnSpc>
              <a:buNone/>
            </a:pPr>
            <a:r>
              <a:rPr lang="fa-IR" dirty="0">
                <a:cs typeface="B Nazanin" panose="00000400000000000000" pitchFamily="2" charset="-78"/>
              </a:rPr>
              <a:t>صندوق سرمایه گذاری در سهام یکی از محبوب‌ترین انواع صندوق های سرمایه گذاری است که بخش عمده‌ای از دارایی‌های خود را (حداقل ۷۰ درصد) در سهام شرکت‌های مختلف سرمایه‌گذاری می‌کند. به همین دلیل نیز ریسک بالایی دارد. این صندوق‌ها در واقع سبدی متنوع از سهام هستند که توسط یک تیم حرفه‌ای مدیریت می‌شوند</a:t>
            </a:r>
          </a:p>
        </p:txBody>
      </p:sp>
    </p:spTree>
    <p:extLst>
      <p:ext uri="{BB962C8B-B14F-4D97-AF65-F5344CB8AC3E}">
        <p14:creationId xmlns:p14="http://schemas.microsoft.com/office/powerpoint/2010/main" val="4188605415"/>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b="1" dirty="0" smtClean="0">
                <a:cs typeface="B Nazanin" panose="00000400000000000000" pitchFamily="2" charset="-78"/>
              </a:rPr>
              <a:t>• صندوق </a:t>
            </a:r>
            <a:r>
              <a:rPr lang="fa-IR" b="1" dirty="0">
                <a:cs typeface="B Nazanin" panose="00000400000000000000" pitchFamily="2" charset="-78"/>
              </a:rPr>
              <a:t>اهر‌می</a:t>
            </a:r>
          </a:p>
          <a:p>
            <a:pPr marL="0" indent="0" algn="just" rtl="1">
              <a:lnSpc>
                <a:spcPct val="200000"/>
              </a:lnSpc>
              <a:buNone/>
            </a:pPr>
            <a:r>
              <a:rPr lang="fa-IR" dirty="0">
                <a:cs typeface="B Nazanin" panose="00000400000000000000" pitchFamily="2" charset="-78"/>
              </a:rPr>
              <a:t>صندوق سرمایه گذاری اهر‌می ابزاری قدرتمند برای سرمایه‌گذارانی است که به دنبال کسب بازدهی بالاتر از بازار هستند. این صندوق‌ها با استفاده از تکنیک اهرمی، به سرمایه‌گذاران اجازه می‌دهند تا با سرمایه‌ای کمتر، در مقیاسی بزرگ‌تر در بازارهای مالی فعالیت کنند. به عبارت ساده‌تر، صندوق‌های اهرمی با تقویت قدرت خرید سرمایه‌گذار، امکان کسب سود بیشتر را فراهم می‌کنند.</a:t>
            </a:r>
          </a:p>
        </p:txBody>
      </p:sp>
    </p:spTree>
    <p:extLst>
      <p:ext uri="{BB962C8B-B14F-4D97-AF65-F5344CB8AC3E}">
        <p14:creationId xmlns:p14="http://schemas.microsoft.com/office/powerpoint/2010/main" val="2005498068"/>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b="1" dirty="0" smtClean="0">
                <a:cs typeface="B Nazanin" panose="00000400000000000000" pitchFamily="2" charset="-78"/>
              </a:rPr>
              <a:t>• صندوق </a:t>
            </a:r>
            <a:r>
              <a:rPr lang="fa-IR" b="1" dirty="0">
                <a:cs typeface="B Nazanin" panose="00000400000000000000" pitchFamily="2" charset="-78"/>
              </a:rPr>
              <a:t>شا‌خصی</a:t>
            </a:r>
          </a:p>
          <a:p>
            <a:pPr marL="0" indent="0" algn="just" rtl="1">
              <a:lnSpc>
                <a:spcPct val="200000"/>
              </a:lnSpc>
              <a:buNone/>
            </a:pPr>
            <a:r>
              <a:rPr lang="fa-IR" dirty="0">
                <a:cs typeface="B Nazanin" panose="00000400000000000000" pitchFamily="2" charset="-78"/>
              </a:rPr>
              <a:t>هدف اصلی صندوق‌های شاخصی، ایجاد یک پرتفوی سرمایه‌گذاری است که با یکی از شاخص‌های بازار سهام، مانند شاخص کل، شاخص کل هم‌وزن یا دیگر شاخص‌ها همخوانی داشته باشد. مهم‌ترین شاخص‌های بازار سرمایه که می‌توان با آن‌ها همبستگی ایجاد کرد، شامل شاخص‌های کل، هم‌وزن و شاخص 30 شرکت بزرگ است.</a:t>
            </a:r>
          </a:p>
        </p:txBody>
      </p:sp>
    </p:spTree>
    <p:extLst>
      <p:ext uri="{BB962C8B-B14F-4D97-AF65-F5344CB8AC3E}">
        <p14:creationId xmlns:p14="http://schemas.microsoft.com/office/powerpoint/2010/main" val="3163329763"/>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92500"/>
          </a:bodyPr>
          <a:lstStyle/>
          <a:p>
            <a:pPr marL="0" indent="0" algn="just" rtl="1">
              <a:lnSpc>
                <a:spcPct val="200000"/>
              </a:lnSpc>
              <a:buNone/>
            </a:pPr>
            <a:r>
              <a:rPr lang="fa-IR" b="1" dirty="0" smtClean="0">
                <a:cs typeface="B Nazanin" panose="00000400000000000000" pitchFamily="2" charset="-78"/>
              </a:rPr>
              <a:t>• صندوق </a:t>
            </a:r>
            <a:r>
              <a:rPr lang="fa-IR" b="1" dirty="0">
                <a:cs typeface="B Nazanin" panose="00000400000000000000" pitchFamily="2" charset="-78"/>
              </a:rPr>
              <a:t>های سرمایه گذاری کالایی</a:t>
            </a:r>
          </a:p>
          <a:p>
            <a:pPr marL="0" indent="0" algn="just" rtl="1">
              <a:lnSpc>
                <a:spcPct val="200000"/>
              </a:lnSpc>
              <a:buNone/>
            </a:pPr>
            <a:r>
              <a:rPr lang="fa-IR" dirty="0">
                <a:cs typeface="B Nazanin" panose="00000400000000000000" pitchFamily="2" charset="-78"/>
              </a:rPr>
              <a:t>صند‌وق‌های کالایی دارایی خود را در کالای فیزیکی یا اوراق بهادار مبتنی بر آن سرمایه‌گذاری می‌کنند. به عنوان مثال، صندوق طلا دارایی‌های خود را در سکه‌های قابل معامله در بازار بورس و همچنین اوراق مشتقه با دارایی پایه سکه و طلا سرمایه‌گذاری می‌کند. به این ترتیب، دارندگان این نوع صندوق می‌توانند همزمان با نوسان قیمت طلا در بازار آزاد، کسب سود کنند. صندوق‌های کالایی کشاورزی و طلا از انواع صندوق‌های کالایی قابل معامله در بازار سرمایه هستند.</a:t>
            </a:r>
          </a:p>
        </p:txBody>
      </p:sp>
    </p:spTree>
    <p:extLst>
      <p:ext uri="{BB962C8B-B14F-4D97-AF65-F5344CB8AC3E}">
        <p14:creationId xmlns:p14="http://schemas.microsoft.com/office/powerpoint/2010/main" val="2258750851"/>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b="1" dirty="0" smtClean="0">
                <a:cs typeface="B Nazanin" panose="00000400000000000000" pitchFamily="2" charset="-78"/>
              </a:rPr>
              <a:t>• صندوق‌های </a:t>
            </a:r>
            <a:r>
              <a:rPr lang="fa-IR" b="1" dirty="0">
                <a:cs typeface="B Nazanin" panose="00000400000000000000" pitchFamily="2" charset="-78"/>
              </a:rPr>
              <a:t>اختصاصی بازارگردانی</a:t>
            </a:r>
          </a:p>
          <a:p>
            <a:pPr marL="0" indent="0" algn="just" rtl="1">
              <a:lnSpc>
                <a:spcPct val="200000"/>
              </a:lnSpc>
              <a:buNone/>
            </a:pPr>
            <a:r>
              <a:rPr lang="fa-IR" dirty="0">
                <a:cs typeface="B Nazanin" panose="00000400000000000000" pitchFamily="2" charset="-78"/>
              </a:rPr>
              <a:t>صند‌وق‌های اختصا‌صی بازارگردانی با هدف ایجاد تعادل و پایداری در بازار سرمایه طراحی شده‌اند. این صندوق‌ها با خرید و فروش سهام شرکت‌های مختلف، بر اساس قوانین و مقررات بازار سرمایه، به تنظیم عرضه و تقاضا در بازار کمک می‌کنند و مانع از نوسانات شدید قیمت سهام می‌شوند. در واقع، هدف اصلی این صندوق‌ها، کاهش صف‌های خرید و فروش و ایجاد یک بازار کارآمدتر است.</a:t>
            </a:r>
          </a:p>
        </p:txBody>
      </p:sp>
    </p:spTree>
    <p:extLst>
      <p:ext uri="{BB962C8B-B14F-4D97-AF65-F5344CB8AC3E}">
        <p14:creationId xmlns:p14="http://schemas.microsoft.com/office/powerpoint/2010/main" val="7578391"/>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b="1" dirty="0" smtClean="0">
                <a:cs typeface="B Nazanin" panose="00000400000000000000" pitchFamily="2" charset="-78"/>
              </a:rPr>
              <a:t>• صندوق‌های </a:t>
            </a:r>
            <a:r>
              <a:rPr lang="fa-IR" b="1" dirty="0">
                <a:cs typeface="B Nazanin" panose="00000400000000000000" pitchFamily="2" charset="-78"/>
              </a:rPr>
              <a:t>جسورانه</a:t>
            </a:r>
          </a:p>
          <a:p>
            <a:pPr marL="0" indent="0" algn="just" rtl="1">
              <a:lnSpc>
                <a:spcPct val="200000"/>
              </a:lnSpc>
              <a:buNone/>
            </a:pPr>
            <a:r>
              <a:rPr lang="fa-IR" dirty="0">
                <a:cs typeface="B Nazanin" panose="00000400000000000000" pitchFamily="2" charset="-78"/>
              </a:rPr>
              <a:t>صندو‌ق جسور‌انه یا سرمایه‌گذاری </a:t>
            </a:r>
            <a:r>
              <a:rPr lang="fa-IR" dirty="0" smtClean="0">
                <a:cs typeface="B Nazanin" panose="00000400000000000000" pitchFamily="2" charset="-78"/>
              </a:rPr>
              <a:t>خطرپذیر </a:t>
            </a:r>
            <a:r>
              <a:rPr lang="en-US" dirty="0" smtClean="0">
                <a:cs typeface="B Nazanin" panose="00000400000000000000" pitchFamily="2" charset="-78"/>
              </a:rPr>
              <a:t>Venture </a:t>
            </a:r>
            <a:r>
              <a:rPr lang="en-US" dirty="0">
                <a:cs typeface="B Nazanin" panose="00000400000000000000" pitchFamily="2" charset="-78"/>
              </a:rPr>
              <a:t>Capital</a:t>
            </a:r>
            <a:r>
              <a:rPr lang="en-US" dirty="0" smtClean="0">
                <a:cs typeface="B Nazanin" panose="00000400000000000000" pitchFamily="2" charset="-78"/>
              </a:rPr>
              <a:t>)</a:t>
            </a:r>
            <a:r>
              <a:rPr lang="fa-IR" dirty="0" smtClean="0">
                <a:cs typeface="B Nazanin" panose="00000400000000000000" pitchFamily="2" charset="-78"/>
              </a:rPr>
              <a:t>)</a:t>
            </a:r>
            <a:r>
              <a:rPr lang="en-US" dirty="0" smtClean="0">
                <a:cs typeface="B Nazanin" panose="00000400000000000000" pitchFamily="2" charset="-78"/>
              </a:rPr>
              <a:t> </a:t>
            </a:r>
            <a:r>
              <a:rPr lang="fa-IR" dirty="0">
                <a:cs typeface="B Nazanin" panose="00000400000000000000" pitchFamily="2" charset="-78"/>
              </a:rPr>
              <a:t>به سرمایه‌گذاری در استارت‌آپ‌هایی که در ابتدای شروع فعالیت خود هستند، گفتـه می‌شود. به‌دلیل وجود ریسک‌های بالقوه در مسیر موفقیت و همچنین احتمال کم موفقیت‌های بزرگ در استارتاپ‌ها، به سرمایه‌گذاران در مراحل مختلف توسعه یک استارتاپ‌، خطرپذیر یا جسور گفتـه می‌شود. این صندوق‌ها مناسب کسانی است که علاقه‌مند به سرمایه‌گذاری در استارتاپ‌ها هستند.</a:t>
            </a:r>
          </a:p>
        </p:txBody>
      </p:sp>
    </p:spTree>
    <p:extLst>
      <p:ext uri="{BB962C8B-B14F-4D97-AF65-F5344CB8AC3E}">
        <p14:creationId xmlns:p14="http://schemas.microsoft.com/office/powerpoint/2010/main" val="1461344882"/>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b="1" dirty="0" smtClean="0">
                <a:cs typeface="B Nazanin" panose="00000400000000000000" pitchFamily="2" charset="-78"/>
              </a:rPr>
              <a:t>• صندوق‌های </a:t>
            </a:r>
            <a:r>
              <a:rPr lang="fa-IR" b="1" dirty="0">
                <a:cs typeface="B Nazanin" panose="00000400000000000000" pitchFamily="2" charset="-78"/>
              </a:rPr>
              <a:t>نیکوکاری</a:t>
            </a:r>
          </a:p>
          <a:p>
            <a:pPr marL="0" indent="0" algn="just" rtl="1">
              <a:lnSpc>
                <a:spcPct val="200000"/>
              </a:lnSpc>
              <a:buNone/>
            </a:pPr>
            <a:r>
              <a:rPr lang="fa-IR" dirty="0">
                <a:cs typeface="B Nazanin" panose="00000400000000000000" pitchFamily="2" charset="-78"/>
              </a:rPr>
              <a:t>صندو‌ق‌های نیکو‌کاری با هدف انجام فعالیت‌های خیرخواهانه و اجتماعی تاسیس شده‌اند. سرمایه‌های جمع‌آوری شده در این صندوق‌ها به صورت هدفمند برای حمایت از افراد نیازمند، اجرای پروژه‌های اجتماعی و کمک به توسعه جامعه هزینه می‌شود.</a:t>
            </a:r>
          </a:p>
        </p:txBody>
      </p:sp>
    </p:spTree>
    <p:extLst>
      <p:ext uri="{BB962C8B-B14F-4D97-AF65-F5344CB8AC3E}">
        <p14:creationId xmlns:p14="http://schemas.microsoft.com/office/powerpoint/2010/main" val="2575059403"/>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b="1" dirty="0" smtClean="0">
                <a:cs typeface="B Nazanin" panose="00000400000000000000" pitchFamily="2" charset="-78"/>
              </a:rPr>
              <a:t>• صندوق </a:t>
            </a:r>
            <a:r>
              <a:rPr lang="fa-IR" b="1" dirty="0">
                <a:cs typeface="B Nazanin" panose="00000400000000000000" pitchFamily="2" charset="-78"/>
              </a:rPr>
              <a:t>در صندوق‌</a:t>
            </a:r>
          </a:p>
          <a:p>
            <a:pPr marL="0" indent="0" algn="just" rtl="1">
              <a:lnSpc>
                <a:spcPct val="200000"/>
              </a:lnSpc>
              <a:buNone/>
            </a:pPr>
            <a:r>
              <a:rPr lang="fa-IR" dirty="0">
                <a:cs typeface="B Nazanin" panose="00000400000000000000" pitchFamily="2" charset="-78"/>
              </a:rPr>
              <a:t>صند‌وق د‌ر صندو‌ق‌، نوع جدیدی از صندوق های سرمایه گذاری هستند که سبد سرمایه‌گذاری خود را از صندوق‌های دیگر تشکیل می‌دهند. در واقع پرتفوی این صندوق‌ها متشکل از صندوق‌های دیگر است. مهم‌ترین مزیت این کار، کاهش هزینه‌های مدیریتی در این نوع صندوق‌ها است</a:t>
            </a:r>
          </a:p>
        </p:txBody>
      </p:sp>
    </p:spTree>
    <p:extLst>
      <p:ext uri="{BB962C8B-B14F-4D97-AF65-F5344CB8AC3E}">
        <p14:creationId xmlns:p14="http://schemas.microsoft.com/office/powerpoint/2010/main" val="2137539788"/>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b="1" dirty="0" smtClean="0">
                <a:cs typeface="B Nazanin" panose="00000400000000000000" pitchFamily="2" charset="-78"/>
              </a:rPr>
              <a:t>• صندوق‌های </a:t>
            </a:r>
            <a:r>
              <a:rPr lang="fa-IR" b="1" dirty="0">
                <a:cs typeface="B Nazanin" panose="00000400000000000000" pitchFamily="2" charset="-78"/>
              </a:rPr>
              <a:t>املاک و مستغلات</a:t>
            </a:r>
          </a:p>
          <a:p>
            <a:pPr marL="0" indent="0" algn="just" rtl="1">
              <a:lnSpc>
                <a:spcPct val="200000"/>
              </a:lnSpc>
              <a:buNone/>
            </a:pPr>
            <a:r>
              <a:rPr lang="fa-IR" dirty="0">
                <a:cs typeface="B Nazanin" panose="00000400000000000000" pitchFamily="2" charset="-78"/>
              </a:rPr>
              <a:t>صندو‌ق املا‌ک و مستغلات فرصت سرمایه‌گذاری در حوزه املاک و مستغلات را با سرمایه اندک برای همه افراد فراهم می‌کند. این صندوق‌ها با جمع‌آوری وجوه خرد از سرمایه‌گذاران مختلف، اقدام به خرید و فروش املاک کرده و سود حاصل از این معاملات و اجاره املاک را بین سرمایه‌گذاران خود تقسیم می‌کنند. فعالیت این صندوق‌ها اغلب شامل خرید و فروش املاک و اجاره آن می‌شود.</a:t>
            </a:r>
          </a:p>
        </p:txBody>
      </p:sp>
    </p:spTree>
    <p:extLst>
      <p:ext uri="{BB962C8B-B14F-4D97-AF65-F5344CB8AC3E}">
        <p14:creationId xmlns:p14="http://schemas.microsoft.com/office/powerpoint/2010/main" val="2846246095"/>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92500"/>
          </a:bodyPr>
          <a:lstStyle/>
          <a:p>
            <a:pPr marL="0" indent="0" algn="just" rtl="1">
              <a:lnSpc>
                <a:spcPct val="200000"/>
              </a:lnSpc>
              <a:buNone/>
            </a:pPr>
            <a:r>
              <a:rPr lang="fa-IR" b="1" dirty="0" smtClean="0">
                <a:cs typeface="B Nazanin" panose="00000400000000000000" pitchFamily="2" charset="-78"/>
              </a:rPr>
              <a:t>• صندوق‌های </a:t>
            </a:r>
            <a:r>
              <a:rPr lang="fa-IR" b="1" dirty="0">
                <a:cs typeface="B Nazanin" panose="00000400000000000000" pitchFamily="2" charset="-78"/>
              </a:rPr>
              <a:t>زمین و ساختمان</a:t>
            </a:r>
          </a:p>
          <a:p>
            <a:pPr marL="0" indent="0" algn="just" rtl="1">
              <a:lnSpc>
                <a:spcPct val="200000"/>
              </a:lnSpc>
              <a:buNone/>
            </a:pPr>
            <a:r>
              <a:rPr lang="fa-IR" dirty="0">
                <a:cs typeface="B Nazanin" panose="00000400000000000000" pitchFamily="2" charset="-78"/>
              </a:rPr>
              <a:t>صند‌وق‌های ز‌مین و سا‌ختمان، دارایی سرمایه‌گذاران را جذب کرد‌ه و در زمین و ساختمان سرمایه‌گذاری می‌کند. این نوع صندوق‌ها بیشتر اقدام به ساخت و فروش یک پروژه مسکونی می‌کنند. در نهایت این سود بین سرمایه‌گذاران، متناسب با مبلغ سرمایه‌گذاری‌شان تقسیم خواهد شد. بنابراين سرمایه‌گذار باید برای دریافت سود حاصل از سرمایه‌گذاری خود، تا تمام شد‌ن پروژه و فروش واحدهای تجاری، مسکونی یا اداری، همراه با صندوق سرمایه گذاری زمین و ساختمان بماند.</a:t>
            </a:r>
          </a:p>
        </p:txBody>
      </p:sp>
    </p:spTree>
    <p:extLst>
      <p:ext uri="{BB962C8B-B14F-4D97-AF65-F5344CB8AC3E}">
        <p14:creationId xmlns:p14="http://schemas.microsoft.com/office/powerpoint/2010/main" val="1395557351"/>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b="1" dirty="0" smtClean="0">
                <a:cs typeface="B Nazanin" panose="00000400000000000000" pitchFamily="2" charset="-78"/>
              </a:rPr>
              <a:t>• صندوق </a:t>
            </a:r>
            <a:r>
              <a:rPr lang="fa-IR" b="1" dirty="0">
                <a:cs typeface="B Nazanin" panose="00000400000000000000" pitchFamily="2" charset="-78"/>
              </a:rPr>
              <a:t>خصوصی</a:t>
            </a:r>
          </a:p>
          <a:p>
            <a:pPr marL="0" indent="0" algn="just" rtl="1">
              <a:lnSpc>
                <a:spcPct val="200000"/>
              </a:lnSpc>
              <a:buNone/>
            </a:pPr>
            <a:r>
              <a:rPr lang="fa-IR" dirty="0">
                <a:cs typeface="B Nazanin" panose="00000400000000000000" pitchFamily="2" charset="-78"/>
              </a:rPr>
              <a:t>صند‌وق‌ سرمایه گذاری </a:t>
            </a:r>
            <a:r>
              <a:rPr lang="fa-IR" dirty="0" smtClean="0">
                <a:cs typeface="B Nazanin" panose="00000400000000000000" pitchFamily="2" charset="-78"/>
              </a:rPr>
              <a:t>خصوصی ابزارهای </a:t>
            </a:r>
            <a:r>
              <a:rPr lang="fa-IR" dirty="0">
                <a:cs typeface="B Nazanin" panose="00000400000000000000" pitchFamily="2" charset="-78"/>
              </a:rPr>
              <a:t>سرمایه‌گذاری هستند که به‌وسیله شرکت‌های خصوصی و به نمایندگی از گروهی از سرمایه‌گذاران اداره می‌شوند. سرمایه این صندوق‌ها با این دیدگاه تامین می‌شود که بخشی از سهام شرکت‌های خصوصی را تملک و پس از یک بازه زمانی واگذار کند.</a:t>
            </a:r>
          </a:p>
        </p:txBody>
      </p:sp>
    </p:spTree>
    <p:extLst>
      <p:ext uri="{BB962C8B-B14F-4D97-AF65-F5344CB8AC3E}">
        <p14:creationId xmlns:p14="http://schemas.microsoft.com/office/powerpoint/2010/main" val="2687765803"/>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b="1" dirty="0" smtClean="0">
                <a:cs typeface="B Nazanin" panose="00000400000000000000" pitchFamily="2" charset="-78"/>
              </a:rPr>
              <a:t>• صندوق‌های </a:t>
            </a:r>
            <a:r>
              <a:rPr lang="fa-IR" b="1" dirty="0">
                <a:cs typeface="B Nazanin" panose="00000400000000000000" pitchFamily="2" charset="-78"/>
              </a:rPr>
              <a:t>پروژه‌ای</a:t>
            </a:r>
          </a:p>
          <a:p>
            <a:pPr marL="0" indent="0" algn="just" rtl="1">
              <a:lnSpc>
                <a:spcPct val="200000"/>
              </a:lnSpc>
              <a:buNone/>
            </a:pPr>
            <a:r>
              <a:rPr lang="fa-IR" dirty="0">
                <a:cs typeface="B Nazanin" panose="00000400000000000000" pitchFamily="2" charset="-78"/>
              </a:rPr>
              <a:t>در این نوع صندوق‌ها، سرمایه‌گذاران مستقیماً در منافع حاصل از اجرای پروژه سهیم هستند. درواقع موضوع صندوق، ساخت و تکمیل پروژه‌ای خاص است. پایان یافتن فعالیت صندوق و تقسیم عواید حاصل از اجرای پروژه با توجه به ساختار پیش‌بینی‌شده، در طرح توجیهی صندوق است.</a:t>
            </a:r>
          </a:p>
        </p:txBody>
      </p:sp>
    </p:spTree>
    <p:extLst>
      <p:ext uri="{BB962C8B-B14F-4D97-AF65-F5344CB8AC3E}">
        <p14:creationId xmlns:p14="http://schemas.microsoft.com/office/powerpoint/2010/main" val="1131989158"/>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algn="just" rtl="1">
              <a:lnSpc>
                <a:spcPct val="200000"/>
              </a:lnSpc>
            </a:pPr>
            <a:r>
              <a:rPr lang="fa-IR" b="1" dirty="0">
                <a:cs typeface="B Nazanin" panose="00000400000000000000" pitchFamily="2" charset="-78"/>
              </a:rPr>
              <a:t>سبدگردانی اختصاصی</a:t>
            </a:r>
          </a:p>
          <a:p>
            <a:pPr marL="0" indent="0" algn="just" rtl="1">
              <a:lnSpc>
                <a:spcPct val="200000"/>
              </a:lnSpc>
              <a:buNone/>
            </a:pPr>
            <a:r>
              <a:rPr lang="fa-IR" dirty="0">
                <a:cs typeface="B Nazanin" panose="00000400000000000000" pitchFamily="2" charset="-78"/>
              </a:rPr>
              <a:t>سبد هر شخص متناسب با ویژگی‌های سرمایه‌گذاری مدنظر او تشکیل و مدیریت می‌شود. با توجه به اختصاصی بودن سبدگردانی، حداقل سرمایه موردنیاز توسط شرکت سبدگردان‌ تعیین می‌شود. معمولاً سبدگردانی‌ برای مبالغ زیاد انجام می‌شود (مثلاً بالای ۵ میلیارد تومان). قراردادهای سبدگردانی معمولاً </a:t>
            </a:r>
            <a:r>
              <a:rPr lang="fa-IR" dirty="0" smtClean="0">
                <a:cs typeface="B Nazanin" panose="00000400000000000000" pitchFamily="2" charset="-78"/>
              </a:rPr>
              <a:t>یک ‌ساله </a:t>
            </a:r>
            <a:r>
              <a:rPr lang="fa-IR" dirty="0">
                <a:cs typeface="B Nazanin" panose="00000400000000000000" pitchFamily="2" charset="-78"/>
              </a:rPr>
              <a:t>یا دوساله هستند. اگر سرمایه‌گذار قبل از سررسید قرارداد بخواهد از آن خارج شود، باید جریمه پرداخت کند.</a:t>
            </a:r>
          </a:p>
        </p:txBody>
      </p:sp>
    </p:spTree>
    <p:extLst>
      <p:ext uri="{BB962C8B-B14F-4D97-AF65-F5344CB8AC3E}">
        <p14:creationId xmlns:p14="http://schemas.microsoft.com/office/powerpoint/2010/main" val="2388176574"/>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77500" lnSpcReduction="20000"/>
          </a:bodyPr>
          <a:lstStyle/>
          <a:p>
            <a:pPr marL="0" indent="0" algn="just" rtl="1">
              <a:lnSpc>
                <a:spcPct val="200000"/>
              </a:lnSpc>
              <a:buNone/>
            </a:pPr>
            <a:r>
              <a:rPr lang="fa-IR" sz="3600" dirty="0">
                <a:cs typeface="B Nazanin" panose="00000400000000000000" pitchFamily="2" charset="-78"/>
              </a:rPr>
              <a:t>بورس کالا</a:t>
            </a:r>
          </a:p>
          <a:p>
            <a:pPr marL="0" indent="0" algn="just" rtl="1">
              <a:lnSpc>
                <a:spcPct val="200000"/>
              </a:lnSpc>
              <a:buNone/>
            </a:pPr>
            <a:r>
              <a:rPr lang="fa-IR" dirty="0">
                <a:cs typeface="B Nazanin" panose="00000400000000000000" pitchFamily="2" charset="-78"/>
              </a:rPr>
              <a:t>به طور کلی انواع بورس کالا را می توان به صورت زیر دسته بندی کرد:</a:t>
            </a:r>
          </a:p>
          <a:p>
            <a:pPr marL="0" indent="0" algn="just" rtl="1">
              <a:lnSpc>
                <a:spcPct val="200000"/>
              </a:lnSpc>
              <a:buNone/>
            </a:pPr>
            <a:r>
              <a:rPr lang="fa-IR" dirty="0" smtClean="0">
                <a:cs typeface="B Nazanin" panose="00000400000000000000" pitchFamily="2" charset="-78"/>
              </a:rPr>
              <a:t>• بازار </a:t>
            </a:r>
            <a:r>
              <a:rPr lang="fa-IR" dirty="0">
                <a:cs typeface="B Nazanin" panose="00000400000000000000" pitchFamily="2" charset="-78"/>
              </a:rPr>
              <a:t>فیزیکی: در این بازار محصولات مختلفی مانند محصولات پتروشیمی، محصولات کشاورزی، محصولات معدنی و فرآورده های نفتی معامله می شود.</a:t>
            </a:r>
          </a:p>
          <a:p>
            <a:pPr marL="0" indent="0" algn="just" rtl="1">
              <a:lnSpc>
                <a:spcPct val="200000"/>
              </a:lnSpc>
              <a:buNone/>
            </a:pPr>
            <a:r>
              <a:rPr lang="fa-IR" dirty="0" smtClean="0">
                <a:cs typeface="B Nazanin" panose="00000400000000000000" pitchFamily="2" charset="-78"/>
              </a:rPr>
              <a:t>• بازار </a:t>
            </a:r>
            <a:r>
              <a:rPr lang="fa-IR" dirty="0">
                <a:cs typeface="B Nazanin" panose="00000400000000000000" pitchFamily="2" charset="-78"/>
              </a:rPr>
              <a:t>مشتقه: در این بازار از قراردادهای آتی و قراردادهای اختیار معامله استفاده می شود.</a:t>
            </a:r>
          </a:p>
          <a:p>
            <a:pPr marL="0" indent="0" algn="just" rtl="1">
              <a:lnSpc>
                <a:spcPct val="200000"/>
              </a:lnSpc>
              <a:buNone/>
            </a:pPr>
            <a:r>
              <a:rPr lang="fa-IR" dirty="0" smtClean="0">
                <a:cs typeface="B Nazanin" panose="00000400000000000000" pitchFamily="2" charset="-78"/>
              </a:rPr>
              <a:t>• بازار </a:t>
            </a:r>
            <a:r>
              <a:rPr lang="fa-IR" dirty="0">
                <a:cs typeface="B Nazanin" panose="00000400000000000000" pitchFamily="2" charset="-78"/>
              </a:rPr>
              <a:t>فرعی: این بازار برای معامله کالاهایی است که شرایط فروش در بازار فیزیکی را ندارند.</a:t>
            </a:r>
          </a:p>
          <a:p>
            <a:pPr marL="0" indent="0" algn="just" rtl="1">
              <a:lnSpc>
                <a:spcPct val="200000"/>
              </a:lnSpc>
              <a:buNone/>
            </a:pPr>
            <a:r>
              <a:rPr lang="fa-IR" dirty="0" smtClean="0">
                <a:cs typeface="B Nazanin" panose="00000400000000000000" pitchFamily="2" charset="-78"/>
              </a:rPr>
              <a:t>• بازار </a:t>
            </a:r>
            <a:r>
              <a:rPr lang="fa-IR" dirty="0">
                <a:cs typeface="B Nazanin" panose="00000400000000000000" pitchFamily="2" charset="-78"/>
              </a:rPr>
              <a:t>مالی: در این بازار اوراق سلف موازی استاندارد، گواهی سپرده کالایی و صندوق های کالایی معامله می شوند.</a:t>
            </a:r>
          </a:p>
        </p:txBody>
      </p:sp>
    </p:spTree>
    <p:extLst>
      <p:ext uri="{BB962C8B-B14F-4D97-AF65-F5344CB8AC3E}">
        <p14:creationId xmlns:p14="http://schemas.microsoft.com/office/powerpoint/2010/main" val="1699362499"/>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dirty="0">
                <a:cs typeface="B Nazanin" panose="00000400000000000000" pitchFamily="2" charset="-78"/>
              </a:rPr>
              <a:t>بورس کالا ایران ابزارهای معاملاتی نوین را بر اساس نیازهای واقعی اقتصاد کشور طراحی می‌کند. این طراحی‌ها با هدف هدایت منابع به بخش‌های تولیدی، توسعه بازارهای داخلی، تحول در ساختارهای بازار و ارتقای ارتباط میان بازار کالایی و مالی انجام می‌شود. وظایف اصلی این ابزارها شامل تسهیل مبادلات، تأمین مالی و پوشش ریسک است که منجر به کاهش هزینه‌ها، افزایش شفافیت و روان‌تر شدن جریان معاملات می‌شود</a:t>
            </a:r>
          </a:p>
        </p:txBody>
      </p:sp>
    </p:spTree>
    <p:extLst>
      <p:ext uri="{BB962C8B-B14F-4D97-AF65-F5344CB8AC3E}">
        <p14:creationId xmlns:p14="http://schemas.microsoft.com/office/powerpoint/2010/main" val="3960475422"/>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92500" lnSpcReduction="20000"/>
          </a:bodyPr>
          <a:lstStyle/>
          <a:p>
            <a:pPr marL="0" indent="0" algn="just" rtl="1">
              <a:lnSpc>
                <a:spcPct val="200000"/>
              </a:lnSpc>
              <a:buNone/>
            </a:pPr>
            <a:r>
              <a:rPr lang="fa-IR" dirty="0">
                <a:cs typeface="B Nazanin" panose="00000400000000000000" pitchFamily="2" charset="-78"/>
              </a:rPr>
              <a:t>ابزارهای معاملاتی بورس کالای ایران به طور جامع مورد بررسی و تشریح قرار خواهند گرفت. هدف از ارائه این مطلب، معرفی کاملی از این ابزارها است، حتی اگر برخی از آن‌ها تا کنون در بازارهای بورس کالا به کار نرفته باشند.</a:t>
            </a:r>
          </a:p>
          <a:p>
            <a:pPr marL="0" indent="0" algn="just" rtl="1">
              <a:lnSpc>
                <a:spcPct val="200000"/>
              </a:lnSpc>
              <a:buNone/>
            </a:pPr>
            <a:r>
              <a:rPr lang="fa-IR" dirty="0">
                <a:cs typeface="B Nazanin" panose="00000400000000000000" pitchFamily="2" charset="-78"/>
              </a:rPr>
              <a:t>این ابزارها شامل موارد زیر می‌باشد:</a:t>
            </a:r>
          </a:p>
          <a:p>
            <a:pPr marL="0" indent="0" algn="just" rtl="1">
              <a:lnSpc>
                <a:spcPct val="200000"/>
              </a:lnSpc>
              <a:buNone/>
            </a:pPr>
            <a:r>
              <a:rPr lang="fa-IR" dirty="0">
                <a:cs typeface="B Nazanin" panose="00000400000000000000" pitchFamily="2" charset="-78"/>
              </a:rPr>
              <a:t>معاملات نقدی ، عاملات نسیه، قرارداد سلف، قرارداد سلف موازی استاندارد، اوراق دین کالایی،</a:t>
            </a:r>
          </a:p>
          <a:p>
            <a:pPr marL="0" indent="0" algn="just" rtl="1">
              <a:lnSpc>
                <a:spcPct val="200000"/>
              </a:lnSpc>
              <a:buNone/>
            </a:pPr>
            <a:r>
              <a:rPr lang="fa-IR" dirty="0">
                <a:cs typeface="B Nazanin" panose="00000400000000000000" pitchFamily="2" charset="-78"/>
              </a:rPr>
              <a:t>قرارداد کشف پریمیوم، گواهی سپرده کالایی، قرارداد آتی، قرارداد اختیار معامله، صندوق سرمایه گذاری و صندوق کالایی</a:t>
            </a:r>
          </a:p>
        </p:txBody>
      </p:sp>
    </p:spTree>
    <p:extLst>
      <p:ext uri="{BB962C8B-B14F-4D97-AF65-F5344CB8AC3E}">
        <p14:creationId xmlns:p14="http://schemas.microsoft.com/office/powerpoint/2010/main" val="2898584361"/>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noChangeAspect="1"/>
          </p:cNvPicPr>
          <p:nvPr>
            <p:ph idx="1"/>
          </p:nvPr>
        </p:nvPicPr>
        <p:blipFill>
          <a:blip r:embed="rId2"/>
          <a:stretch>
            <a:fillRect/>
          </a:stretch>
        </p:blipFill>
        <p:spPr>
          <a:xfrm>
            <a:off x="346365" y="124691"/>
            <a:ext cx="11513126" cy="6580909"/>
          </a:xfrm>
          <a:prstGeom prst="rect">
            <a:avLst/>
          </a:prstGeom>
        </p:spPr>
      </p:pic>
    </p:spTree>
    <p:extLst>
      <p:ext uri="{BB962C8B-B14F-4D97-AF65-F5344CB8AC3E}">
        <p14:creationId xmlns:p14="http://schemas.microsoft.com/office/powerpoint/2010/main" val="1210024195"/>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85000" lnSpcReduction="20000"/>
          </a:bodyPr>
          <a:lstStyle/>
          <a:p>
            <a:pPr marL="0" indent="0" algn="just" rtl="1">
              <a:lnSpc>
                <a:spcPct val="200000"/>
              </a:lnSpc>
              <a:buNone/>
            </a:pPr>
            <a:r>
              <a:rPr lang="fa-IR" b="1" dirty="0">
                <a:cs typeface="B Nazanin" panose="00000400000000000000" pitchFamily="2" charset="-78"/>
              </a:rPr>
              <a:t>معاملات نقدی</a:t>
            </a:r>
          </a:p>
          <a:p>
            <a:pPr marL="0" indent="0" algn="just" rtl="1">
              <a:lnSpc>
                <a:spcPct val="200000"/>
              </a:lnSpc>
              <a:buNone/>
            </a:pPr>
            <a:r>
              <a:rPr lang="fa-IR" dirty="0">
                <a:cs typeface="B Nazanin" panose="00000400000000000000" pitchFamily="2" charset="-78"/>
              </a:rPr>
              <a:t>معاملات نقدی در بورس کالای ایران ساده‌ترین و البته از حیث ایجاد شفافیت کارکرد بسیار مهمی دارد. در این نوع معاملات، مشخصات عرضه ابتدا به بازار اعلام می‌شود، سپس متقاضیان برای خرید خرید کالا رقابت می‌کنند و در صورت موفقیت، قرارداد معامله نقدی منعقد می‌شود. طرف‌های قرارداد ملزم به مبادله وجه و کالا در مهلت کوتاهی هستند. این معاملات با تسهیل فرآیند، کاهش هزینه‌ها و افزایش شفافیت، به اقتصاد کمک می‌کنند. از طریق این معاملات قیمت منصفانه محصولات تعیین می‌شود و با وجود نظارت‌های بورس، ریسک معاملات کاهش می‌یابد. همچنین، فرصت‌هایی برای تنظیم و سازماندهی بازار فراهم می‌آید، موجب افزایش منافع طرفین معامله می‌شود و نقش واسطه‌ها کاهش می‌یابد.</a:t>
            </a:r>
          </a:p>
        </p:txBody>
      </p:sp>
    </p:spTree>
    <p:extLst>
      <p:ext uri="{BB962C8B-B14F-4D97-AF65-F5344CB8AC3E}">
        <p14:creationId xmlns:p14="http://schemas.microsoft.com/office/powerpoint/2010/main" val="3913539860"/>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noChangeAspect="1"/>
          </p:cNvPicPr>
          <p:nvPr>
            <p:ph idx="1"/>
          </p:nvPr>
        </p:nvPicPr>
        <p:blipFill>
          <a:blip r:embed="rId2"/>
          <a:stretch>
            <a:fillRect/>
          </a:stretch>
        </p:blipFill>
        <p:spPr>
          <a:xfrm>
            <a:off x="249382" y="207818"/>
            <a:ext cx="11817927" cy="6456218"/>
          </a:xfrm>
          <a:prstGeom prst="rect">
            <a:avLst/>
          </a:prstGeom>
        </p:spPr>
      </p:pic>
    </p:spTree>
    <p:extLst>
      <p:ext uri="{BB962C8B-B14F-4D97-AF65-F5344CB8AC3E}">
        <p14:creationId xmlns:p14="http://schemas.microsoft.com/office/powerpoint/2010/main" val="622123661"/>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92500" lnSpcReduction="10000"/>
          </a:bodyPr>
          <a:lstStyle/>
          <a:p>
            <a:pPr marL="0" indent="0" algn="just" rtl="1">
              <a:lnSpc>
                <a:spcPct val="200000"/>
              </a:lnSpc>
              <a:buNone/>
            </a:pPr>
            <a:r>
              <a:rPr lang="fa-IR" b="1" dirty="0">
                <a:cs typeface="B Nazanin" panose="00000400000000000000" pitchFamily="2" charset="-78"/>
              </a:rPr>
              <a:t>معاملات نسیه</a:t>
            </a:r>
          </a:p>
          <a:p>
            <a:pPr marL="0" indent="0" algn="just" rtl="1">
              <a:lnSpc>
                <a:spcPct val="200000"/>
              </a:lnSpc>
              <a:buNone/>
            </a:pPr>
            <a:r>
              <a:rPr lang="fa-IR" dirty="0">
                <a:cs typeface="B Nazanin" panose="00000400000000000000" pitchFamily="2" charset="-78"/>
              </a:rPr>
              <a:t>معاملات نسیه در بازار فیزیکی بورس کالای ایران نوعی ابزار مالی است که به خریداران اجازه می‌دهد تا کالا را در سه روز پس از انعقاد قرارداد دریافت و هزینه‌اش را در تاریخ سررسید پرداخت کنند. این ابزار برای کسانی که نیاز به نقدینگی دارند مناسب است. به عنوان مثال، تولیدکننده می‌تواند مواد اولیه را از طریق قرارداد نسیه خریداری کرده و پس از فروش محصول، هزینه‌ها را پرداخت کند. اسناد مالی باید برای تسویه معامله توسط فروشنده در اطلاعیه عرضه مشخص شوند و اگر پیش‌پرداختی وجود داشته باشد، خریدار باید آن را تا پایان مهلت تسویه پرداخت کند.</a:t>
            </a:r>
          </a:p>
        </p:txBody>
      </p:sp>
    </p:spTree>
    <p:extLst>
      <p:ext uri="{BB962C8B-B14F-4D97-AF65-F5344CB8AC3E}">
        <p14:creationId xmlns:p14="http://schemas.microsoft.com/office/powerpoint/2010/main" val="2618452064"/>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70000" lnSpcReduction="20000"/>
          </a:bodyPr>
          <a:lstStyle/>
          <a:p>
            <a:pPr marL="0" indent="0" algn="just" rtl="1">
              <a:lnSpc>
                <a:spcPct val="200000"/>
              </a:lnSpc>
              <a:buNone/>
            </a:pPr>
            <a:r>
              <a:rPr lang="fa-IR" b="1" dirty="0">
                <a:cs typeface="B Nazanin" panose="00000400000000000000" pitchFamily="2" charset="-78"/>
              </a:rPr>
              <a:t>معاملات سلف</a:t>
            </a:r>
          </a:p>
          <a:p>
            <a:pPr marL="0" indent="0" algn="just" rtl="1">
              <a:lnSpc>
                <a:spcPct val="200000"/>
              </a:lnSpc>
              <a:buNone/>
            </a:pPr>
            <a:r>
              <a:rPr lang="fa-IR" dirty="0">
                <a:cs typeface="B Nazanin" panose="00000400000000000000" pitchFamily="2" charset="-78"/>
              </a:rPr>
              <a:t>در معاملات سلف، خریدار در زمان معامله مبلغ معامله را پرداخت می‌کند، اما فروشنده تعهد دارد که کالا را در آینده تحویل دهد. (بالعکس معامله نسیه). قراردادهای سلف با دو روش تسویه نقدی و تسویه اعتباری قابل انجام هستند. این معاملات امکان تأمین مالی برای تولیدکنندگان و فروشندگان را بدون نیاز به فرآیندهای بانکی طولانی فراهم می‌کنند. این روش تأمین مالی سرمایه در گردش به شرکت‌ها کمک می‌کند تا بدون نیاز به سرمایه‌گذاری‌های طولانی‌مدت فعالیت خود را ادامه دهند.</a:t>
            </a:r>
          </a:p>
          <a:p>
            <a:pPr marL="0" indent="0" algn="just" rtl="1">
              <a:lnSpc>
                <a:spcPct val="200000"/>
              </a:lnSpc>
              <a:buNone/>
            </a:pPr>
            <a:r>
              <a:rPr lang="fa-IR" dirty="0">
                <a:cs typeface="B Nazanin" panose="00000400000000000000" pitchFamily="2" charset="-78"/>
              </a:rPr>
              <a:t>در معاملات سلف، ارزش کالا با توجه به تحویل در آینده مشخص می‌شود، در حالی که در معاملات نقدی، ارزش کالا براساس تحویل فوری کشف می‌گردد. بنابراین، ارزش کالا در هر دو نوع معامله متفاوت است و این تفاوت نشان‌دهنده هزینه مالی است که بر فروشنده کالا برای تأمین مالی تحمیل شده است.</a:t>
            </a:r>
          </a:p>
        </p:txBody>
      </p:sp>
    </p:spTree>
    <p:extLst>
      <p:ext uri="{BB962C8B-B14F-4D97-AF65-F5344CB8AC3E}">
        <p14:creationId xmlns:p14="http://schemas.microsoft.com/office/powerpoint/2010/main" val="1679082114"/>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noChangeAspect="1"/>
          </p:cNvPicPr>
          <p:nvPr>
            <p:ph idx="1"/>
          </p:nvPr>
        </p:nvPicPr>
        <p:blipFill>
          <a:blip r:embed="rId2"/>
          <a:stretch>
            <a:fillRect/>
          </a:stretch>
        </p:blipFill>
        <p:spPr>
          <a:xfrm>
            <a:off x="318654" y="775854"/>
            <a:ext cx="11873346" cy="5001491"/>
          </a:xfrm>
          <a:prstGeom prst="rect">
            <a:avLst/>
          </a:prstGeom>
        </p:spPr>
      </p:pic>
    </p:spTree>
    <p:extLst>
      <p:ext uri="{BB962C8B-B14F-4D97-AF65-F5344CB8AC3E}">
        <p14:creationId xmlns:p14="http://schemas.microsoft.com/office/powerpoint/2010/main" val="4082537721"/>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85000" lnSpcReduction="10000"/>
          </a:bodyPr>
          <a:lstStyle/>
          <a:p>
            <a:pPr marL="0" indent="0" algn="just" rtl="1">
              <a:lnSpc>
                <a:spcPct val="200000"/>
              </a:lnSpc>
              <a:buNone/>
            </a:pPr>
            <a:r>
              <a:rPr lang="fa-IR" b="1" dirty="0">
                <a:cs typeface="B Nazanin" panose="00000400000000000000" pitchFamily="2" charset="-78"/>
              </a:rPr>
              <a:t>سلف موازی استاندارد</a:t>
            </a:r>
          </a:p>
          <a:p>
            <a:pPr marL="0" indent="0" algn="just" rtl="1">
              <a:lnSpc>
                <a:spcPct val="200000"/>
              </a:lnSpc>
              <a:buNone/>
            </a:pPr>
            <a:r>
              <a:rPr lang="fa-IR" dirty="0">
                <a:cs typeface="B Nazanin" panose="00000400000000000000" pitchFamily="2" charset="-78"/>
              </a:rPr>
              <a:t>معاملات اوراق سلف موازی استاندارد نسخه تکامل یافته‌ی معاملات سلف هستند. اگرچه معاملات سلف مزایایی دارند، ولی با محدودیت‌هایی روبرو هستند، مانند ریسک تغییرات قیمت و ریسک نقدشوندگی به خاطر نبود بازار ثانویه. این موارد باعث می‌شود که خریداران به دنبال تأمین مالی بلند مدت از این روش نباشند. علاوه بر این، تولیدکنندگان فقط محدود به منابع مالی خریداران واقعی کالاها هستند. با ورود سایر افراد به فرآیند تأمین مالی، منابع مالی می‌توانند به بهترین شکل به بخش‌های تولیدی هدایت شوند.</a:t>
            </a:r>
          </a:p>
          <a:p>
            <a:pPr marL="0" indent="0" algn="just" rtl="1">
              <a:lnSpc>
                <a:spcPct val="200000"/>
              </a:lnSpc>
              <a:buNone/>
            </a:pPr>
            <a:r>
              <a:rPr lang="fa-IR" dirty="0">
                <a:cs typeface="B Nazanin" panose="00000400000000000000" pitchFamily="2" charset="-78"/>
              </a:rPr>
              <a:t>در پاسخ به محدودیت‌های معاملات سلف، قراردادهای سلف موازی در بازارهای مالی معرفی شده‌اند. </a:t>
            </a:r>
          </a:p>
        </p:txBody>
      </p:sp>
    </p:spTree>
    <p:extLst>
      <p:ext uri="{BB962C8B-B14F-4D97-AF65-F5344CB8AC3E}">
        <p14:creationId xmlns:p14="http://schemas.microsoft.com/office/powerpoint/2010/main" val="1195843243"/>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92500"/>
          </a:bodyPr>
          <a:lstStyle/>
          <a:p>
            <a:pPr marL="0" indent="0" algn="just" rtl="1">
              <a:lnSpc>
                <a:spcPct val="200000"/>
              </a:lnSpc>
              <a:buNone/>
            </a:pPr>
            <a:r>
              <a:rPr lang="fa-IR" dirty="0">
                <a:cs typeface="B Nazanin" panose="00000400000000000000" pitchFamily="2" charset="-78"/>
              </a:rPr>
              <a:t>این قراردادها به خریدار امکان می‌دهند که قبل از سررسید، دارایی پایه را به شخص دیگر در قالب یک سلف جدید بفروشد، که به آن سلف موازی می‌گویند. این فرآیند می‌تواند ادامه یابد. اوراق سلف موازی مانند معاملات سلف عمل می‌کنند، با تفاوت اینکه خریدار می‌تواند قرارداد را به دیگران واگذار کند. اوراق در بازار اولیه عرضه می‌شوند و پس از آن، با وجود بازار ثانویه، خریداران می‌توانند آنها را معامله کنند. این اوراق ویژگی‌های خاصی دارند، نظیر تشکیل بازار ثانویه، استفاده از نقدینگی بازار و تسهیل تأمین مالی در بلندمدت. این اوراق از مالیات معاف هستند و یک منبع جذاب برای سرمایه گذاری با درآمد ثابت برای صاحبان نقدینگی است.</a:t>
            </a:r>
          </a:p>
        </p:txBody>
      </p:sp>
    </p:spTree>
    <p:extLst>
      <p:ext uri="{BB962C8B-B14F-4D97-AF65-F5344CB8AC3E}">
        <p14:creationId xmlns:p14="http://schemas.microsoft.com/office/powerpoint/2010/main" val="3726231557"/>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92500" lnSpcReduction="10000"/>
          </a:bodyPr>
          <a:lstStyle/>
          <a:p>
            <a:pPr marL="0" indent="0" algn="just" rtl="1">
              <a:lnSpc>
                <a:spcPct val="200000"/>
              </a:lnSpc>
              <a:buNone/>
            </a:pPr>
            <a:r>
              <a:rPr lang="fa-IR" b="1" dirty="0">
                <a:cs typeface="B Nazanin" panose="00000400000000000000" pitchFamily="2" charset="-78"/>
              </a:rPr>
              <a:t>اوراق دین کالایی</a:t>
            </a:r>
          </a:p>
          <a:p>
            <a:pPr marL="0" indent="0" algn="just" rtl="1">
              <a:lnSpc>
                <a:spcPct val="200000"/>
              </a:lnSpc>
              <a:buNone/>
            </a:pPr>
            <a:r>
              <a:rPr lang="fa-IR" dirty="0">
                <a:cs typeface="B Nazanin" panose="00000400000000000000" pitchFamily="2" charset="-78"/>
              </a:rPr>
              <a:t>اوراق خرید دین در بورس کالای ایران به عنوان یک ابزار مالی برای تأمین مالی شرکت‌های مختلف استفاده می‌شود. معاملات نسیه، گرچه جذاب هستند، اما مشکلات نقدینگی برای فروشندگان ایجاد می‌کند. در این نوع معاملات، موجودی کالا از ترازنامه خارج شده و اسناد دریافتنی جایگزین می‌شود که تا سررسید قابل نقدشدن نیست. این امر منجر به کاهش نقدشوندگی ترازنامه می‌شود و باعث می‌شود تأمین مالی برای شرکت‌ها </a:t>
            </a:r>
            <a:r>
              <a:rPr lang="fa-IR" dirty="0" smtClean="0">
                <a:cs typeface="B Nazanin" panose="00000400000000000000" pitchFamily="2" charset="-78"/>
              </a:rPr>
              <a:t>پرهزینه ‌تر </a:t>
            </a:r>
            <a:r>
              <a:rPr lang="fa-IR" dirty="0">
                <a:cs typeface="B Nazanin" panose="00000400000000000000" pitchFamily="2" charset="-78"/>
              </a:rPr>
              <a:t>شود. در نهایت، فروش اعتباری تنگنای نقدینگی را برای شرکت‌های تولیدکننده ایجاد می‌کند.</a:t>
            </a:r>
          </a:p>
        </p:txBody>
      </p:sp>
    </p:spTree>
    <p:extLst>
      <p:ext uri="{BB962C8B-B14F-4D97-AF65-F5344CB8AC3E}">
        <p14:creationId xmlns:p14="http://schemas.microsoft.com/office/powerpoint/2010/main" val="3167293516"/>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dirty="0">
                <a:cs typeface="B Nazanin" panose="00000400000000000000" pitchFamily="2" charset="-78"/>
              </a:rPr>
              <a:t>با انتشار اوراق خرید دین، تولیدکنندگان می‌توانند به راحتی مشکلات نقدینگی را حل کنند و تأمین مالی انجام دهند. در این روش، تولیدکننده می‌تواند کالای خود را از طریق بورس کالا به صورت نسیه بفروشد و اسناد دریافتنی را به اوراق بدهی تبدیل کند و با تنزیل آن در بازار به سرمایه گذاران واگذار نماید. در تاریخ سررسید، اوراق با مبلغ اسمی توسط شرکت بازخرید خواهد شد.</a:t>
            </a:r>
          </a:p>
        </p:txBody>
      </p:sp>
    </p:spTree>
    <p:extLst>
      <p:ext uri="{BB962C8B-B14F-4D97-AF65-F5344CB8AC3E}">
        <p14:creationId xmlns:p14="http://schemas.microsoft.com/office/powerpoint/2010/main" val="2073267937"/>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b="1" dirty="0">
                <a:cs typeface="B Nazanin" panose="00000400000000000000" pitchFamily="2" charset="-78"/>
              </a:rPr>
              <a:t>قرارداد کشف پریمیوم</a:t>
            </a:r>
          </a:p>
          <a:p>
            <a:pPr marL="0" indent="0" algn="just" rtl="1">
              <a:lnSpc>
                <a:spcPct val="200000"/>
              </a:lnSpc>
              <a:buNone/>
            </a:pPr>
            <a:r>
              <a:rPr lang="fa-IR" dirty="0">
                <a:cs typeface="B Nazanin" panose="00000400000000000000" pitchFamily="2" charset="-78"/>
              </a:rPr>
              <a:t>قرارداد کشف پریمیوم نوعی توافق است که در آن طرفین معامله می‌کنند تا کالایی را در آینده با قیمت مبنا به همراه مابه‌التفاوتی تعیین‌شده مبادله کنند. این مابه‌التفاوت به عنوان پریمیوم شناخته می‌شود و می‌تواند مثبت (صرف) یا منفی (کسری) باشد. در ابتدای توافق، طرفین بخشی از ارزش معامله را به عنوان وجه‌الضمان تودیع می‌کنند. در زمان معامله، قیمت نهایی کالا برابر خواهد بود با قیمت مبنا به علاوه یا کسر پریمیوم تعیین‌شده. </a:t>
            </a:r>
          </a:p>
        </p:txBody>
      </p:sp>
    </p:spTree>
    <p:extLst>
      <p:ext uri="{BB962C8B-B14F-4D97-AF65-F5344CB8AC3E}">
        <p14:creationId xmlns:p14="http://schemas.microsoft.com/office/powerpoint/2010/main" val="2109046507"/>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dirty="0">
                <a:cs typeface="B Nazanin" panose="00000400000000000000" pitchFamily="2" charset="-78"/>
              </a:rPr>
              <a:t>این سیستم به طرفین اجازه می‌دهد تا بر اساس یک نرخ مرجع قیمتی مشخص، کالا را در آینده مبادله کنند، که با کمک رقابت در بازار (عرضه و تقاضا)، مابه‌التفاوت (پریمیوم) به صورت شفاف کشف می‌شود. به عنوان مثال، اگر قیمت مبنا ۶۰۰۰۰۰۰ تومان و پریمیوم ۵۰۰۰۰۰ تومان باشد، قیمت نهایی در سررسید ۶۵۰۰۰۰۰ تومان خواهد بود.</a:t>
            </a:r>
          </a:p>
        </p:txBody>
      </p:sp>
    </p:spTree>
    <p:extLst>
      <p:ext uri="{BB962C8B-B14F-4D97-AF65-F5344CB8AC3E}">
        <p14:creationId xmlns:p14="http://schemas.microsoft.com/office/powerpoint/2010/main" val="4041985812"/>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b="1" dirty="0">
                <a:cs typeface="B Nazanin" panose="00000400000000000000" pitchFamily="2" charset="-78"/>
              </a:rPr>
              <a:t>گواهی سپرده کالایی</a:t>
            </a:r>
          </a:p>
          <a:p>
            <a:pPr marL="0" indent="0" algn="just" rtl="1">
              <a:lnSpc>
                <a:spcPct val="200000"/>
              </a:lnSpc>
              <a:buNone/>
            </a:pPr>
            <a:r>
              <a:rPr lang="fa-IR" dirty="0">
                <a:cs typeface="B Nazanin" panose="00000400000000000000" pitchFamily="2" charset="-78"/>
              </a:rPr>
              <a:t>گواهی سپرده کالایی نوعی اوراق بهادار است که نشان‌دهنده مالکیت مقدار معینی از کالا است. این گواهی توسط انبارهای مورد تأیید بورس کالا صادر می‌شود و مشخصات مرتبط با کمیت و کیفیت کالا را ثبت می‌کند. </a:t>
            </a:r>
          </a:p>
          <a:p>
            <a:pPr marL="0" indent="0" algn="just" rtl="1">
              <a:lnSpc>
                <a:spcPct val="200000"/>
              </a:lnSpc>
              <a:buNone/>
            </a:pPr>
            <a:r>
              <a:rPr lang="fa-IR" dirty="0">
                <a:cs typeface="B Nazanin" panose="00000400000000000000" pitchFamily="2" charset="-78"/>
              </a:rPr>
              <a:t>از طریق این گواهی، مالکان می‌توانند تسهیلات مالی از شبکه بانکی دریافت کنند. اگر مالک به تعهدات بانکی خود عمل نکند، بانک می‌تواند گواهی را بفروشد یا کالا را تحویل بگیرد و بفروشد. </a:t>
            </a:r>
          </a:p>
        </p:txBody>
      </p:sp>
    </p:spTree>
    <p:extLst>
      <p:ext uri="{BB962C8B-B14F-4D97-AF65-F5344CB8AC3E}">
        <p14:creationId xmlns:p14="http://schemas.microsoft.com/office/powerpoint/2010/main" val="494460373"/>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92500" lnSpcReduction="10000"/>
          </a:bodyPr>
          <a:lstStyle/>
          <a:p>
            <a:pPr marL="0" indent="0" algn="just" rtl="1">
              <a:lnSpc>
                <a:spcPct val="200000"/>
              </a:lnSpc>
              <a:buNone/>
            </a:pPr>
            <a:r>
              <a:rPr lang="fa-IR" dirty="0">
                <a:cs typeface="B Nazanin" panose="00000400000000000000" pitchFamily="2" charset="-78"/>
              </a:rPr>
              <a:t>علاوه بر تأمین مالی برای فروشنده کالا، این گواهی‌ها مزایای دیگری نیز دارند، از جمله کمک به جلوگیری از فروش کالا در شرایط نامناسب، کاهش هزینه‌های انبارداری، ثبات قیمت‌ها، استاندارد سازی کالا‌ها، و ترویج تجارت کالا، و حذف نیاز به تضامین بانکی برای معاملات در بورس کالا. برای هر کالایی که استانداردهای مشخص و قابل‌تعریف داشته باشد، امکان ایجاد و راه‌اندازی گواهی سپرده کالایی در بورس کالا وجود دارد. هم‌اکنون برای بسیاری از کالاها مانند سکه بهار آزادی، گواهی سپرده کالایی تعریف شده است. انواع گواهی سپرده عبارت‌اند از:</a:t>
            </a:r>
          </a:p>
          <a:p>
            <a:pPr marL="0" indent="0" algn="just" rtl="1">
              <a:lnSpc>
                <a:spcPct val="200000"/>
              </a:lnSpc>
              <a:buNone/>
            </a:pPr>
            <a:r>
              <a:rPr lang="fa-IR" dirty="0">
                <a:cs typeface="B Nazanin" panose="00000400000000000000" pitchFamily="2" charset="-78"/>
              </a:rPr>
              <a:t>سکه طلا - شمش طلا - شمش نقره - زعفران نگین - برنج طارم - سیمان تیپ 2 - شیشه فلوت</a:t>
            </a:r>
          </a:p>
        </p:txBody>
      </p:sp>
    </p:spTree>
    <p:extLst>
      <p:ext uri="{BB962C8B-B14F-4D97-AF65-F5344CB8AC3E}">
        <p14:creationId xmlns:p14="http://schemas.microsoft.com/office/powerpoint/2010/main" val="664984513"/>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85000" lnSpcReduction="20000"/>
          </a:bodyPr>
          <a:lstStyle/>
          <a:p>
            <a:pPr marL="0" indent="0" algn="just" rtl="1">
              <a:lnSpc>
                <a:spcPct val="200000"/>
              </a:lnSpc>
              <a:buNone/>
            </a:pPr>
            <a:r>
              <a:rPr lang="fa-IR" b="1" dirty="0">
                <a:cs typeface="B Nazanin" panose="00000400000000000000" pitchFamily="2" charset="-78"/>
              </a:rPr>
              <a:t>قرارداد آتی</a:t>
            </a:r>
          </a:p>
          <a:p>
            <a:pPr marL="0" indent="0" algn="just" rtl="1">
              <a:lnSpc>
                <a:spcPct val="200000"/>
              </a:lnSpc>
              <a:buNone/>
            </a:pPr>
            <a:r>
              <a:rPr lang="fa-IR" dirty="0">
                <a:cs typeface="B Nazanin" panose="00000400000000000000" pitchFamily="2" charset="-78"/>
              </a:rPr>
              <a:t>قرارداد آتی نوعی توافق است که فروشنده و خریدار متعهد می‌شوند تا در تاریخ معینی مقدار مشخصی از کالایی را به قیمت معین بفروشند و بخرند. برای اطمینان از اجرای تعهدات، هر دو طرف مبلغی را به عنوان وجه تضمین نزد اتاق پایاپای می‌گذارند. این وجه براساس تغییرات قیمت روزانه تعدیل می‌شود. اگر قیمت افزایش یابد، وجه تعدیلی از حساب فروشنده به حساب خریدار واریز می‌شود و برعکس.</a:t>
            </a:r>
          </a:p>
          <a:p>
            <a:pPr marL="0" indent="0" algn="just" rtl="1">
              <a:lnSpc>
                <a:spcPct val="200000"/>
              </a:lnSpc>
              <a:buNone/>
            </a:pPr>
            <a:r>
              <a:rPr lang="fa-IR" dirty="0">
                <a:cs typeface="B Nazanin" panose="00000400000000000000" pitchFamily="2" charset="-78"/>
              </a:rPr>
              <a:t>ویژگی‌های این معاملات شامل تضمین معامله توسط اتاق پایاپای (کاهش ریسک اعتباری)، شفافیت قیمت، هزینه‌های کم معامله، استفاده از اهرم مالی، نقدشوندگی بالا، استانداردسازی و معافیت مالیاتی است. به دلیل این ویژگی‌ها، قراردادهای آتی بازار ثانویه‌ای پررونق و با نقدشوندگی بالا دارند.</a:t>
            </a:r>
          </a:p>
        </p:txBody>
      </p:sp>
    </p:spTree>
    <p:extLst>
      <p:ext uri="{BB962C8B-B14F-4D97-AF65-F5344CB8AC3E}">
        <p14:creationId xmlns:p14="http://schemas.microsoft.com/office/powerpoint/2010/main" val="3821706925"/>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noChangeAspect="1"/>
          </p:cNvPicPr>
          <p:nvPr>
            <p:ph idx="1"/>
          </p:nvPr>
        </p:nvPicPr>
        <p:blipFill>
          <a:blip r:embed="rId2"/>
          <a:stretch>
            <a:fillRect/>
          </a:stretch>
        </p:blipFill>
        <p:spPr>
          <a:xfrm>
            <a:off x="304800" y="166255"/>
            <a:ext cx="11055927" cy="2202872"/>
          </a:xfrm>
          <a:prstGeom prst="rect">
            <a:avLst/>
          </a:prstGeom>
        </p:spPr>
      </p:pic>
      <p:pic>
        <p:nvPicPr>
          <p:cNvPr id="4" name="Picture 3"/>
          <p:cNvPicPr>
            <a:picLocks noChangeAspect="1"/>
          </p:cNvPicPr>
          <p:nvPr/>
        </p:nvPicPr>
        <p:blipFill>
          <a:blip r:embed="rId3"/>
          <a:stretch>
            <a:fillRect/>
          </a:stretch>
        </p:blipFill>
        <p:spPr>
          <a:xfrm>
            <a:off x="304801" y="2420024"/>
            <a:ext cx="11194472" cy="4105467"/>
          </a:xfrm>
          <a:prstGeom prst="rect">
            <a:avLst/>
          </a:prstGeom>
        </p:spPr>
      </p:pic>
    </p:spTree>
    <p:extLst>
      <p:ext uri="{BB962C8B-B14F-4D97-AF65-F5344CB8AC3E}">
        <p14:creationId xmlns:p14="http://schemas.microsoft.com/office/powerpoint/2010/main" val="616026611"/>
      </p:ext>
    </p:extLst>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92500" lnSpcReduction="20000"/>
          </a:bodyPr>
          <a:lstStyle/>
          <a:p>
            <a:pPr marL="0" indent="0" algn="just" rtl="1">
              <a:lnSpc>
                <a:spcPct val="200000"/>
              </a:lnSpc>
              <a:buNone/>
            </a:pPr>
            <a:r>
              <a:rPr lang="fa-IR" sz="3000" b="1" dirty="0">
                <a:cs typeface="B Nazanin" panose="00000400000000000000" pitchFamily="2" charset="-78"/>
              </a:rPr>
              <a:t>اختیار معامله</a:t>
            </a:r>
          </a:p>
          <a:p>
            <a:pPr marL="0" indent="0" algn="just" rtl="1">
              <a:lnSpc>
                <a:spcPct val="200000"/>
              </a:lnSpc>
              <a:buNone/>
            </a:pPr>
            <a:r>
              <a:rPr lang="fa-IR" dirty="0">
                <a:cs typeface="B Nazanin" panose="00000400000000000000" pitchFamily="2" charset="-78"/>
              </a:rPr>
              <a:t>قرارداد اختیار معامله یک توافق است که در آن یک طرف حق خرید یا فروش کالایی را از طرف دیگر می‌خرد. این اختیار به خریدار اجازه می‌دهد که در طول یک دوره معین، تصمیم بگیرد آیا می‌خواهد اختیار خرید یا فروش را اعمال کند یا خیر. فقط خریدار اختیار، حق اعمال اختیار را دارد، و فروشنده ملزم است تعهدات قرارداد را ایفا کند.</a:t>
            </a:r>
          </a:p>
          <a:p>
            <a:pPr marL="0" indent="0" algn="just" rtl="1">
              <a:lnSpc>
                <a:spcPct val="200000"/>
              </a:lnSpc>
              <a:buNone/>
            </a:pPr>
            <a:r>
              <a:rPr lang="fa-IR" dirty="0">
                <a:cs typeface="B Nazanin" panose="00000400000000000000" pitchFamily="2" charset="-78"/>
              </a:rPr>
              <a:t>اگر اختیار خرید اعمال شود، فروشنده موظف است دارایی با مشخصات، مقدار، و قیمت معین در قرارداد را تحویل دهد. اگر اختیار فروش اعمال شود، فروشنده موظف به خرید دارایی است</a:t>
            </a:r>
          </a:p>
        </p:txBody>
      </p:sp>
    </p:spTree>
    <p:extLst>
      <p:ext uri="{BB962C8B-B14F-4D97-AF65-F5344CB8AC3E}">
        <p14:creationId xmlns:p14="http://schemas.microsoft.com/office/powerpoint/2010/main" val="2613693953"/>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dirty="0">
                <a:cs typeface="B Nazanin" panose="00000400000000000000" pitchFamily="2" charset="-78"/>
              </a:rPr>
              <a:t>این ابزار برای پوشش ریسک نوسانات قیمت استفاده می‌شود و دارای خاصیت اهرمی است. هزینه‌های معامله کم و راهبردهای معامله‌ای گسترده‌ای را می‌توان با استفاده از این ابزار اجرا کرد</a:t>
            </a:r>
            <a:r>
              <a:rPr lang="fa-IR" dirty="0" smtClean="0">
                <a:cs typeface="B Nazanin" panose="00000400000000000000" pitchFamily="2" charset="-78"/>
              </a:rPr>
              <a:t>.</a:t>
            </a:r>
          </a:p>
          <a:p>
            <a:pPr marL="0" indent="0" algn="just" rtl="1">
              <a:lnSpc>
                <a:spcPct val="200000"/>
              </a:lnSpc>
              <a:buNone/>
            </a:pPr>
            <a:endParaRPr lang="fa-IR" dirty="0">
              <a:cs typeface="B Nazanin" panose="00000400000000000000" pitchFamily="2" charset="-78"/>
            </a:endParaRPr>
          </a:p>
        </p:txBody>
      </p:sp>
      <p:pic>
        <p:nvPicPr>
          <p:cNvPr id="2" name="Picture 1"/>
          <p:cNvPicPr>
            <a:picLocks noChangeAspect="1"/>
          </p:cNvPicPr>
          <p:nvPr/>
        </p:nvPicPr>
        <p:blipFill>
          <a:blip r:embed="rId2"/>
          <a:stretch>
            <a:fillRect/>
          </a:stretch>
        </p:blipFill>
        <p:spPr>
          <a:xfrm>
            <a:off x="665018" y="3038180"/>
            <a:ext cx="10674927" cy="3667420"/>
          </a:xfrm>
          <a:prstGeom prst="rect">
            <a:avLst/>
          </a:prstGeom>
        </p:spPr>
      </p:pic>
    </p:spTree>
    <p:extLst>
      <p:ext uri="{BB962C8B-B14F-4D97-AF65-F5344CB8AC3E}">
        <p14:creationId xmlns:p14="http://schemas.microsoft.com/office/powerpoint/2010/main" val="1135333356"/>
      </p:ext>
    </p:extLst>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77500" lnSpcReduction="20000"/>
          </a:bodyPr>
          <a:lstStyle/>
          <a:p>
            <a:pPr marL="0" indent="0" algn="just" rtl="1">
              <a:lnSpc>
                <a:spcPct val="200000"/>
              </a:lnSpc>
              <a:buNone/>
            </a:pPr>
            <a:r>
              <a:rPr lang="fa-IR" sz="3300" b="1" dirty="0">
                <a:cs typeface="B Nazanin" panose="00000400000000000000" pitchFamily="2" charset="-78"/>
              </a:rPr>
              <a:t>صندوق کالایی</a:t>
            </a:r>
          </a:p>
          <a:p>
            <a:pPr marL="0" indent="0" algn="just" rtl="1">
              <a:lnSpc>
                <a:spcPct val="200000"/>
              </a:lnSpc>
              <a:buNone/>
            </a:pPr>
            <a:r>
              <a:rPr lang="fa-IR" dirty="0">
                <a:cs typeface="B Nazanin" panose="00000400000000000000" pitchFamily="2" charset="-78"/>
              </a:rPr>
              <a:t>صندوق‌های کالایی قابل معامله در بورس، ابزارهای نوین مالی هستند که به سرمایه‌گذاران امکان می‌دهند به جای خرید و نگهداری کالای مورد نظر و تحمل هزینه‌های حمل و نقل، انبارداری و خسارتهای احتمالی، اوراق این صندوق‌ها را خریداری کنند.</a:t>
            </a:r>
          </a:p>
          <a:p>
            <a:pPr marL="0" indent="0" algn="just" rtl="1">
              <a:lnSpc>
                <a:spcPct val="200000"/>
              </a:lnSpc>
              <a:buNone/>
            </a:pPr>
            <a:r>
              <a:rPr lang="fa-IR" dirty="0">
                <a:cs typeface="B Nazanin" panose="00000400000000000000" pitchFamily="2" charset="-78"/>
              </a:rPr>
              <a:t>صندوق‌های کالایی روند قیمتی یک شاخص کالایی پایه را دنبال کرده که این شاخص می‌تواند صرفاً متشکل از یک کالای اساسی یا ترکیبی از مجموعه کالاها باشد. نهاد ناشر به طور مستقیم بر روی دارایی پایه یا قرارداد مشتقه آن کالا یا شاخص سرمایه‌گذاری می‌کند.بنابراین انتظار می‌رود ارزش سرمایه‌گذاری پرتفوی هم‌سو با قیمت دارایی پایه افزایش یا کاهش یابد.</a:t>
            </a:r>
          </a:p>
        </p:txBody>
      </p:sp>
    </p:spTree>
    <p:extLst>
      <p:ext uri="{BB962C8B-B14F-4D97-AF65-F5344CB8AC3E}">
        <p14:creationId xmlns:p14="http://schemas.microsoft.com/office/powerpoint/2010/main" val="297929120"/>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77500" lnSpcReduction="20000"/>
          </a:bodyPr>
          <a:lstStyle/>
          <a:p>
            <a:pPr marL="0" indent="0" algn="just" rtl="1">
              <a:lnSpc>
                <a:spcPct val="200000"/>
              </a:lnSpc>
              <a:buNone/>
            </a:pPr>
            <a:r>
              <a:rPr lang="fa-IR" sz="3300" dirty="0">
                <a:cs typeface="B Nazanin" panose="00000400000000000000" pitchFamily="2" charset="-78"/>
              </a:rPr>
              <a:t>بورس انرژی</a:t>
            </a:r>
          </a:p>
          <a:p>
            <a:pPr marL="0" indent="0" algn="just" rtl="1">
              <a:lnSpc>
                <a:spcPct val="200000"/>
              </a:lnSpc>
              <a:buNone/>
            </a:pPr>
            <a:r>
              <a:rPr lang="fa-IR" dirty="0">
                <a:cs typeface="B Nazanin" panose="00000400000000000000" pitchFamily="2" charset="-78"/>
              </a:rPr>
              <a:t>بورس انرژی نوعی از بورس کالا است که امکان انجام معاملات حامل‌های انرژی مانند نفت، گاز، برق و سایر حامل‌های انرژی و اوراق بهادار مبتنی بر این کالاها را فراهم می‌کند. همانند سایر بورس‌ها، خریداران و فروشندگان در بورس انرژی به دادوستد می‌پردازند تا در فضایی رقابتی، قیمت‌ حامل‌های انرژی به تعادل برسد.</a:t>
            </a:r>
          </a:p>
          <a:p>
            <a:pPr marL="0" indent="0" algn="just" rtl="1">
              <a:lnSpc>
                <a:spcPct val="200000"/>
              </a:lnSpc>
              <a:buNone/>
            </a:pPr>
            <a:r>
              <a:rPr lang="fa-IR" dirty="0">
                <a:cs typeface="B Nazanin" panose="00000400000000000000" pitchFamily="2" charset="-78"/>
              </a:rPr>
              <a:t>ماموریت این بازار، ایجاد بازاری شفاف، کارآمد، با نقدشوندگی و رقابت‌پذیری بالا و رفع انحصار و کشف قیمت حامل‌های انرژی است. از دیگر اهداف مهم بورس انرژی می‌توان به طراحی ابزارها و محصولات جدید در بازار، ارزش‌آفرینی و تامین منافع سهامداران، تحکیم و ارتقای جایگاه و کارکردهای بورس انرژی برای ذی‌نفعان و به‌کارگیری رویه‌های موثر برای سلامت بازار اشاره کرد.</a:t>
            </a:r>
          </a:p>
        </p:txBody>
      </p:sp>
    </p:spTree>
    <p:extLst>
      <p:ext uri="{BB962C8B-B14F-4D97-AF65-F5344CB8AC3E}">
        <p14:creationId xmlns:p14="http://schemas.microsoft.com/office/powerpoint/2010/main" val="2545829008"/>
      </p:ext>
    </p:extLst>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85000" lnSpcReduction="20000"/>
          </a:bodyPr>
          <a:lstStyle/>
          <a:p>
            <a:pPr marL="0" indent="0" algn="just" rtl="1">
              <a:lnSpc>
                <a:spcPct val="200000"/>
              </a:lnSpc>
              <a:buNone/>
            </a:pPr>
            <a:r>
              <a:rPr lang="fa-IR" dirty="0">
                <a:cs typeface="B Nazanin" panose="00000400000000000000" pitchFamily="2" charset="-78"/>
              </a:rPr>
              <a:t>این شرکت براساس قانون بازار اوراق بهادار جمهوری اسلامی ایران، مصوب سال ۱۳۸۴ مجلس شورای اسلامی تاسیس شد. ایده اولیه تاسیس این شرکت، برای انجام معاملات نفت میان وزارتخانه‌های نفت و اقتصاد بود و معاملات فرآورده‌های نفتی و پتروشیمی در سال ۱۳۸۶ در بازار سرمایه آغاز شد. همچنین لزوم راه‌اندازی بورس برق نیز با توجه به وجود زیرساخت‌ها در صنعت برق کشور احساس می‌شد. به این ترتیب، شورای عالی بورس و اوراق بهادار در سال ۱۳۹۰، اقدام به راه‌اندازی بورس نفت و برق کرد.</a:t>
            </a:r>
          </a:p>
          <a:p>
            <a:pPr marL="0" indent="0" algn="just" rtl="1">
              <a:lnSpc>
                <a:spcPct val="200000"/>
              </a:lnSpc>
              <a:buNone/>
            </a:pPr>
            <a:r>
              <a:rPr lang="fa-IR" dirty="0">
                <a:cs typeface="B Nazanin" panose="00000400000000000000" pitchFamily="2" charset="-78"/>
              </a:rPr>
              <a:t>سرانجام شرکت بورس انرژی در سال ۱۳۹۱ در اداره ثبت شرکت‌ها و موسسات غیرتجاری به ثبت رسید. بازار بورس انرژی ایران، متشکل از وزارت صنعت، معدن و تجارت، وزارت نفت، وزارت نیرو و شرکت‌های صنعت انرژی مانند شرکت مدیریت منابع آب ایران و شرکت پالایش و پخش فرآورده های نفتی هستند.</a:t>
            </a:r>
          </a:p>
        </p:txBody>
      </p:sp>
    </p:spTree>
    <p:extLst>
      <p:ext uri="{BB962C8B-B14F-4D97-AF65-F5344CB8AC3E}">
        <p14:creationId xmlns:p14="http://schemas.microsoft.com/office/powerpoint/2010/main" val="4262712413"/>
      </p:ext>
    </p:extLst>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b="1" dirty="0">
                <a:cs typeface="B Nazanin" panose="00000400000000000000" pitchFamily="2" charset="-78"/>
              </a:rPr>
              <a:t>انواع بازار بورس انرژی</a:t>
            </a:r>
          </a:p>
          <a:p>
            <a:pPr marL="0" indent="0" algn="just" rtl="1">
              <a:lnSpc>
                <a:spcPct val="200000"/>
              </a:lnSpc>
              <a:buNone/>
            </a:pPr>
            <a:r>
              <a:rPr lang="fa-IR" dirty="0">
                <a:cs typeface="B Nazanin" panose="00000400000000000000" pitchFamily="2" charset="-78"/>
              </a:rPr>
              <a:t>بورس انرژی، دارای سه بازار فیزیکی، مشتقه و فرعی است که هر کدام از این بازارها کارکرد منحصربه‌فرد خود را در ماموریت‌های بورس انرژی ایران دارند. همچنین این سه بازار دارای ۲ رینگ داخلی و بین‌المللی هستند. این بازارها شامل «بازار فیزیکی»،‌ «بازار مشتقه» و «بازار سایر اوراق بهادار قابل معامله» هستند.</a:t>
            </a:r>
          </a:p>
        </p:txBody>
      </p:sp>
    </p:spTree>
    <p:extLst>
      <p:ext uri="{BB962C8B-B14F-4D97-AF65-F5344CB8AC3E}">
        <p14:creationId xmlns:p14="http://schemas.microsoft.com/office/powerpoint/2010/main" val="598569494"/>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b="1" dirty="0" smtClean="0">
                <a:cs typeface="B Nazanin" panose="00000400000000000000" pitchFamily="2" charset="-78"/>
              </a:rPr>
              <a:t>بازار </a:t>
            </a:r>
            <a:r>
              <a:rPr lang="fa-IR" b="1" dirty="0">
                <a:cs typeface="B Nazanin" panose="00000400000000000000" pitchFamily="2" charset="-78"/>
              </a:rPr>
              <a:t>فیزیکی </a:t>
            </a:r>
          </a:p>
          <a:p>
            <a:pPr marL="0" indent="0" algn="just" rtl="1">
              <a:lnSpc>
                <a:spcPct val="200000"/>
              </a:lnSpc>
              <a:buNone/>
            </a:pPr>
            <a:r>
              <a:rPr lang="fa-IR" dirty="0">
                <a:cs typeface="B Nazanin" panose="00000400000000000000" pitchFamily="2" charset="-78"/>
              </a:rPr>
              <a:t>مربوط به خرید و فروش کالاهای پذیرفته‌شد‌ه در بورس و شامل ۳ تابلو از جمله برق، نفت و گاز و سایر حامل‌های انرژی است. معاملات این بازار به تعداد عرضه‌کننده در یک نماد معاملاتی و به‌صورت حراج، آنلاین و عرضه یک‌جا انجام می‌گیرد.</a:t>
            </a:r>
          </a:p>
        </p:txBody>
      </p:sp>
    </p:spTree>
    <p:extLst>
      <p:ext uri="{BB962C8B-B14F-4D97-AF65-F5344CB8AC3E}">
        <p14:creationId xmlns:p14="http://schemas.microsoft.com/office/powerpoint/2010/main" val="877073424"/>
      </p:ext>
    </p:extLst>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b="1" dirty="0">
                <a:cs typeface="B Nazanin" panose="00000400000000000000" pitchFamily="2" charset="-78"/>
              </a:rPr>
              <a:t>بازار مشتقه</a:t>
            </a:r>
          </a:p>
          <a:p>
            <a:pPr marL="0" indent="0" algn="just" rtl="1">
              <a:lnSpc>
                <a:spcPct val="200000"/>
              </a:lnSpc>
              <a:buNone/>
            </a:pPr>
            <a:r>
              <a:rPr lang="fa-IR" dirty="0">
                <a:cs typeface="B Nazanin" panose="00000400000000000000" pitchFamily="2" charset="-78"/>
              </a:rPr>
              <a:t>این بازار مربوط به خرید و فروش اوراق بهادار مبتنی بر کالاهای پذیرفته‌شد‌ه است. در بازار مشتقه، اوراق بهادار مبتنی بر کالاها، به‌صورت کاملاً آنلاین و در بازارهای الکترونیکی انجام می‌شوند. همچنین معاملات این بازار در قالب قراردادهای سلف موازی </a:t>
            </a:r>
            <a:r>
              <a:rPr lang="en-US" dirty="0" smtClean="0">
                <a:cs typeface="B Nazanin" panose="00000400000000000000" pitchFamily="2" charset="-78"/>
              </a:rPr>
              <a:t>Parallel </a:t>
            </a:r>
            <a:r>
              <a:rPr lang="en-US" dirty="0" err="1">
                <a:cs typeface="B Nazanin" panose="00000400000000000000" pitchFamily="2" charset="-78"/>
              </a:rPr>
              <a:t>salaf</a:t>
            </a:r>
            <a:r>
              <a:rPr lang="en-US" dirty="0">
                <a:cs typeface="B Nazanin" panose="00000400000000000000" pitchFamily="2" charset="-78"/>
              </a:rPr>
              <a:t> contract</a:t>
            </a:r>
            <a:r>
              <a:rPr lang="en-US" dirty="0" smtClean="0">
                <a:cs typeface="B Nazanin" panose="00000400000000000000" pitchFamily="2" charset="-78"/>
              </a:rPr>
              <a:t>)</a:t>
            </a:r>
            <a:r>
              <a:rPr lang="fa-IR" dirty="0" smtClean="0">
                <a:cs typeface="B Nazanin" panose="00000400000000000000" pitchFamily="2" charset="-78"/>
              </a:rPr>
              <a:t>)</a:t>
            </a:r>
            <a:r>
              <a:rPr lang="en-US" dirty="0" smtClean="0">
                <a:cs typeface="B Nazanin" panose="00000400000000000000" pitchFamily="2" charset="-78"/>
              </a:rPr>
              <a:t>، </a:t>
            </a:r>
            <a:r>
              <a:rPr lang="fa-IR" dirty="0">
                <a:cs typeface="B Nazanin" panose="00000400000000000000" pitchFamily="2" charset="-78"/>
              </a:rPr>
              <a:t>قرارداد آتی </a:t>
            </a:r>
            <a:r>
              <a:rPr lang="en-US" dirty="0" smtClean="0">
                <a:cs typeface="B Nazanin" panose="00000400000000000000" pitchFamily="2" charset="-78"/>
              </a:rPr>
              <a:t>Futures </a:t>
            </a:r>
            <a:r>
              <a:rPr lang="en-US" dirty="0">
                <a:cs typeface="B Nazanin" panose="00000400000000000000" pitchFamily="2" charset="-78"/>
              </a:rPr>
              <a:t>contract</a:t>
            </a:r>
            <a:r>
              <a:rPr lang="en-US" dirty="0" smtClean="0">
                <a:cs typeface="B Nazanin" panose="00000400000000000000" pitchFamily="2" charset="-78"/>
              </a:rPr>
              <a:t>)</a:t>
            </a:r>
            <a:r>
              <a:rPr lang="fa-IR" dirty="0" smtClean="0">
                <a:cs typeface="B Nazanin" panose="00000400000000000000" pitchFamily="2" charset="-78"/>
              </a:rPr>
              <a:t>) </a:t>
            </a:r>
            <a:r>
              <a:rPr lang="en-US" dirty="0" smtClean="0">
                <a:cs typeface="B Nazanin" panose="00000400000000000000" pitchFamily="2" charset="-78"/>
              </a:rPr>
              <a:t> </a:t>
            </a:r>
            <a:r>
              <a:rPr lang="fa-IR" dirty="0">
                <a:cs typeface="B Nazanin" panose="00000400000000000000" pitchFamily="2" charset="-78"/>
              </a:rPr>
              <a:t>و قرارداد اختیار معامله </a:t>
            </a:r>
            <a:r>
              <a:rPr lang="en-US" dirty="0" smtClean="0">
                <a:cs typeface="B Nazanin" panose="00000400000000000000" pitchFamily="2" charset="-78"/>
              </a:rPr>
              <a:t>Options </a:t>
            </a:r>
            <a:r>
              <a:rPr lang="en-US" dirty="0">
                <a:cs typeface="B Nazanin" panose="00000400000000000000" pitchFamily="2" charset="-78"/>
              </a:rPr>
              <a:t>contract</a:t>
            </a:r>
            <a:r>
              <a:rPr lang="en-US" dirty="0" smtClean="0">
                <a:cs typeface="B Nazanin" panose="00000400000000000000" pitchFamily="2" charset="-78"/>
              </a:rPr>
              <a:t>)</a:t>
            </a:r>
            <a:r>
              <a:rPr lang="fa-IR" dirty="0" smtClean="0">
                <a:cs typeface="B Nazanin" panose="00000400000000000000" pitchFamily="2" charset="-78"/>
              </a:rPr>
              <a:t>)</a:t>
            </a:r>
            <a:r>
              <a:rPr lang="en-US" dirty="0" smtClean="0">
                <a:cs typeface="B Nazanin" panose="00000400000000000000" pitchFamily="2" charset="-78"/>
              </a:rPr>
              <a:t>، </a:t>
            </a:r>
            <a:r>
              <a:rPr lang="fa-IR" dirty="0">
                <a:cs typeface="B Nazanin" panose="00000400000000000000" pitchFamily="2" charset="-78"/>
              </a:rPr>
              <a:t>صورت می‌گیرد.</a:t>
            </a:r>
          </a:p>
        </p:txBody>
      </p:sp>
    </p:spTree>
    <p:extLst>
      <p:ext uri="{BB962C8B-B14F-4D97-AF65-F5344CB8AC3E}">
        <p14:creationId xmlns:p14="http://schemas.microsoft.com/office/powerpoint/2010/main" val="3452404139"/>
      </p:ext>
    </p:extLst>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92500" lnSpcReduction="20000"/>
          </a:bodyPr>
          <a:lstStyle/>
          <a:p>
            <a:pPr marL="0" indent="0" algn="just" rtl="1">
              <a:lnSpc>
                <a:spcPct val="200000"/>
              </a:lnSpc>
              <a:buNone/>
            </a:pPr>
            <a:r>
              <a:rPr lang="fa-IR" b="1" dirty="0">
                <a:cs typeface="B Nazanin" panose="00000400000000000000" pitchFamily="2" charset="-78"/>
              </a:rPr>
              <a:t>کالاهای قابل معامله در بورس انرژی </a:t>
            </a:r>
          </a:p>
          <a:p>
            <a:pPr marL="0" indent="0" algn="just" rtl="1">
              <a:lnSpc>
                <a:spcPct val="200000"/>
              </a:lnSpc>
              <a:buNone/>
            </a:pPr>
            <a:r>
              <a:rPr lang="fa-IR" dirty="0">
                <a:cs typeface="B Nazanin" panose="00000400000000000000" pitchFamily="2" charset="-78"/>
              </a:rPr>
              <a:t>سازمان بورس و اوراق بهادار ایران، کالاهای قابل معامله در بورس انرژی را به شرح زیر تصویب کرده است:</a:t>
            </a:r>
          </a:p>
          <a:p>
            <a:pPr marL="0" indent="0" algn="just" rtl="1">
              <a:lnSpc>
                <a:spcPct val="200000"/>
              </a:lnSpc>
              <a:buNone/>
            </a:pPr>
            <a:r>
              <a:rPr lang="fa-IR" dirty="0">
                <a:cs typeface="B Nazanin" panose="00000400000000000000" pitchFamily="2" charset="-78"/>
              </a:rPr>
              <a:t>انواع سوخت جت – هیدروژن - اشکال مختلف نفت خام - گازهای طبیعی - تمامی میعانات گازی</a:t>
            </a:r>
          </a:p>
          <a:p>
            <a:pPr marL="0" indent="0" algn="just" rtl="1">
              <a:lnSpc>
                <a:spcPct val="200000"/>
              </a:lnSpc>
              <a:buNone/>
            </a:pPr>
            <a:r>
              <a:rPr lang="fa-IR" dirty="0">
                <a:cs typeface="B Nazanin" panose="00000400000000000000" pitchFamily="2" charset="-78"/>
              </a:rPr>
              <a:t>انواع مختلف نفت سفید - نفت کوره و مازوت - انواع مختلف گازوئیل - انواع بنزین - گاز مایع </a:t>
            </a:r>
            <a:r>
              <a:rPr lang="fa-IR" dirty="0" smtClean="0">
                <a:cs typeface="B Nazanin" panose="00000400000000000000" pitchFamily="2" charset="-78"/>
              </a:rPr>
              <a:t>– قطران - کلیه </a:t>
            </a:r>
            <a:r>
              <a:rPr lang="fa-IR" dirty="0">
                <a:cs typeface="B Nazanin" panose="00000400000000000000" pitchFamily="2" charset="-78"/>
              </a:rPr>
              <a:t>حلال ها – متانول – اتانول - آیزوفید ها – اکستراکت - انواع برش های سنگین و </a:t>
            </a:r>
            <a:r>
              <a:rPr lang="fa-IR" dirty="0" smtClean="0">
                <a:cs typeface="B Nazanin" panose="00000400000000000000" pitchFamily="2" charset="-78"/>
              </a:rPr>
              <a:t>سبک - </a:t>
            </a:r>
            <a:r>
              <a:rPr lang="ar-SA" dirty="0">
                <a:cs typeface="B Nazanin" panose="00000400000000000000" pitchFamily="2" charset="-78"/>
              </a:rPr>
              <a:t>انواع لایت اند</a:t>
            </a:r>
            <a:r>
              <a:rPr lang="en-US" dirty="0">
                <a:cs typeface="B Nazanin" panose="00000400000000000000" pitchFamily="2" charset="-78"/>
              </a:rPr>
              <a:t> (Light End</a:t>
            </a:r>
            <a:r>
              <a:rPr lang="en-US" dirty="0" smtClean="0">
                <a:cs typeface="B Nazanin" panose="00000400000000000000" pitchFamily="2" charset="-78"/>
              </a:rPr>
              <a:t>)</a:t>
            </a:r>
            <a:endParaRPr lang="en-US" dirty="0">
              <a:cs typeface="B Nazanin" panose="00000400000000000000" pitchFamily="2" charset="-78"/>
            </a:endParaRPr>
          </a:p>
        </p:txBody>
      </p:sp>
    </p:spTree>
    <p:extLst>
      <p:ext uri="{BB962C8B-B14F-4D97-AF65-F5344CB8AC3E}">
        <p14:creationId xmlns:p14="http://schemas.microsoft.com/office/powerpoint/2010/main" val="2013176013"/>
      </p:ext>
    </p:extLst>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92500" lnSpcReduction="10000"/>
          </a:bodyPr>
          <a:lstStyle/>
          <a:p>
            <a:pPr marL="0" indent="0" algn="just" rtl="1">
              <a:lnSpc>
                <a:spcPct val="200000"/>
              </a:lnSpc>
              <a:buNone/>
            </a:pPr>
            <a:r>
              <a:rPr lang="fa-IR" dirty="0">
                <a:cs typeface="B Nazanin" panose="00000400000000000000" pitchFamily="2" charset="-78"/>
              </a:rPr>
              <a:t>مزایا و معایب سرمایه گذاری و فعالیت در بورس</a:t>
            </a:r>
          </a:p>
          <a:p>
            <a:pPr marL="0" indent="0" algn="just" rtl="1">
              <a:lnSpc>
                <a:spcPct val="200000"/>
              </a:lnSpc>
              <a:buNone/>
            </a:pPr>
            <a:r>
              <a:rPr lang="fa-IR" dirty="0" smtClean="0">
                <a:cs typeface="B Nazanin" panose="00000400000000000000" pitchFamily="2" charset="-78"/>
              </a:rPr>
              <a:t>سرمایه گذاری در بورس یکی از رایج ترین و در عین حال پرریسک ترین روش های افزایش سرمایه به شمار می رود. به </a:t>
            </a:r>
            <a:r>
              <a:rPr lang="fa-IR" dirty="0">
                <a:cs typeface="B Nazanin" panose="00000400000000000000" pitchFamily="2" charset="-78"/>
              </a:rPr>
              <a:t>طور کلی ‏مزایای ورود به این بازار عبارتند از:</a:t>
            </a:r>
            <a:r>
              <a:rPr lang="fa-IR" dirty="0" smtClean="0">
                <a:cs typeface="B Nazanin" panose="00000400000000000000" pitchFamily="2" charset="-78"/>
              </a:rPr>
              <a:t>‏ امکان </a:t>
            </a:r>
            <a:r>
              <a:rPr lang="fa-IR" dirty="0">
                <a:cs typeface="B Nazanin" panose="00000400000000000000" pitchFamily="2" charset="-78"/>
              </a:rPr>
              <a:t>رشد سریع تر سرمایه نسبت به بسیاری از روش های سنتی مثل سپرده </a:t>
            </a:r>
            <a:r>
              <a:rPr lang="fa-IR" dirty="0" smtClean="0">
                <a:cs typeface="B Nazanin" panose="00000400000000000000" pitchFamily="2" charset="-78"/>
              </a:rPr>
              <a:t>بانکی، قابلیت نقدشوندگی بالا، ‏</a:t>
            </a:r>
            <a:r>
              <a:rPr lang="fa-IR" dirty="0">
                <a:cs typeface="B Nazanin" panose="00000400000000000000" pitchFamily="2" charset="-78"/>
              </a:rPr>
              <a:t>امکان حضور در یک بازار کاملا حرفه </a:t>
            </a:r>
            <a:r>
              <a:rPr lang="fa-IR" dirty="0" smtClean="0">
                <a:cs typeface="B Nazanin" panose="00000400000000000000" pitchFamily="2" charset="-78"/>
              </a:rPr>
              <a:t>ای، تنوع </a:t>
            </a:r>
            <a:r>
              <a:rPr lang="fa-IR" dirty="0">
                <a:cs typeface="B Nazanin" panose="00000400000000000000" pitchFamily="2" charset="-78"/>
              </a:rPr>
              <a:t>گزینه ها برای سرمایه گذاری در صنایع و شرکت های </a:t>
            </a:r>
            <a:r>
              <a:rPr lang="fa-IR" dirty="0" smtClean="0">
                <a:cs typeface="B Nazanin" panose="00000400000000000000" pitchFamily="2" charset="-78"/>
              </a:rPr>
              <a:t>مختلف، شفافیت </a:t>
            </a:r>
            <a:r>
              <a:rPr lang="fa-IR" dirty="0">
                <a:cs typeface="B Nazanin" panose="00000400000000000000" pitchFamily="2" charset="-78"/>
              </a:rPr>
              <a:t>اطلاعاتی و دسترسی به گزارش های مالی شرکت </a:t>
            </a:r>
            <a:r>
              <a:rPr lang="fa-IR" dirty="0" smtClean="0">
                <a:cs typeface="B Nazanin" panose="00000400000000000000" pitchFamily="2" charset="-78"/>
              </a:rPr>
              <a:t>ها، امکان </a:t>
            </a:r>
            <a:r>
              <a:rPr lang="fa-IR" dirty="0">
                <a:cs typeface="B Nazanin" panose="00000400000000000000" pitchFamily="2" charset="-78"/>
              </a:rPr>
              <a:t>انجام معاملات به صورت اینترنتی (ساده بودن فرایند خرید و فروش سهام) </a:t>
            </a:r>
            <a:r>
              <a:rPr lang="fa-IR" dirty="0" smtClean="0">
                <a:cs typeface="B Nazanin" panose="00000400000000000000" pitchFamily="2" charset="-78"/>
              </a:rPr>
              <a:t>، عدم </a:t>
            </a:r>
            <a:r>
              <a:rPr lang="fa-IR" dirty="0">
                <a:cs typeface="B Nazanin" panose="00000400000000000000" pitchFamily="2" charset="-78"/>
              </a:rPr>
              <a:t>وابستگی به هیچ نهاد یا شرکت برای امر خرید و فروش</a:t>
            </a:r>
          </a:p>
        </p:txBody>
      </p:sp>
    </p:spTree>
    <p:extLst>
      <p:ext uri="{BB962C8B-B14F-4D97-AF65-F5344CB8AC3E}">
        <p14:creationId xmlns:p14="http://schemas.microsoft.com/office/powerpoint/2010/main" val="4233211803"/>
      </p:ext>
    </p:extLst>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lnSpcReduction="10000"/>
          </a:bodyPr>
          <a:lstStyle/>
          <a:p>
            <a:pPr marL="0" indent="0" algn="just" rtl="1">
              <a:lnSpc>
                <a:spcPct val="200000"/>
              </a:lnSpc>
              <a:buNone/>
            </a:pPr>
            <a:r>
              <a:rPr lang="fa-IR" b="1" dirty="0">
                <a:cs typeface="B Nazanin" panose="00000400000000000000" pitchFamily="2" charset="-78"/>
              </a:rPr>
              <a:t>با این حال معایب سرمایه گذاری در بورس عبارتند از:‏</a:t>
            </a:r>
          </a:p>
          <a:p>
            <a:pPr marL="0" indent="0" algn="just" rtl="1">
              <a:lnSpc>
                <a:spcPct val="200000"/>
              </a:lnSpc>
              <a:buNone/>
            </a:pPr>
            <a:r>
              <a:rPr lang="fa-IR" dirty="0">
                <a:cs typeface="B Nazanin" panose="00000400000000000000" pitchFamily="2" charset="-78"/>
              </a:rPr>
              <a:t>•	ریسک نوسانات شدید قیمت سهام و احتمال ضرر</a:t>
            </a:r>
          </a:p>
          <a:p>
            <a:pPr marL="0" indent="0" algn="just" rtl="1">
              <a:lnSpc>
                <a:spcPct val="200000"/>
              </a:lnSpc>
              <a:buNone/>
            </a:pPr>
            <a:r>
              <a:rPr lang="fa-IR" dirty="0">
                <a:cs typeface="B Nazanin" panose="00000400000000000000" pitchFamily="2" charset="-78"/>
              </a:rPr>
              <a:t>•	نیاز به دانش، تجربه و پیگیری مداوم اخبار اقتصادی و مالی</a:t>
            </a:r>
          </a:p>
          <a:p>
            <a:pPr marL="0" indent="0" algn="just" rtl="1">
              <a:lnSpc>
                <a:spcPct val="200000"/>
              </a:lnSpc>
              <a:buNone/>
            </a:pPr>
            <a:r>
              <a:rPr lang="fa-IR" dirty="0">
                <a:cs typeface="B Nazanin" panose="00000400000000000000" pitchFamily="2" charset="-78"/>
              </a:rPr>
              <a:t>•	احتمال تاثیرپذیری از شرایط سیاسی و اقتصادی کشور یا جهان</a:t>
            </a:r>
          </a:p>
          <a:p>
            <a:pPr marL="0" indent="0" algn="just" rtl="1">
              <a:lnSpc>
                <a:spcPct val="200000"/>
              </a:lnSpc>
              <a:buNone/>
            </a:pPr>
            <a:r>
              <a:rPr lang="fa-IR" dirty="0">
                <a:cs typeface="B Nazanin" panose="00000400000000000000" pitchFamily="2" charset="-78"/>
              </a:rPr>
              <a:t>•	گرفتار شدن در رفتار هیجانی</a:t>
            </a:r>
          </a:p>
          <a:p>
            <a:pPr marL="0" indent="0" algn="just" rtl="1">
              <a:lnSpc>
                <a:spcPct val="200000"/>
              </a:lnSpc>
              <a:buNone/>
            </a:pPr>
            <a:r>
              <a:rPr lang="fa-IR" dirty="0">
                <a:cs typeface="B Nazanin" panose="00000400000000000000" pitchFamily="2" charset="-78"/>
              </a:rPr>
              <a:t>•	فشار روانی ناشی از تغییرات سریع بازار</a:t>
            </a:r>
          </a:p>
        </p:txBody>
      </p:sp>
    </p:spTree>
    <p:extLst>
      <p:ext uri="{BB962C8B-B14F-4D97-AF65-F5344CB8AC3E}">
        <p14:creationId xmlns:p14="http://schemas.microsoft.com/office/powerpoint/2010/main" val="3702346788"/>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dirty="0">
                <a:cs typeface="B Nazanin" panose="00000400000000000000" pitchFamily="2" charset="-78"/>
              </a:rPr>
              <a:t>مزایای خرید و فروش در بورس کالا و انرژی</a:t>
            </a:r>
          </a:p>
          <a:p>
            <a:pPr marL="0" indent="0" algn="just" rtl="1">
              <a:lnSpc>
                <a:spcPct val="200000"/>
              </a:lnSpc>
              <a:buNone/>
            </a:pPr>
            <a:r>
              <a:rPr lang="fa-IR" dirty="0" smtClean="0">
                <a:cs typeface="B Nazanin" panose="00000400000000000000" pitchFamily="2" charset="-78"/>
              </a:rPr>
              <a:t>1. کالاهایی </a:t>
            </a:r>
            <a:r>
              <a:rPr lang="fa-IR" dirty="0">
                <a:cs typeface="B Nazanin" panose="00000400000000000000" pitchFamily="2" charset="-78"/>
              </a:rPr>
              <a:t>که در بازار بورس مورد معامله قرار می‌گیرند، تحت نظارت هستند و هزینه آن‌ها به صورت مدیریت شده و سازمان یافته انتقال پیدا می‌کند. بنابراین معامله در بورس کالا با ایجاد اطمینان بین طرفین صورت می‌پذیرد.</a:t>
            </a:r>
          </a:p>
          <a:p>
            <a:pPr marL="0" indent="0" algn="just" rtl="1">
              <a:lnSpc>
                <a:spcPct val="200000"/>
              </a:lnSpc>
              <a:buNone/>
            </a:pPr>
            <a:r>
              <a:rPr lang="fa-IR" dirty="0" smtClean="0">
                <a:cs typeface="B Nazanin" panose="00000400000000000000" pitchFamily="2" charset="-78"/>
              </a:rPr>
              <a:t>2. در </a:t>
            </a:r>
            <a:r>
              <a:rPr lang="fa-IR" dirty="0">
                <a:cs typeface="B Nazanin" panose="00000400000000000000" pitchFamily="2" charset="-78"/>
              </a:rPr>
              <a:t>این بازار نمی‌توان کالای معیوبی را به خریدار تحویل داد؛ چرا که کالای مورد معامله قرار گرفته طی فرایندی تاییدیه اصالت کالا را دریافت می‌کند.</a:t>
            </a:r>
          </a:p>
        </p:txBody>
      </p:sp>
    </p:spTree>
    <p:extLst>
      <p:ext uri="{BB962C8B-B14F-4D97-AF65-F5344CB8AC3E}">
        <p14:creationId xmlns:p14="http://schemas.microsoft.com/office/powerpoint/2010/main" val="92812562"/>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92500" lnSpcReduction="10000"/>
          </a:bodyPr>
          <a:lstStyle/>
          <a:p>
            <a:pPr marL="0" indent="0" algn="just" rtl="1">
              <a:lnSpc>
                <a:spcPct val="200000"/>
              </a:lnSpc>
              <a:buNone/>
            </a:pPr>
            <a:r>
              <a:rPr lang="fa-IR" dirty="0" smtClean="0">
                <a:cs typeface="B Nazanin" panose="00000400000000000000" pitchFamily="2" charset="-78"/>
              </a:rPr>
              <a:t>3. در </a:t>
            </a:r>
            <a:r>
              <a:rPr lang="fa-IR" dirty="0">
                <a:cs typeface="B Nazanin" panose="00000400000000000000" pitchFamily="2" charset="-78"/>
              </a:rPr>
              <a:t>بازار بورس کالا علاوه بر تایید شدن اصالت کالاها، اصالت فروشنده هم مورد بررسی و تایید قرار می‌گیرد.</a:t>
            </a:r>
          </a:p>
          <a:p>
            <a:pPr marL="0" indent="0" algn="just" rtl="1">
              <a:lnSpc>
                <a:spcPct val="200000"/>
              </a:lnSpc>
              <a:buNone/>
            </a:pPr>
            <a:r>
              <a:rPr lang="fa-IR" dirty="0" smtClean="0">
                <a:cs typeface="B Nazanin" panose="00000400000000000000" pitchFamily="2" charset="-78"/>
              </a:rPr>
              <a:t>4. نرخ‌های </a:t>
            </a:r>
            <a:r>
              <a:rPr lang="fa-IR" dirty="0">
                <a:cs typeface="B Nazanin" panose="00000400000000000000" pitchFamily="2" charset="-78"/>
              </a:rPr>
              <a:t>تعیین شده در بازار بورس کالا عادلانه هستند و بر اساس عرضه و تقاضا تعیین می‌شوند.</a:t>
            </a:r>
          </a:p>
          <a:p>
            <a:pPr marL="0" indent="0" algn="just" rtl="1">
              <a:lnSpc>
                <a:spcPct val="200000"/>
              </a:lnSpc>
              <a:buNone/>
            </a:pPr>
            <a:r>
              <a:rPr lang="fa-IR" dirty="0" smtClean="0">
                <a:cs typeface="B Nazanin" panose="00000400000000000000" pitchFamily="2" charset="-78"/>
              </a:rPr>
              <a:t>5. در </a:t>
            </a:r>
            <a:r>
              <a:rPr lang="fa-IR" dirty="0">
                <a:cs typeface="B Nazanin" panose="00000400000000000000" pitchFamily="2" charset="-78"/>
              </a:rPr>
              <a:t>بازار بورس کالا نمی‌توانید به طور صوری خرید و فروش کنید، چرا که تمام معاملات شفاف هستند و زیر ذره بین مقام‌های دولتی و سهامداران صورت می‌پذیرند. در این بازار اطلاعاتی کاملا شفاف شامل تعداد خریداران، فروشندگان و نرخ‌های پیشنهادی آن‌ها در معرض دید همگان قرار گرفته و تمامی معاملات، اسناد و مدارک دارای اصالت هستند</a:t>
            </a:r>
            <a:r>
              <a:rPr lang="fa-IR" dirty="0" smtClean="0">
                <a:cs typeface="B Nazanin" panose="00000400000000000000" pitchFamily="2" charset="-78"/>
              </a:rPr>
              <a:t>.</a:t>
            </a:r>
            <a:endParaRPr lang="fa-IR" dirty="0">
              <a:cs typeface="B Nazanin" panose="00000400000000000000" pitchFamily="2" charset="-78"/>
            </a:endParaRPr>
          </a:p>
        </p:txBody>
      </p:sp>
    </p:spTree>
    <p:extLst>
      <p:ext uri="{BB962C8B-B14F-4D97-AF65-F5344CB8AC3E}">
        <p14:creationId xmlns:p14="http://schemas.microsoft.com/office/powerpoint/2010/main" val="4044444052"/>
      </p:ext>
    </p:extLst>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85000" lnSpcReduction="20000"/>
          </a:bodyPr>
          <a:lstStyle/>
          <a:p>
            <a:pPr marL="0" indent="0" algn="just" rtl="1">
              <a:lnSpc>
                <a:spcPct val="200000"/>
              </a:lnSpc>
              <a:buNone/>
            </a:pPr>
            <a:r>
              <a:rPr lang="fa-IR" dirty="0" smtClean="0">
                <a:cs typeface="B Nazanin" panose="00000400000000000000" pitchFamily="2" charset="-78"/>
              </a:rPr>
              <a:t>6. اتاق </a:t>
            </a:r>
            <a:r>
              <a:rPr lang="fa-IR" dirty="0">
                <a:cs typeface="B Nazanin" panose="00000400000000000000" pitchFamily="2" charset="-78"/>
              </a:rPr>
              <a:t>پایاپای امنیت معاملات را تضمین می کند و اگر فروشندگان یا خریداران به تعهدات خود پایبند نباشند، مجبور به پرداخت خسارت خواهند شد.</a:t>
            </a:r>
          </a:p>
          <a:p>
            <a:pPr marL="0" indent="0" algn="just" rtl="1">
              <a:lnSpc>
                <a:spcPct val="200000"/>
              </a:lnSpc>
              <a:buNone/>
            </a:pPr>
            <a:r>
              <a:rPr lang="fa-IR" dirty="0">
                <a:cs typeface="B Nazanin" panose="00000400000000000000" pitchFamily="2" charset="-78"/>
              </a:rPr>
              <a:t>7</a:t>
            </a:r>
            <a:r>
              <a:rPr lang="fa-IR" dirty="0" smtClean="0">
                <a:cs typeface="B Nazanin" panose="00000400000000000000" pitchFamily="2" charset="-78"/>
              </a:rPr>
              <a:t>. فروشندگان </a:t>
            </a:r>
            <a:r>
              <a:rPr lang="fa-IR" dirty="0">
                <a:cs typeface="B Nazanin" panose="00000400000000000000" pitchFamily="2" charset="-78"/>
              </a:rPr>
              <a:t>نیازی ندارند در بازار بورس کالای خود را تبلیغ کنند، چرا که بورس کالا، محصولات فروشندگان را به صورت رایگان به خریداران خارجی و داخلی معرفی خواهد کرد. به عبارت دیگر عرضه کنندگان می‌توانند مستقیم و تحت سیستم مکانیزه بورس، با خریداران ارتباط برقرار کنند. این اتفاق علاوه بر حذف هزینه تبلیغات، دست دلالان را هم کوتاه خواهد کرد.</a:t>
            </a:r>
          </a:p>
          <a:p>
            <a:pPr marL="0" indent="0" algn="just" rtl="1">
              <a:lnSpc>
                <a:spcPct val="200000"/>
              </a:lnSpc>
              <a:buNone/>
            </a:pPr>
            <a:r>
              <a:rPr lang="fa-IR" dirty="0">
                <a:cs typeface="B Nazanin" panose="00000400000000000000" pitchFamily="2" charset="-78"/>
              </a:rPr>
              <a:t>8</a:t>
            </a:r>
            <a:r>
              <a:rPr lang="fa-IR" dirty="0" smtClean="0">
                <a:cs typeface="B Nazanin" panose="00000400000000000000" pitchFamily="2" charset="-78"/>
              </a:rPr>
              <a:t>. در </a:t>
            </a:r>
            <a:r>
              <a:rPr lang="fa-IR" dirty="0">
                <a:cs typeface="B Nazanin" panose="00000400000000000000" pitchFamily="2" charset="-78"/>
              </a:rPr>
              <a:t>این بازار عرضه و تقاضا به صورت سازمان یافته انجام می‌شود و ریسک نوسانات آتی قیمت‌ها مدیریت می‌شوند.</a:t>
            </a:r>
          </a:p>
        </p:txBody>
      </p:sp>
    </p:spTree>
    <p:extLst>
      <p:ext uri="{BB962C8B-B14F-4D97-AF65-F5344CB8AC3E}">
        <p14:creationId xmlns:p14="http://schemas.microsoft.com/office/powerpoint/2010/main" val="445788927"/>
      </p:ext>
    </p:extLst>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dirty="0">
                <a:cs typeface="B Nazanin" panose="00000400000000000000" pitchFamily="2" charset="-78"/>
              </a:rPr>
              <a:t>9</a:t>
            </a:r>
            <a:r>
              <a:rPr lang="fa-IR" dirty="0" smtClean="0">
                <a:cs typeface="B Nazanin" panose="00000400000000000000" pitchFamily="2" charset="-78"/>
              </a:rPr>
              <a:t>. بر </a:t>
            </a:r>
            <a:r>
              <a:rPr lang="fa-IR" dirty="0">
                <a:cs typeface="B Nazanin" panose="00000400000000000000" pitchFamily="2" charset="-78"/>
              </a:rPr>
              <a:t>اساس اسناد صادر شده توسط کارگزاری ها مبنی بر انجام معاملات، بانک‌ها با سرعت بیشتری به خریداران وام داده و آن‌ها را از جهت مالی تامین می‌کنند.</a:t>
            </a:r>
          </a:p>
          <a:p>
            <a:pPr marL="0" indent="0" algn="just" rtl="1">
              <a:lnSpc>
                <a:spcPct val="200000"/>
              </a:lnSpc>
              <a:buNone/>
            </a:pPr>
            <a:r>
              <a:rPr lang="fa-IR" dirty="0">
                <a:cs typeface="B Nazanin" panose="00000400000000000000" pitchFamily="2" charset="-78"/>
              </a:rPr>
              <a:t>10</a:t>
            </a:r>
            <a:r>
              <a:rPr lang="fa-IR" dirty="0" smtClean="0">
                <a:cs typeface="B Nazanin" panose="00000400000000000000" pitchFamily="2" charset="-78"/>
              </a:rPr>
              <a:t>. معامله </a:t>
            </a:r>
            <a:r>
              <a:rPr lang="fa-IR" dirty="0">
                <a:cs typeface="B Nazanin" panose="00000400000000000000" pitchFamily="2" charset="-78"/>
              </a:rPr>
              <a:t>در بازار بورس کالا دریچه‌ای به سمت دنیای پیشرفته‌تر و مکانیزه شدن معاملات باز خواهد کرد.</a:t>
            </a:r>
          </a:p>
          <a:p>
            <a:pPr marL="0" indent="0" algn="just" rtl="1">
              <a:lnSpc>
                <a:spcPct val="200000"/>
              </a:lnSpc>
              <a:buNone/>
            </a:pPr>
            <a:r>
              <a:rPr lang="fa-IR" dirty="0">
                <a:cs typeface="B Nazanin" panose="00000400000000000000" pitchFamily="2" charset="-78"/>
              </a:rPr>
              <a:t>11</a:t>
            </a:r>
            <a:r>
              <a:rPr lang="fa-IR" dirty="0" smtClean="0">
                <a:cs typeface="B Nazanin" panose="00000400000000000000" pitchFamily="2" charset="-78"/>
              </a:rPr>
              <a:t>. مطابق </a:t>
            </a:r>
            <a:r>
              <a:rPr lang="fa-IR" dirty="0">
                <a:cs typeface="B Nazanin" panose="00000400000000000000" pitchFamily="2" charset="-78"/>
              </a:rPr>
              <a:t>ماده 6 قانون توسعه، 10 درصد از مالیات درآمد حاصل از فروش کالاها در بورس کالا از پرداخت مالیات معاف خواهند شد.</a:t>
            </a:r>
          </a:p>
        </p:txBody>
      </p:sp>
    </p:spTree>
    <p:extLst>
      <p:ext uri="{BB962C8B-B14F-4D97-AF65-F5344CB8AC3E}">
        <p14:creationId xmlns:p14="http://schemas.microsoft.com/office/powerpoint/2010/main" val="4001631747"/>
      </p:ext>
    </p:extLst>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92500"/>
          </a:bodyPr>
          <a:lstStyle/>
          <a:p>
            <a:pPr marL="0" indent="0" algn="just" rtl="1">
              <a:lnSpc>
                <a:spcPct val="200000"/>
              </a:lnSpc>
              <a:buNone/>
            </a:pPr>
            <a:r>
              <a:rPr lang="fa-IR" dirty="0">
                <a:cs typeface="B Nazanin" panose="00000400000000000000" pitchFamily="2" charset="-78"/>
              </a:rPr>
              <a:t>12</a:t>
            </a:r>
            <a:r>
              <a:rPr lang="fa-IR" dirty="0" smtClean="0">
                <a:cs typeface="B Nazanin" panose="00000400000000000000" pitchFamily="2" charset="-78"/>
              </a:rPr>
              <a:t>. بانک‌ها </a:t>
            </a:r>
            <a:r>
              <a:rPr lang="fa-IR" dirty="0">
                <a:cs typeface="B Nazanin" panose="00000400000000000000" pitchFamily="2" charset="-78"/>
              </a:rPr>
              <a:t>به فعالان بازار بورس کالا راحت‌تر وام می‌دهند. برای دریافت این وام تنها کافی است سندی مبنی بر معامله در بورس کالا ارائه شود. از سویی دیگر، معاملات در بورس کالا می‌تواند به شکل تسویه یا خرید سلف صورت بگیرند.</a:t>
            </a:r>
          </a:p>
          <a:p>
            <a:pPr marL="0" indent="0" algn="just" rtl="1">
              <a:lnSpc>
                <a:spcPct val="200000"/>
              </a:lnSpc>
              <a:buNone/>
            </a:pPr>
            <a:r>
              <a:rPr lang="fa-IR" dirty="0">
                <a:cs typeface="B Nazanin" panose="00000400000000000000" pitchFamily="2" charset="-78"/>
              </a:rPr>
              <a:t>13</a:t>
            </a:r>
            <a:r>
              <a:rPr lang="fa-IR" dirty="0" smtClean="0">
                <a:cs typeface="B Nazanin" panose="00000400000000000000" pitchFamily="2" charset="-78"/>
              </a:rPr>
              <a:t>. مزیت </a:t>
            </a:r>
            <a:r>
              <a:rPr lang="fa-IR" dirty="0">
                <a:cs typeface="B Nazanin" panose="00000400000000000000" pitchFamily="2" charset="-78"/>
              </a:rPr>
              <a:t>دیگری که می‌توانیم به بازار بورس کالا نسبت بدهیم، ارایه شدن اطلاعاتی کامل از روند نرخ‌ها، معاملات و تحلیل‌های اقتصادی است. این اطلاعات وضعیت اقتصادی کشور را نمایان می‌سازند.</a:t>
            </a:r>
          </a:p>
          <a:p>
            <a:pPr marL="0" indent="0" algn="just" rtl="1">
              <a:lnSpc>
                <a:spcPct val="200000"/>
              </a:lnSpc>
              <a:buNone/>
            </a:pPr>
            <a:r>
              <a:rPr lang="fa-IR" dirty="0">
                <a:cs typeface="B Nazanin" panose="00000400000000000000" pitchFamily="2" charset="-78"/>
              </a:rPr>
              <a:t>14</a:t>
            </a:r>
            <a:r>
              <a:rPr lang="fa-IR" dirty="0" smtClean="0">
                <a:cs typeface="B Nazanin" panose="00000400000000000000" pitchFamily="2" charset="-78"/>
              </a:rPr>
              <a:t>. در </a:t>
            </a:r>
            <a:r>
              <a:rPr lang="fa-IR" dirty="0">
                <a:cs typeface="B Nazanin" panose="00000400000000000000" pitchFamily="2" charset="-78"/>
              </a:rPr>
              <a:t>بورس کالا،  امکان پوشش، توزیع و انتقال ریسک وجود دارد.</a:t>
            </a:r>
          </a:p>
        </p:txBody>
      </p:sp>
    </p:spTree>
    <p:extLst>
      <p:ext uri="{BB962C8B-B14F-4D97-AF65-F5344CB8AC3E}">
        <p14:creationId xmlns:p14="http://schemas.microsoft.com/office/powerpoint/2010/main" val="405944546"/>
      </p:ext>
    </p:extLst>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dirty="0">
                <a:cs typeface="B Nazanin" panose="00000400000000000000" pitchFamily="2" charset="-78"/>
              </a:rPr>
              <a:t>15</a:t>
            </a:r>
            <a:r>
              <a:rPr lang="fa-IR" dirty="0" smtClean="0">
                <a:cs typeface="B Nazanin" panose="00000400000000000000" pitchFamily="2" charset="-78"/>
              </a:rPr>
              <a:t>. مزیت </a:t>
            </a:r>
            <a:r>
              <a:rPr lang="fa-IR" dirty="0">
                <a:cs typeface="B Nazanin" panose="00000400000000000000" pitchFamily="2" charset="-78"/>
              </a:rPr>
              <a:t>دیگر بورس کالا سهولت بیشتر تامین مالی است. از یک طرف بانکها راحت تر وام میدهند زمانی که اسنادی مبنی بر معامله در بورس کالا بهشون ارایه بشه، چون از صحت معامله اطمینان دارند. از طرف دیگر، معاملات در بورس کالا می تواند به صورت تسویه یا خرید سلف باشد.</a:t>
            </a:r>
          </a:p>
          <a:p>
            <a:pPr marL="0" indent="0" algn="just" rtl="1">
              <a:lnSpc>
                <a:spcPct val="200000"/>
              </a:lnSpc>
              <a:buNone/>
            </a:pPr>
            <a:r>
              <a:rPr lang="fa-IR" dirty="0">
                <a:cs typeface="B Nazanin" panose="00000400000000000000" pitchFamily="2" charset="-78"/>
              </a:rPr>
              <a:t>16</a:t>
            </a:r>
            <a:r>
              <a:rPr lang="fa-IR" dirty="0" smtClean="0">
                <a:cs typeface="B Nazanin" panose="00000400000000000000" pitchFamily="2" charset="-78"/>
              </a:rPr>
              <a:t>. سرعت </a:t>
            </a:r>
            <a:r>
              <a:rPr lang="fa-IR" dirty="0">
                <a:cs typeface="B Nazanin" panose="00000400000000000000" pitchFamily="2" charset="-78"/>
              </a:rPr>
              <a:t>انجام معاملات بسیار بالا و قابل اطمینان است.</a:t>
            </a:r>
          </a:p>
        </p:txBody>
      </p:sp>
    </p:spTree>
    <p:extLst>
      <p:ext uri="{BB962C8B-B14F-4D97-AF65-F5344CB8AC3E}">
        <p14:creationId xmlns:p14="http://schemas.microsoft.com/office/powerpoint/2010/main" val="1320637829"/>
      </p:ext>
    </p:extLst>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70000" lnSpcReduction="20000"/>
          </a:bodyPr>
          <a:lstStyle/>
          <a:p>
            <a:pPr marL="0" indent="0" algn="just" rtl="1">
              <a:lnSpc>
                <a:spcPct val="200000"/>
              </a:lnSpc>
              <a:buNone/>
            </a:pPr>
            <a:r>
              <a:rPr lang="fa-IR" b="1" dirty="0">
                <a:cs typeface="B Nazanin" panose="00000400000000000000" pitchFamily="2" charset="-78"/>
              </a:rPr>
              <a:t>معایب و محدودیت های معامله در بورس کالا و انرژی</a:t>
            </a:r>
          </a:p>
          <a:p>
            <a:pPr marL="0" indent="0" algn="just" rtl="1">
              <a:lnSpc>
                <a:spcPct val="200000"/>
              </a:lnSpc>
              <a:buNone/>
            </a:pPr>
            <a:r>
              <a:rPr lang="fa-IR" dirty="0">
                <a:cs typeface="B Nazanin" panose="00000400000000000000" pitchFamily="2" charset="-78"/>
              </a:rPr>
              <a:t>1</a:t>
            </a:r>
            <a:r>
              <a:rPr lang="fa-IR" dirty="0" smtClean="0">
                <a:cs typeface="B Nazanin" panose="00000400000000000000" pitchFamily="2" charset="-78"/>
              </a:rPr>
              <a:t>. حد </a:t>
            </a:r>
            <a:r>
              <a:rPr lang="fa-IR" dirty="0">
                <a:cs typeface="B Nazanin" panose="00000400000000000000" pitchFamily="2" charset="-78"/>
              </a:rPr>
              <a:t>معینی برای حداقل حجم خرید در بورس کالا وجود دارد. بطور مثال حداقل حجم خرید نمی تواند از 20 یا 110 یا 220 تن در رینگ های مختلف کمتر باشد.</a:t>
            </a:r>
          </a:p>
          <a:p>
            <a:pPr marL="0" indent="0" algn="just" rtl="1">
              <a:lnSpc>
                <a:spcPct val="200000"/>
              </a:lnSpc>
              <a:buNone/>
            </a:pPr>
            <a:r>
              <a:rPr lang="fa-IR" dirty="0">
                <a:cs typeface="B Nazanin" panose="00000400000000000000" pitchFamily="2" charset="-78"/>
              </a:rPr>
              <a:t>2</a:t>
            </a:r>
            <a:r>
              <a:rPr lang="fa-IR" dirty="0" smtClean="0">
                <a:cs typeface="B Nazanin" panose="00000400000000000000" pitchFamily="2" charset="-78"/>
              </a:rPr>
              <a:t>. بعضی </a:t>
            </a:r>
            <a:r>
              <a:rPr lang="fa-IR" dirty="0">
                <a:cs typeface="B Nazanin" panose="00000400000000000000" pitchFamily="2" charset="-78"/>
              </a:rPr>
              <a:t>از کالاهای معرفی شده در بازار بورس کالا به صورت سبد عرضه می‌شوند؛ این یعنی برای خریدار امکان انتخاب وجود نخواهد داشت.</a:t>
            </a:r>
          </a:p>
          <a:p>
            <a:pPr marL="0" indent="0" algn="just" rtl="1">
              <a:lnSpc>
                <a:spcPct val="200000"/>
              </a:lnSpc>
              <a:buNone/>
            </a:pPr>
            <a:r>
              <a:rPr lang="fa-IR" dirty="0">
                <a:cs typeface="B Nazanin" panose="00000400000000000000" pitchFamily="2" charset="-78"/>
              </a:rPr>
              <a:t>3</a:t>
            </a:r>
            <a:r>
              <a:rPr lang="fa-IR" dirty="0" smtClean="0">
                <a:cs typeface="B Nazanin" panose="00000400000000000000" pitchFamily="2" charset="-78"/>
              </a:rPr>
              <a:t>. عرضه </a:t>
            </a:r>
            <a:r>
              <a:rPr lang="fa-IR" dirty="0">
                <a:cs typeface="B Nazanin" panose="00000400000000000000" pitchFamily="2" charset="-78"/>
              </a:rPr>
              <a:t>کنندگان موظف هستند در بازار بورس کالا، بدون وقفه کالا ارائه دهند. در صورت توقف عرضه کالا، عرضه کنندگان مربوط از بازار بورس کالا اخراج خواهند شد.</a:t>
            </a:r>
          </a:p>
          <a:p>
            <a:pPr marL="0" indent="0" algn="just" rtl="1">
              <a:lnSpc>
                <a:spcPct val="200000"/>
              </a:lnSpc>
              <a:buNone/>
            </a:pPr>
            <a:r>
              <a:rPr lang="fa-IR" dirty="0">
                <a:cs typeface="B Nazanin" panose="00000400000000000000" pitchFamily="2" charset="-78"/>
              </a:rPr>
              <a:t>4</a:t>
            </a:r>
            <a:r>
              <a:rPr lang="fa-IR" dirty="0" smtClean="0">
                <a:cs typeface="B Nazanin" panose="00000400000000000000" pitchFamily="2" charset="-78"/>
              </a:rPr>
              <a:t>. اگر </a:t>
            </a:r>
            <a:r>
              <a:rPr lang="fa-IR" dirty="0">
                <a:cs typeface="B Nazanin" panose="00000400000000000000" pitchFamily="2" charset="-78"/>
              </a:rPr>
              <a:t>جز کسانی هستید که دل خوشی از پرداخت مالیات ندارند، بازار کالا مناسب شما نخواهد بود؛ چرا که این بازار محل خوبی برای فرار مالیاتی نیست.</a:t>
            </a:r>
          </a:p>
        </p:txBody>
      </p:sp>
    </p:spTree>
    <p:extLst>
      <p:ext uri="{BB962C8B-B14F-4D97-AF65-F5344CB8AC3E}">
        <p14:creationId xmlns:p14="http://schemas.microsoft.com/office/powerpoint/2010/main" val="1730886775"/>
      </p:ext>
    </p:extLst>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dirty="0">
                <a:cs typeface="B Nazanin" panose="00000400000000000000" pitchFamily="2" charset="-78"/>
              </a:rPr>
              <a:t>بررسي بازار ارز و طلا در ايران</a:t>
            </a:r>
          </a:p>
          <a:p>
            <a:pPr marL="0" indent="0" algn="just" rtl="1">
              <a:lnSpc>
                <a:spcPct val="200000"/>
              </a:lnSpc>
              <a:buNone/>
            </a:pPr>
            <a:r>
              <a:rPr lang="fa-IR" dirty="0">
                <a:cs typeface="B Nazanin" panose="00000400000000000000" pitchFamily="2" charset="-78"/>
              </a:rPr>
              <a:t>بانک مرکزی به عنوان سیاست گذار بازار پول و ارز، به منظور برطرف کردن چالش های پولی و ارزی در ۲ اسفندماه ۱۴۰۱ مرکز مبادله ارز و طلای ایران را تاسیس کرد. معاملات ارزی (اسکناس و حواله) و فلزات گرانبها (اعم از شمش و سکه) محور فعالیت این مرکز است. هم اکنون دو تالار ارز خدماتی و تالار حواله ارز در مرکز مبادله ایران فعال است و براساس برنامه های پیش رو تالار اسکناس ارز و تالار نقدی فلزات گرانبها نیز مدنظر است .</a:t>
            </a:r>
          </a:p>
        </p:txBody>
      </p:sp>
    </p:spTree>
    <p:extLst>
      <p:ext uri="{BB962C8B-B14F-4D97-AF65-F5344CB8AC3E}">
        <p14:creationId xmlns:p14="http://schemas.microsoft.com/office/powerpoint/2010/main" val="3826720807"/>
      </p:ext>
    </p:extLst>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77500" lnSpcReduction="20000"/>
          </a:bodyPr>
          <a:lstStyle/>
          <a:p>
            <a:pPr marL="0" indent="0" algn="just" rtl="1">
              <a:lnSpc>
                <a:spcPct val="200000"/>
              </a:lnSpc>
              <a:buNone/>
            </a:pPr>
            <a:r>
              <a:rPr lang="fa-IR" dirty="0">
                <a:cs typeface="B Nazanin" panose="00000400000000000000" pitchFamily="2" charset="-78"/>
              </a:rPr>
              <a:t>طبق اسناد بالادستی مرکز مبادله ایران، در آینده نزدیک ابزارهای مبتنی بر دارایی های پایه ارز و طلا در این مرکز مورد معامله قرار خواهد گرفت و تالار ابزارهای مشتقه ارز و فلزات گرانبها  هم به تالارهای مرکز مبادله ایران افزوده خواهد شد.</a:t>
            </a:r>
          </a:p>
          <a:p>
            <a:pPr marL="0" indent="0" algn="just" rtl="1">
              <a:lnSpc>
                <a:spcPct val="200000"/>
              </a:lnSpc>
              <a:buNone/>
            </a:pPr>
            <a:r>
              <a:rPr lang="fa-IR" dirty="0">
                <a:cs typeface="B Nazanin" panose="00000400000000000000" pitchFamily="2" charset="-78"/>
              </a:rPr>
              <a:t>این بازار با اهدافی همچون ایجاد بازاری کارا، منصفانه و شفاف برای معاملات ارز های خارجی و فلزات گرانبها، ایجاد نهادی رسمی برای انجام معاملات ارز و طلا و کشف نرخ ارز و طلا براساس مکانیسم عرضه و تقاضا، ایجاد سازوکاری امن و قابل اتکا برای انجام تسویه وجوه معاملات ارزی و طلا و هویت بخشی و </a:t>
            </a:r>
            <a:r>
              <a:rPr lang="fa-IR" dirty="0" smtClean="0">
                <a:cs typeface="B Nazanin" panose="00000400000000000000" pitchFamily="2" charset="-78"/>
              </a:rPr>
              <a:t>سامان دهی </a:t>
            </a:r>
            <a:r>
              <a:rPr lang="fa-IR" dirty="0">
                <a:cs typeface="B Nazanin" panose="00000400000000000000" pitchFamily="2" charset="-78"/>
              </a:rPr>
              <a:t>بازیگران عمده بازار ارز و طلا تأسیس شده است.</a:t>
            </a:r>
          </a:p>
          <a:p>
            <a:pPr marL="0" indent="0" algn="just" rtl="1">
              <a:lnSpc>
                <a:spcPct val="200000"/>
              </a:lnSpc>
              <a:buNone/>
            </a:pPr>
            <a:r>
              <a:rPr lang="fa-IR" dirty="0">
                <a:cs typeface="B Nazanin" panose="00000400000000000000" pitchFamily="2" charset="-78"/>
              </a:rPr>
              <a:t>نهادسازی برای انجام معاملات ارز و طلا در شبکه رسمی ارزی کشور و مرجعیت قیمت در بازار ارز و طلا از طریق نهادسازی و ابزارسازی، ماموریت مرکز مبادله ایران است.</a:t>
            </a:r>
          </a:p>
        </p:txBody>
      </p:sp>
    </p:spTree>
    <p:extLst>
      <p:ext uri="{BB962C8B-B14F-4D97-AF65-F5344CB8AC3E}">
        <p14:creationId xmlns:p14="http://schemas.microsoft.com/office/powerpoint/2010/main" val="2175222579"/>
      </p:ext>
    </p:extLst>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92500"/>
          </a:bodyPr>
          <a:lstStyle/>
          <a:p>
            <a:pPr marL="0" indent="0" algn="just" rtl="1">
              <a:lnSpc>
                <a:spcPct val="200000"/>
              </a:lnSpc>
              <a:buNone/>
            </a:pPr>
            <a:r>
              <a:rPr lang="fa-IR" dirty="0">
                <a:cs typeface="B Nazanin" panose="00000400000000000000" pitchFamily="2" charset="-78"/>
              </a:rPr>
              <a:t>تبدیل‌شدن به یکی از ارکان برتر بازار ارز و طلا در ایران و کشورهای منطقه، چشم انداز مرکز مبادله ایران است.</a:t>
            </a:r>
          </a:p>
          <a:p>
            <a:pPr marL="0" indent="0" algn="just" rtl="1">
              <a:lnSpc>
                <a:spcPct val="200000"/>
              </a:lnSpc>
              <a:buNone/>
            </a:pPr>
            <a:r>
              <a:rPr lang="fa-IR" dirty="0">
                <a:cs typeface="B Nazanin" panose="00000400000000000000" pitchFamily="2" charset="-78"/>
              </a:rPr>
              <a:t>بسترسازی برای معاملات ارزی (اسکناس و حواله)، فلزات گرانبها (اعم از شمش و سکه) و تامین نیازهای ارزی مردم براساس </a:t>
            </a:r>
            <a:r>
              <a:rPr lang="fa-IR" dirty="0" smtClean="0">
                <a:cs typeface="B Nazanin" panose="00000400000000000000" pitchFamily="2" charset="-78"/>
              </a:rPr>
              <a:t>سرفصل های </a:t>
            </a:r>
            <a:r>
              <a:rPr lang="fa-IR" dirty="0">
                <a:cs typeface="B Nazanin" panose="00000400000000000000" pitchFamily="2" charset="-78"/>
              </a:rPr>
              <a:t>مصوب بانک مرکزی مهمترین خدمات ارائه شده در مرکز مبادله ایران است. در حال حاضر، این بازار بر معاملات حواله ارز  و تخصیص ارز خدماتی تمرکز دارد.</a:t>
            </a:r>
          </a:p>
          <a:p>
            <a:pPr marL="0" indent="0" algn="just" rtl="1">
              <a:lnSpc>
                <a:spcPct val="200000"/>
              </a:lnSpc>
              <a:buNone/>
            </a:pPr>
            <a:r>
              <a:rPr lang="fa-IR" dirty="0">
                <a:cs typeface="B Nazanin" panose="00000400000000000000" pitchFamily="2" charset="-78"/>
              </a:rPr>
              <a:t>این مرکز کارهای بسیاری را انجام می‌دهد که در این بخش آن‌ها را بررسی می‌کنیم.</a:t>
            </a:r>
          </a:p>
        </p:txBody>
      </p:sp>
    </p:spTree>
    <p:extLst>
      <p:ext uri="{BB962C8B-B14F-4D97-AF65-F5344CB8AC3E}">
        <p14:creationId xmlns:p14="http://schemas.microsoft.com/office/powerpoint/2010/main" val="4042688630"/>
      </p:ext>
    </p:extLst>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b="1" dirty="0">
                <a:cs typeface="B Nazanin" panose="00000400000000000000" pitchFamily="2" charset="-78"/>
              </a:rPr>
              <a:t>بازار ارز</a:t>
            </a:r>
          </a:p>
          <a:p>
            <a:pPr marL="0" indent="0" algn="just" rtl="1">
              <a:lnSpc>
                <a:spcPct val="200000"/>
              </a:lnSpc>
              <a:buNone/>
            </a:pPr>
            <a:r>
              <a:rPr lang="fa-IR" dirty="0">
                <a:cs typeface="B Nazanin" panose="00000400000000000000" pitchFamily="2" charset="-78"/>
              </a:rPr>
              <a:t>مرکز مبادله ارز و طلای ایران دارای دو بازار اصلی است که به تفکیک فعالیت‌های ارزی و طلایی پرداخته می‌شود. اولین بخش مهم این مرکز، بازار ارز است که به چهار تالار اصلی تقسیم می‌شود:</a:t>
            </a:r>
          </a:p>
        </p:txBody>
      </p:sp>
    </p:spTree>
    <p:extLst>
      <p:ext uri="{BB962C8B-B14F-4D97-AF65-F5344CB8AC3E}">
        <p14:creationId xmlns:p14="http://schemas.microsoft.com/office/powerpoint/2010/main" val="840057663"/>
      </p:ext>
    </p:extLst>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85000" lnSpcReduction="10000"/>
          </a:bodyPr>
          <a:lstStyle/>
          <a:p>
            <a:pPr marL="0" indent="0" algn="just" rtl="1">
              <a:lnSpc>
                <a:spcPct val="200000"/>
              </a:lnSpc>
              <a:buNone/>
            </a:pPr>
            <a:r>
              <a:rPr lang="fa-IR" b="1" dirty="0" smtClean="0">
                <a:cs typeface="B Nazanin" panose="00000400000000000000" pitchFamily="2" charset="-78"/>
              </a:rPr>
              <a:t>• تالار </a:t>
            </a:r>
            <a:r>
              <a:rPr lang="fa-IR" b="1" dirty="0">
                <a:cs typeface="B Nazanin" panose="00000400000000000000" pitchFamily="2" charset="-78"/>
              </a:rPr>
              <a:t>اسکناس ارز</a:t>
            </a:r>
          </a:p>
          <a:p>
            <a:pPr marL="0" indent="0" algn="just" rtl="1">
              <a:lnSpc>
                <a:spcPct val="200000"/>
              </a:lnSpc>
              <a:buNone/>
            </a:pPr>
            <a:r>
              <a:rPr lang="fa-IR" dirty="0">
                <a:cs typeface="B Nazanin" panose="00000400000000000000" pitchFamily="2" charset="-78"/>
              </a:rPr>
              <a:t>تالار اسکناس ارز، محیطی برای خرید و فروش انواع اسکناس‌های ارزی مانند یورو، دلار، روبل، دینار، لیر و یوآن است. این تالار با هدف تامین نیازهای قانونی متقاضیان ارز خدماتی تاسیس شده است. متقاضیانی که نیاز به ارز برای مصارف مختلفی نظیر درمان، تحصیل، ماموریت‌های رسمی، مسافرت و همچنین ارز برای شرکت‌های هواپیمایی داخلی و ترانزیت دارند، می‌توانند درخواست‌های خود را از طریق این تالار ثبت کنند.</a:t>
            </a:r>
          </a:p>
          <a:p>
            <a:pPr marL="0" indent="0" algn="just" rtl="1">
              <a:lnSpc>
                <a:spcPct val="200000"/>
              </a:lnSpc>
              <a:buNone/>
            </a:pPr>
            <a:r>
              <a:rPr lang="fa-IR" dirty="0">
                <a:cs typeface="B Nazanin" panose="00000400000000000000" pitchFamily="2" charset="-78"/>
              </a:rPr>
              <a:t>بانک مرکزی برای تسهیل این فرآیند، نیازهای خدماتی مختلفی را شناسایی کرده است و در این تالار، ارز مطابق با این نیازها ارائه می‌شود.</a:t>
            </a:r>
          </a:p>
        </p:txBody>
      </p:sp>
    </p:spTree>
    <p:extLst>
      <p:ext uri="{BB962C8B-B14F-4D97-AF65-F5344CB8AC3E}">
        <p14:creationId xmlns:p14="http://schemas.microsoft.com/office/powerpoint/2010/main" val="261021698"/>
      </p:ext>
    </p:extLst>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b="1" dirty="0" smtClean="0">
                <a:cs typeface="B Nazanin" panose="00000400000000000000" pitchFamily="2" charset="-78"/>
              </a:rPr>
              <a:t>• تالار </a:t>
            </a:r>
            <a:r>
              <a:rPr lang="fa-IR" b="1" dirty="0">
                <a:cs typeface="B Nazanin" panose="00000400000000000000" pitchFamily="2" charset="-78"/>
              </a:rPr>
              <a:t>حواله ارز</a:t>
            </a:r>
          </a:p>
          <a:p>
            <a:pPr marL="0" indent="0" algn="just" rtl="1">
              <a:lnSpc>
                <a:spcPct val="200000"/>
              </a:lnSpc>
              <a:buNone/>
            </a:pPr>
            <a:r>
              <a:rPr lang="fa-IR" dirty="0">
                <a:cs typeface="B Nazanin" panose="00000400000000000000" pitchFamily="2" charset="-78"/>
              </a:rPr>
              <a:t>تالار حواله ارز محلی است برای مبادله حوالجات ارزی میان صادرکنندگان و واردکنندگان. این تالار به‌طور خاص به مبادلات حوالجات ارزی مانند یورو، دلار و درهم اختصاص یافته است. در این تالار، نرخ حواله‌ها بر اساس ویژگی‌های خاص هر حواله تعیین می‌شود و شرکت‌های بزرگ صنعتی از جمله صنایع معدنی، شیمیایی و فلزی، به عنوان عرضه‌کنندگان عمده ارز در این تالار شناخته می‌شوند.</a:t>
            </a:r>
          </a:p>
        </p:txBody>
      </p:sp>
    </p:spTree>
    <p:extLst>
      <p:ext uri="{BB962C8B-B14F-4D97-AF65-F5344CB8AC3E}">
        <p14:creationId xmlns:p14="http://schemas.microsoft.com/office/powerpoint/2010/main" val="2090564827"/>
      </p:ext>
    </p:extLst>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70000" lnSpcReduction="20000"/>
          </a:bodyPr>
          <a:lstStyle/>
          <a:p>
            <a:pPr marL="0" indent="0" algn="just" rtl="1">
              <a:lnSpc>
                <a:spcPct val="200000"/>
              </a:lnSpc>
              <a:buNone/>
            </a:pPr>
            <a:r>
              <a:rPr lang="fa-IR" b="1" dirty="0" smtClean="0">
                <a:cs typeface="B Nazanin" panose="00000400000000000000" pitchFamily="2" charset="-78"/>
              </a:rPr>
              <a:t>• تالار </a:t>
            </a:r>
            <a:r>
              <a:rPr lang="fa-IR" b="1" dirty="0">
                <a:cs typeface="B Nazanin" panose="00000400000000000000" pitchFamily="2" charset="-78"/>
              </a:rPr>
              <a:t>مشتقات ارز</a:t>
            </a:r>
          </a:p>
          <a:p>
            <a:pPr marL="0" indent="0" algn="just" rtl="1">
              <a:lnSpc>
                <a:spcPct val="200000"/>
              </a:lnSpc>
              <a:buNone/>
            </a:pPr>
            <a:r>
              <a:rPr lang="fa-IR" dirty="0">
                <a:cs typeface="B Nazanin" panose="00000400000000000000" pitchFamily="2" charset="-78"/>
              </a:rPr>
              <a:t>تالار مشتقات ارز به قراردادهای مالی مشتقه که ارزش آن‌ها بر اساس دارایی‌های پایه‌ای مانند ارز تعیین می‌شود، اختصاص دارد. این قراردادها شامل موارد زیر هستند:</a:t>
            </a:r>
          </a:p>
          <a:p>
            <a:pPr marL="0" indent="0" algn="just" rtl="1">
              <a:lnSpc>
                <a:spcPct val="200000"/>
              </a:lnSpc>
              <a:buNone/>
            </a:pPr>
            <a:r>
              <a:rPr lang="fa-IR" b="1" dirty="0" smtClean="0">
                <a:cs typeface="B Nazanin" panose="00000400000000000000" pitchFamily="2" charset="-78"/>
              </a:rPr>
              <a:t>• قراردادهای </a:t>
            </a:r>
            <a:r>
              <a:rPr lang="fa-IR" b="1" dirty="0">
                <a:cs typeface="B Nazanin" panose="00000400000000000000" pitchFamily="2" charset="-78"/>
              </a:rPr>
              <a:t>آتی ارزی: </a:t>
            </a:r>
            <a:r>
              <a:rPr lang="fa-IR" dirty="0">
                <a:cs typeface="B Nazanin" panose="00000400000000000000" pitchFamily="2" charset="-78"/>
              </a:rPr>
              <a:t>این قراردادها به کاربران امکان می‌دهند که ارز را با قیمت معین در زمان آینده خرید و فروش کنند.</a:t>
            </a:r>
          </a:p>
          <a:p>
            <a:pPr marL="0" indent="0" algn="just" rtl="1">
              <a:lnSpc>
                <a:spcPct val="200000"/>
              </a:lnSpc>
              <a:buNone/>
            </a:pPr>
            <a:r>
              <a:rPr lang="fa-IR" b="1" dirty="0" smtClean="0">
                <a:cs typeface="B Nazanin" panose="00000400000000000000" pitchFamily="2" charset="-78"/>
              </a:rPr>
              <a:t>•  </a:t>
            </a:r>
            <a:r>
              <a:rPr lang="fa-IR" b="1" dirty="0">
                <a:cs typeface="B Nazanin" panose="00000400000000000000" pitchFamily="2" charset="-78"/>
              </a:rPr>
              <a:t>قراردادهای اختیار معامله ارزی: </a:t>
            </a:r>
            <a:r>
              <a:rPr lang="fa-IR" dirty="0">
                <a:cs typeface="B Nazanin" panose="00000400000000000000" pitchFamily="2" charset="-78"/>
              </a:rPr>
              <a:t>این نوع قراردادها به کاربران حق خرید یا فروش ارز در زمان معین را می‌دهد.</a:t>
            </a:r>
          </a:p>
          <a:p>
            <a:pPr marL="0" indent="0" algn="just" rtl="1">
              <a:lnSpc>
                <a:spcPct val="200000"/>
              </a:lnSpc>
              <a:buNone/>
            </a:pPr>
            <a:r>
              <a:rPr lang="fa-IR" b="1" dirty="0" smtClean="0">
                <a:cs typeface="B Nazanin" panose="00000400000000000000" pitchFamily="2" charset="-78"/>
              </a:rPr>
              <a:t>• قراردادهای </a:t>
            </a:r>
            <a:r>
              <a:rPr lang="fa-IR" b="1" dirty="0">
                <a:cs typeface="B Nazanin" panose="00000400000000000000" pitchFamily="2" charset="-78"/>
              </a:rPr>
              <a:t>سواپ ارزی: </a:t>
            </a:r>
            <a:r>
              <a:rPr lang="fa-IR" dirty="0">
                <a:cs typeface="B Nazanin" panose="00000400000000000000" pitchFamily="2" charset="-78"/>
              </a:rPr>
              <a:t>این قراردادها شامل مبادله جریان‌های ارزی در زمان‌های مختلف هستند.</a:t>
            </a:r>
          </a:p>
          <a:p>
            <a:pPr marL="0" indent="0" algn="just" rtl="1">
              <a:lnSpc>
                <a:spcPct val="200000"/>
              </a:lnSpc>
              <a:buNone/>
            </a:pPr>
            <a:r>
              <a:rPr lang="fa-IR" dirty="0">
                <a:cs typeface="B Nazanin" panose="00000400000000000000" pitchFamily="2" charset="-78"/>
              </a:rPr>
              <a:t>تالار مشتقات ارز با هدف پوشش ریسک‌های مالی در مبادلات ارزی و ایجاد ابزارهایی برای مدیریت نوسانات ارزی تأسیس شده است.</a:t>
            </a:r>
          </a:p>
        </p:txBody>
      </p:sp>
    </p:spTree>
    <p:extLst>
      <p:ext uri="{BB962C8B-B14F-4D97-AF65-F5344CB8AC3E}">
        <p14:creationId xmlns:p14="http://schemas.microsoft.com/office/powerpoint/2010/main" val="2212051505"/>
      </p:ext>
    </p:extLst>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b="1" dirty="0" smtClean="0">
                <a:cs typeface="B Nazanin" panose="00000400000000000000" pitchFamily="2" charset="-78"/>
              </a:rPr>
              <a:t>• تالار </a:t>
            </a:r>
            <a:r>
              <a:rPr lang="fa-IR" b="1" dirty="0">
                <a:cs typeface="B Nazanin" panose="00000400000000000000" pitchFamily="2" charset="-78"/>
              </a:rPr>
              <a:t>قراردادهای نوین ارز</a:t>
            </a:r>
          </a:p>
          <a:p>
            <a:pPr marL="0" indent="0" algn="just" rtl="1">
              <a:lnSpc>
                <a:spcPct val="200000"/>
              </a:lnSpc>
              <a:buNone/>
            </a:pPr>
            <a:r>
              <a:rPr lang="fa-IR" dirty="0">
                <a:cs typeface="B Nazanin" panose="00000400000000000000" pitchFamily="2" charset="-78"/>
              </a:rPr>
              <a:t>این تالار شامل قراردادهای نوین ارزی است که به انواع اوراق ارزی مانند اوراق مرابحه ارزی، گواهی سپرده ارزی و صندوق‌های سرمایه‌گذاری ارزی مربوط می‌شود. این قراردادها به سرمایه‌گذاران و بنگاه‌ها این امکان را می‌دهد که با استفاده از ابزارهای مالی جدید، در بازار ارز فعالیت کنند و ریسک‌های خود را مدیریت نمایند.</a:t>
            </a:r>
          </a:p>
        </p:txBody>
      </p:sp>
    </p:spTree>
    <p:extLst>
      <p:ext uri="{BB962C8B-B14F-4D97-AF65-F5344CB8AC3E}">
        <p14:creationId xmlns:p14="http://schemas.microsoft.com/office/powerpoint/2010/main" val="2996882801"/>
      </p:ext>
    </p:extLst>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b="1" dirty="0">
                <a:cs typeface="B Nazanin" panose="00000400000000000000" pitchFamily="2" charset="-78"/>
              </a:rPr>
              <a:t>بازار طلا</a:t>
            </a:r>
          </a:p>
          <a:p>
            <a:pPr marL="0" indent="0" algn="just" rtl="1">
              <a:lnSpc>
                <a:spcPct val="200000"/>
              </a:lnSpc>
              <a:buNone/>
            </a:pPr>
            <a:r>
              <a:rPr lang="fa-IR" dirty="0">
                <a:cs typeface="B Nazanin" panose="00000400000000000000" pitchFamily="2" charset="-78"/>
              </a:rPr>
              <a:t>بخش دوم فعالیت‌های مرکز مبادله، بازار طلاست که از دو تالار اصلی تشکیل شده است:</a:t>
            </a:r>
          </a:p>
          <a:p>
            <a:pPr marL="0" indent="0" algn="just" rtl="1">
              <a:lnSpc>
                <a:spcPct val="200000"/>
              </a:lnSpc>
              <a:buNone/>
            </a:pPr>
            <a:r>
              <a:rPr lang="fa-IR" b="1" dirty="0" smtClean="0">
                <a:cs typeface="B Nazanin" panose="00000400000000000000" pitchFamily="2" charset="-78"/>
              </a:rPr>
              <a:t>• تالار </a:t>
            </a:r>
            <a:r>
              <a:rPr lang="fa-IR" b="1" dirty="0">
                <a:cs typeface="B Nazanin" panose="00000400000000000000" pitchFamily="2" charset="-78"/>
              </a:rPr>
              <a:t>نقدی طلا</a:t>
            </a:r>
          </a:p>
          <a:p>
            <a:pPr marL="0" indent="0" algn="just" rtl="1">
              <a:lnSpc>
                <a:spcPct val="200000"/>
              </a:lnSpc>
              <a:buNone/>
            </a:pPr>
            <a:r>
              <a:rPr lang="fa-IR" dirty="0">
                <a:cs typeface="B Nazanin" panose="00000400000000000000" pitchFamily="2" charset="-78"/>
              </a:rPr>
              <a:t>تالار نقدی طلا برای معاملات نقدی شمش طلا، سکه اختصاص یافته است. در این تالار، معامله‌گران و سرمایه‌گذاران می‌توانند طلا را به ‌صورت نقدی خرید و فروش کنند که به ایجاد شفافیت و تسهیل در مبادلات طلا کمک می‌کند.</a:t>
            </a:r>
          </a:p>
        </p:txBody>
      </p:sp>
    </p:spTree>
    <p:extLst>
      <p:ext uri="{BB962C8B-B14F-4D97-AF65-F5344CB8AC3E}">
        <p14:creationId xmlns:p14="http://schemas.microsoft.com/office/powerpoint/2010/main" val="4074227510"/>
      </p:ext>
    </p:extLst>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b="1" dirty="0" smtClean="0">
                <a:cs typeface="B Nazanin" panose="00000400000000000000" pitchFamily="2" charset="-78"/>
              </a:rPr>
              <a:t>• تالار </a:t>
            </a:r>
            <a:r>
              <a:rPr lang="fa-IR" b="1" dirty="0">
                <a:cs typeface="B Nazanin" panose="00000400000000000000" pitchFamily="2" charset="-78"/>
              </a:rPr>
              <a:t>قراردادهای مالی مبتنی بر طلا</a:t>
            </a:r>
          </a:p>
          <a:p>
            <a:pPr marL="0" indent="0" algn="just" rtl="1">
              <a:lnSpc>
                <a:spcPct val="200000"/>
              </a:lnSpc>
              <a:buNone/>
            </a:pPr>
            <a:r>
              <a:rPr lang="fa-IR" dirty="0">
                <a:cs typeface="B Nazanin" panose="00000400000000000000" pitchFamily="2" charset="-78"/>
              </a:rPr>
              <a:t>تالار قراردادهای مالی مبتنی بر طلا به معاملات گواهی سپرده کالایی طلا و قراردادهای مشتقه طلا اختصاص دارد. در این تالار، پیمان‌های آتی و اختیار معامله روی دارایی‌های پایه‌ای مانند شمش و سکه انجام می‌شود. این قراردادها به کاربران این امکان را می‌دهد که با استفاده از ابزارهای مالی مختلف، سرمایه‌گذاری و مدیریت ریسک‌های مرتبط با طلا را انجام دهند.</a:t>
            </a:r>
          </a:p>
        </p:txBody>
      </p:sp>
    </p:spTree>
    <p:extLst>
      <p:ext uri="{BB962C8B-B14F-4D97-AF65-F5344CB8AC3E}">
        <p14:creationId xmlns:p14="http://schemas.microsoft.com/office/powerpoint/2010/main" val="2775497694"/>
      </p:ext>
    </p:extLst>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dirty="0">
                <a:cs typeface="B Nazanin" panose="00000400000000000000" pitchFamily="2" charset="-78"/>
              </a:rPr>
              <a:t>مرکز مبادله ارز و طلای ایران به‌عنوان یک نهاد کلیدی در تنظیم بازار ارز و طلا، با ارائه ساختارهای متنوع برای مبادلات ارزی و طلایی، نقش مهمی در ایجاد ثبات و شفافیت در این بازارها ایفا می‌کند. با تقسیم‌بندی بازار به تالارهای مختلف و ارائه خدمات متنوع، این مرکز به متقاضیان و سرمایه‌گذاران امکان می‌دهد تا با استفاده از ابزارهای مالی مختلف، نیازهای خود را برآورده کنند و به مدیریت بهتر ریسک‌های مالی بپردازند. این اقدامات به نوبه خود به بهبود شرایط اقتصادی و کاهش نوسانات بازار ارز و طلا در کشور کمک خواهد کرد.</a:t>
            </a:r>
          </a:p>
        </p:txBody>
      </p:sp>
    </p:spTree>
    <p:extLst>
      <p:ext uri="{BB962C8B-B14F-4D97-AF65-F5344CB8AC3E}">
        <p14:creationId xmlns:p14="http://schemas.microsoft.com/office/powerpoint/2010/main" val="801080625"/>
      </p:ext>
    </p:extLst>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dirty="0">
                <a:cs typeface="B Nazanin" panose="00000400000000000000" pitchFamily="2" charset="-78"/>
              </a:rPr>
              <a:t>چه افرادی می‌توانند در مرکز مبادله خرید و فروش خود را انجام دهند؟</a:t>
            </a:r>
          </a:p>
          <a:p>
            <a:pPr marL="0" indent="0" algn="just" rtl="1">
              <a:lnSpc>
                <a:spcPct val="200000"/>
              </a:lnSpc>
              <a:buNone/>
            </a:pPr>
            <a:r>
              <a:rPr lang="fa-IR" dirty="0">
                <a:cs typeface="B Nazanin" panose="00000400000000000000" pitchFamily="2" charset="-78"/>
              </a:rPr>
              <a:t>در مرکز مبادله ارز و طلای ایران، تالارهای مختلف به‌منظور تسهیل مبادلات ارزی و تامین نیازهای متنوع طراحی شده‌اند. به‌ویژه، تالار حواله ارز و تالار ارز خدماتی دو بخش مهم هستند که هرکدام ویژگی‌ها و متقاضیان خاص خود را دارند.</a:t>
            </a:r>
          </a:p>
        </p:txBody>
      </p:sp>
    </p:spTree>
    <p:extLst>
      <p:ext uri="{BB962C8B-B14F-4D97-AF65-F5344CB8AC3E}">
        <p14:creationId xmlns:p14="http://schemas.microsoft.com/office/powerpoint/2010/main" val="2615132181"/>
      </p:ext>
    </p:extLst>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92500"/>
          </a:bodyPr>
          <a:lstStyle/>
          <a:p>
            <a:pPr marL="0" indent="0" algn="just" rtl="1">
              <a:lnSpc>
                <a:spcPct val="200000"/>
              </a:lnSpc>
              <a:buNone/>
            </a:pPr>
            <a:r>
              <a:rPr lang="fa-IR" b="1" dirty="0" smtClean="0">
                <a:cs typeface="B Nazanin" panose="00000400000000000000" pitchFamily="2" charset="-78"/>
              </a:rPr>
              <a:t>•تالار </a:t>
            </a:r>
            <a:r>
              <a:rPr lang="fa-IR" b="1" dirty="0">
                <a:cs typeface="B Nazanin" panose="00000400000000000000" pitchFamily="2" charset="-78"/>
              </a:rPr>
              <a:t>حواله ارز</a:t>
            </a:r>
          </a:p>
          <a:p>
            <a:pPr marL="0" indent="0" algn="just" rtl="1">
              <a:lnSpc>
                <a:spcPct val="200000"/>
              </a:lnSpc>
              <a:buNone/>
            </a:pPr>
            <a:r>
              <a:rPr lang="fa-IR" dirty="0">
                <a:cs typeface="B Nazanin" panose="00000400000000000000" pitchFamily="2" charset="-78"/>
              </a:rPr>
              <a:t>در تالار حواله ارز، فعالیت‌ها به‌طور عمده توسط اشخاص حقوقی صورت می‌گیرد. صادرکنندگان ارز که عموما شامل شرکت‌های بزرگ صنعتی و تجاری هستند، اقدام به عرضه حواله‌های ارزی در این تالار می‌کنند. در مقابل، واردکنندگان که معمولا به‌دنبال تأمین ارز برای واردات کالا و خدمات هستند، به خرید این حواله‌ها می‌پردازند. این تالار به‌طور خاص به مبادلات حوالجات ارزی متمرکز است و نرخ‌ها در آن به‌صورت توافقی میان عرضه‌کنندگان و متقاضیان تعیین می‌شود.</a:t>
            </a:r>
          </a:p>
        </p:txBody>
      </p:sp>
    </p:spTree>
    <p:extLst>
      <p:ext uri="{BB962C8B-B14F-4D97-AF65-F5344CB8AC3E}">
        <p14:creationId xmlns:p14="http://schemas.microsoft.com/office/powerpoint/2010/main" val="2047649069"/>
      </p:ext>
    </p:extLst>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85000" lnSpcReduction="10000"/>
          </a:bodyPr>
          <a:lstStyle/>
          <a:p>
            <a:pPr marL="0" indent="0" algn="just" rtl="1">
              <a:lnSpc>
                <a:spcPct val="200000"/>
              </a:lnSpc>
              <a:buNone/>
            </a:pPr>
            <a:r>
              <a:rPr lang="fa-IR" b="1" dirty="0" smtClean="0">
                <a:cs typeface="B Nazanin" panose="00000400000000000000" pitchFamily="2" charset="-78"/>
              </a:rPr>
              <a:t>• تالار </a:t>
            </a:r>
            <a:r>
              <a:rPr lang="fa-IR" b="1" dirty="0">
                <a:cs typeface="B Nazanin" panose="00000400000000000000" pitchFamily="2" charset="-78"/>
              </a:rPr>
              <a:t>ارز خدماتی</a:t>
            </a:r>
          </a:p>
          <a:p>
            <a:pPr marL="0" indent="0" algn="just" rtl="1">
              <a:lnSpc>
                <a:spcPct val="200000"/>
              </a:lnSpc>
              <a:buNone/>
            </a:pPr>
            <a:r>
              <a:rPr lang="fa-IR" dirty="0">
                <a:cs typeface="B Nazanin" panose="00000400000000000000" pitchFamily="2" charset="-78"/>
              </a:rPr>
              <a:t>در تالار ارز خدماتی، تمرکز بر تامین ارز برای مصارف خاص است. متقاضیان این تالار عمدتا شامل اشخاص حقیقی مانند دانشجویان و اشخاص حقوقی مانند شرکت‌های هواپیمایی هستند. بانک مرکزی در این تالار ارز مورد نیاز را عرضه می‌کند تا نیازهای قانونی و خدماتی افراد و سازمان‌ها به‌طور مؤثر برآورده شود. به‌عنوان‌مثال، این تالار ارزهایی برای تحصیل، درمان، ماموریت‌های رسمی و سایر مصارف ضروری را تامین می‌کند.</a:t>
            </a:r>
          </a:p>
          <a:p>
            <a:pPr marL="0" indent="0" algn="just" rtl="1">
              <a:lnSpc>
                <a:spcPct val="200000"/>
              </a:lnSpc>
              <a:buNone/>
            </a:pPr>
            <a:r>
              <a:rPr lang="fa-IR" dirty="0">
                <a:cs typeface="B Nazanin" panose="00000400000000000000" pitchFamily="2" charset="-78"/>
              </a:rPr>
              <a:t>با این ساختار، مرکز مبادله ارز و طلای ایران به‌خوبی قادر است نیازهای مختلف اقتصادی و خدماتی را مدیریت کرده و به ایجاد ثبات در بازارهای ارزی و طلایی کمک کند.</a:t>
            </a:r>
          </a:p>
        </p:txBody>
      </p:sp>
    </p:spTree>
    <p:extLst>
      <p:ext uri="{BB962C8B-B14F-4D97-AF65-F5344CB8AC3E}">
        <p14:creationId xmlns:p14="http://schemas.microsoft.com/office/powerpoint/2010/main" val="386238447"/>
      </p:ext>
    </p:extLst>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b="1" dirty="0">
                <a:cs typeface="B Nazanin" panose="00000400000000000000" pitchFamily="2" charset="-78"/>
              </a:rPr>
              <a:t>بازار رمز ارز</a:t>
            </a:r>
          </a:p>
          <a:p>
            <a:pPr marL="0" indent="0" algn="just" rtl="1">
              <a:lnSpc>
                <a:spcPct val="200000"/>
              </a:lnSpc>
              <a:buNone/>
            </a:pPr>
            <a:r>
              <a:rPr lang="fa-IR" dirty="0">
                <a:cs typeface="B Nazanin" panose="00000400000000000000" pitchFamily="2" charset="-78"/>
              </a:rPr>
              <a:t>به بیان ساده ارزهای دیجیتال، سکه‌های دیجیتالی هستند که در سال‌های اخیرا محبوبیت زیادی پیدا کرده‌اند. شما می‌توانید از آن‌ها برای پرداخت هزینه کالاها و خدمات و همچنین دسترسی به پلتفرم‌های خاص استفاده نمایید. برخلاف ارزهای فیات که توسط بانک‌های مرکزی حمایت و نظارت می‌شوند، ارزهای دیجیتال وابستگی به نهادهای دولتی ندارند.</a:t>
            </a:r>
          </a:p>
        </p:txBody>
      </p:sp>
    </p:spTree>
    <p:extLst>
      <p:ext uri="{BB962C8B-B14F-4D97-AF65-F5344CB8AC3E}">
        <p14:creationId xmlns:p14="http://schemas.microsoft.com/office/powerpoint/2010/main" val="2656440298"/>
      </p:ext>
    </p:extLst>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85000" lnSpcReduction="10000"/>
          </a:bodyPr>
          <a:lstStyle/>
          <a:p>
            <a:pPr marL="0" indent="0" algn="just" rtl="1">
              <a:lnSpc>
                <a:spcPct val="200000"/>
              </a:lnSpc>
              <a:buNone/>
            </a:pPr>
            <a:r>
              <a:rPr lang="en-US" dirty="0">
                <a:cs typeface="B Nazanin" panose="00000400000000000000" pitchFamily="2" charset="-78"/>
              </a:rPr>
              <a:t>Cryptocurrency  </a:t>
            </a:r>
            <a:r>
              <a:rPr lang="fa-IR" dirty="0">
                <a:cs typeface="B Nazanin" panose="00000400000000000000" pitchFamily="2" charset="-78"/>
              </a:rPr>
              <a:t>اصطلاحی برای ارزهای مجازی است که می‌توانند به عنوان یک وسیله پرداخت دیجیتال عمل کنند. در دنیای ارز دیجیتال هیچ بانکی برای فرآیندهای پرداخت مورد نیاز نیست. در دنیای بازار کریپتو موسسات مالی با یک شبکه غیرمتمرکز جایگزین شده که شرکت کنندگان آن به شخصه معاملات را مدیریت کرده و واحدهای ارز جدیدی تولید می‌کنند؛ این امر توسط فناوری بلاک چین که هر ارز دیجیتال بر آن استوار است امکان پذیر می‌شود. پیشوند «کریپتو» از اصطلاح رمزنگاری گرفته شده است که به نوبه خود از یونانی باستان می‌آید و در بهترین ترجمه می‌تواند به عنوان «نوشتن مخفی» معنا شود. امروزه رمزنگاری حوزه ای از علوم کامپیوتر را توصیف می‌کند که با رمزگذاری داده‌های مخفی سر و کار دارد. هر شخصی می‌تواند در این شبکه غیرمتمرکز معامله کرده و سرمایه خود را افزایش دهد.</a:t>
            </a:r>
          </a:p>
        </p:txBody>
      </p:sp>
    </p:spTree>
    <p:extLst>
      <p:ext uri="{BB962C8B-B14F-4D97-AF65-F5344CB8AC3E}">
        <p14:creationId xmlns:p14="http://schemas.microsoft.com/office/powerpoint/2010/main" val="1761770763"/>
      </p:ext>
    </p:extLst>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dirty="0">
                <a:cs typeface="B Nazanin" panose="00000400000000000000" pitchFamily="2" charset="-78"/>
              </a:rPr>
              <a:t>در سال 2009 اولین و احتمالاً شناخته شده ترین ارز رمزنگاری شده ایجاد شد؛ بیت کوین </a:t>
            </a:r>
            <a:r>
              <a:rPr lang="fa-IR" dirty="0" smtClean="0">
                <a:cs typeface="B Nazanin" panose="00000400000000000000" pitchFamily="2" charset="-78"/>
              </a:rPr>
              <a:t>(</a:t>
            </a:r>
            <a:r>
              <a:rPr lang="en-US" dirty="0" smtClean="0">
                <a:cs typeface="B Nazanin" panose="00000400000000000000" pitchFamily="2" charset="-78"/>
              </a:rPr>
              <a:t>BTC</a:t>
            </a:r>
            <a:r>
              <a:rPr lang="fa-IR" dirty="0" smtClean="0">
                <a:cs typeface="B Nazanin" panose="00000400000000000000" pitchFamily="2" charset="-78"/>
              </a:rPr>
              <a:t>)</a:t>
            </a:r>
            <a:r>
              <a:rPr lang="en-US" dirty="0" smtClean="0">
                <a:cs typeface="B Nazanin" panose="00000400000000000000" pitchFamily="2" charset="-78"/>
              </a:rPr>
              <a:t>. </a:t>
            </a:r>
            <a:r>
              <a:rPr lang="fa-IR" dirty="0">
                <a:cs typeface="B Nazanin" panose="00000400000000000000" pitchFamily="2" charset="-78"/>
              </a:rPr>
              <a:t>از نظر ارزش بازار اولین متولد ارز دیجیتال بیشترین سهم را از بازار ارزهای دیجیتال به خود اختصاص داده است. اتریوم </a:t>
            </a:r>
            <a:r>
              <a:rPr lang="en-US" dirty="0" smtClean="0">
                <a:cs typeface="B Nazanin" panose="00000400000000000000" pitchFamily="2" charset="-78"/>
              </a:rPr>
              <a:t>ETH)</a:t>
            </a:r>
            <a:r>
              <a:rPr lang="fa-IR" dirty="0">
                <a:cs typeface="B Nazanin" panose="00000400000000000000" pitchFamily="2" charset="-78"/>
              </a:rPr>
              <a:t>)</a:t>
            </a:r>
            <a:r>
              <a:rPr lang="en-US" dirty="0" smtClean="0">
                <a:cs typeface="B Nazanin" panose="00000400000000000000" pitchFamily="2" charset="-78"/>
              </a:rPr>
              <a:t> </a:t>
            </a:r>
            <a:r>
              <a:rPr lang="fa-IR" dirty="0">
                <a:cs typeface="B Nazanin" panose="00000400000000000000" pitchFamily="2" charset="-78"/>
              </a:rPr>
              <a:t>و بایننس کوین </a:t>
            </a:r>
            <a:r>
              <a:rPr lang="en-US" dirty="0" smtClean="0">
                <a:cs typeface="B Nazanin" panose="00000400000000000000" pitchFamily="2" charset="-78"/>
              </a:rPr>
              <a:t>BNB)</a:t>
            </a:r>
            <a:r>
              <a:rPr lang="fa-IR" dirty="0" smtClean="0">
                <a:cs typeface="B Nazanin" panose="00000400000000000000" pitchFamily="2" charset="-78"/>
              </a:rPr>
              <a:t>)</a:t>
            </a:r>
            <a:r>
              <a:rPr lang="en-US" dirty="0" smtClean="0">
                <a:cs typeface="B Nazanin" panose="00000400000000000000" pitchFamily="2" charset="-78"/>
              </a:rPr>
              <a:t> </a:t>
            </a:r>
            <a:r>
              <a:rPr lang="fa-IR" dirty="0">
                <a:cs typeface="B Nazanin" panose="00000400000000000000" pitchFamily="2" charset="-78"/>
              </a:rPr>
              <a:t>به عنوان دومین و سومین ارزهای دیجیتال بزرگ در رتبه های بعدی قرار دارند. در سال‌های اخیر رمز ارزهای مختلفی روانه بازار شده است که برای خرید و فروش آن‌ها باید مطالعات کافی انجام داده و از ابزارهای مختلفی استفاده کنید.</a:t>
            </a:r>
          </a:p>
        </p:txBody>
      </p:sp>
    </p:spTree>
    <p:extLst>
      <p:ext uri="{BB962C8B-B14F-4D97-AF65-F5344CB8AC3E}">
        <p14:creationId xmlns:p14="http://schemas.microsoft.com/office/powerpoint/2010/main" val="4191632538"/>
      </p:ext>
    </p:extLst>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92500"/>
          </a:bodyPr>
          <a:lstStyle/>
          <a:p>
            <a:pPr marL="0" indent="0" algn="just" rtl="1">
              <a:lnSpc>
                <a:spcPct val="200000"/>
              </a:lnSpc>
              <a:buNone/>
            </a:pPr>
            <a:r>
              <a:rPr lang="fa-IR" dirty="0">
                <a:cs typeface="B Nazanin" panose="00000400000000000000" pitchFamily="2" charset="-78"/>
              </a:rPr>
              <a:t>ارز دیجیتال در ایران به موضوع گسترش، استفاده، استخراج و سیاست‌گذاری مربوط به رمزارزها در جمهوری اسلامی ایران می‌پردازد. ارز دیجیتال یا رمزارز، نوعی دارایی دیجیتال مبتنی بر رمزنگاری است که امکان انجام تراکنش‌های مالی را بدون واسطه‌های سنتی مانند بانک‌ها فراهم می‌کند. با رشد جهانی رمزارزها از سال ۲۰۱۷ به بعد، ایران نیز به‌تدریج با این پدیده مواجه شده و سیاست‌های متنوعی از ممنوعیت تا قانون‌گذاری در این زمینه اتخاذ کرده‌است. دولت ها در ایران اقداماتی برای تنظیم بازار ارزهای دیجیتال انجام داده است، از جمله قانونی کردن استخراج، اما چارچوب همچنان پیچیده است زیرا به دنبال حفظ کنترل بر دارایی‌های دیجیتال است. </a:t>
            </a:r>
          </a:p>
        </p:txBody>
      </p:sp>
    </p:spTree>
    <p:extLst>
      <p:ext uri="{BB962C8B-B14F-4D97-AF65-F5344CB8AC3E}">
        <p14:creationId xmlns:p14="http://schemas.microsoft.com/office/powerpoint/2010/main" val="2633072449"/>
      </p:ext>
    </p:extLst>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dirty="0">
                <a:cs typeface="B Nazanin" panose="00000400000000000000" pitchFamily="2" charset="-78"/>
              </a:rPr>
              <a:t>بازار ارز دیجیتال ایران با چالش‌هایی مانند هزینه‌های بالای انرژی در فعالیت‌های غیرقانونی مواجه است، اما همچنان در حال تکامل است و دولت در حال بررسی پروژه‌های بلاکچین و شهروندان به دنبال جایگزین‌هایی برای حفظ ثروت هستند.</a:t>
            </a:r>
          </a:p>
          <a:p>
            <a:pPr marL="0" indent="0" algn="just" rtl="1">
              <a:lnSpc>
                <a:spcPct val="200000"/>
              </a:lnSpc>
              <a:buNone/>
            </a:pPr>
            <a:r>
              <a:rPr lang="fa-IR" dirty="0" smtClean="0">
                <a:cs typeface="B Nazanin" panose="00000400000000000000" pitchFamily="2" charset="-78"/>
              </a:rPr>
              <a:t>بانک </a:t>
            </a:r>
            <a:r>
              <a:rPr lang="fa-IR" dirty="0">
                <a:cs typeface="B Nazanin" panose="00000400000000000000" pitchFamily="2" charset="-78"/>
              </a:rPr>
              <a:t>مرکزی ایران در تاریخ ۹ دی ماه ۱۳۹۶، طی اطلاعیه‌ای به کارگیری ابزار بیت کوین و سایر ارزهای مجازی در تمام مراکز پولی و مالی کشور را ممنوع اعلام کرد. اما این حکم به معنای ممنوعیت کامل بیت کوین و ارزهای دیجیتال نبود.</a:t>
            </a:r>
          </a:p>
        </p:txBody>
      </p:sp>
    </p:spTree>
    <p:extLst>
      <p:ext uri="{BB962C8B-B14F-4D97-AF65-F5344CB8AC3E}">
        <p14:creationId xmlns:p14="http://schemas.microsoft.com/office/powerpoint/2010/main" val="2946790161"/>
      </p:ext>
    </p:extLst>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85000" lnSpcReduction="10000"/>
          </a:bodyPr>
          <a:lstStyle/>
          <a:p>
            <a:pPr marL="0" indent="0" algn="just" rtl="1">
              <a:lnSpc>
                <a:spcPct val="200000"/>
              </a:lnSpc>
              <a:buNone/>
            </a:pPr>
            <a:r>
              <a:rPr lang="fa-IR" dirty="0">
                <a:cs typeface="B Nazanin" panose="00000400000000000000" pitchFamily="2" charset="-78"/>
              </a:rPr>
              <a:t>طبق این اطلاعیه هرگونه استفاده و خرید و فروش بیت کوین و سایر ارزهای دیجیتال در بانک‌ها، موسسات مالی و صرافی‌های دارای مجوز بانک مرکزی رسما ممنوع اعلام شد. این ممنوعیت از گذشته نیز وجود داشت اما برای آن بخشنامه رسمی صادر نشده بود. در واقع تنها بانک‌ و صرافی‌های زیر نظر بانک مرکزی از خرید و فروش بیت کوین به صورت رسمی منع شدند.</a:t>
            </a:r>
          </a:p>
          <a:p>
            <a:pPr marL="0" indent="0" algn="just" rtl="1">
              <a:lnSpc>
                <a:spcPct val="200000"/>
              </a:lnSpc>
              <a:buNone/>
            </a:pPr>
            <a:r>
              <a:rPr lang="fa-IR" dirty="0">
                <a:cs typeface="B Nazanin" panose="00000400000000000000" pitchFamily="2" charset="-78"/>
              </a:rPr>
              <a:t>در حال حاضر، در ایران تنها استخراج رمزارز را به‌عنوان یک فعالیت صنعتی و اقتصادی به رسمیت شناخته‌است. بر اساس مصوبه هیئت وزیران در تیر ۱۳۹۸، استخراج ارزهای دیجیتال مشمول دریافت مجوز از وزارت صنعت، معدن و تجارت شده و نرخ برق مصرفی نیز بر اساس تعرفه صادراتی تعیین می‌شود.</a:t>
            </a:r>
          </a:p>
        </p:txBody>
      </p:sp>
    </p:spTree>
    <p:extLst>
      <p:ext uri="{BB962C8B-B14F-4D97-AF65-F5344CB8AC3E}">
        <p14:creationId xmlns:p14="http://schemas.microsoft.com/office/powerpoint/2010/main" val="453975606"/>
      </p:ext>
    </p:extLst>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85000" lnSpcReduction="10000"/>
          </a:bodyPr>
          <a:lstStyle/>
          <a:p>
            <a:pPr marL="0" indent="0" algn="just" rtl="1">
              <a:lnSpc>
                <a:spcPct val="200000"/>
              </a:lnSpc>
              <a:buNone/>
            </a:pPr>
            <a:r>
              <a:rPr lang="fa-IR" dirty="0">
                <a:cs typeface="B Nazanin" panose="00000400000000000000" pitchFamily="2" charset="-78"/>
              </a:rPr>
              <a:t>با این حال، استفاده از رمزارز به‌عنوان ابزار پرداخت در داخل کشور همچنان ممنوع است. بانک مرکزی جمهوری اسلامی ایران در اطلاعیه‌هایی تاکید کرده‌است که رمزارزها نمی‌توانند جایگزین ریال یا سایر ابزارهای پرداخت در معاملات داخلی باشند.</a:t>
            </a:r>
          </a:p>
          <a:p>
            <a:pPr marL="0" indent="0" algn="just" rtl="1">
              <a:lnSpc>
                <a:spcPct val="200000"/>
              </a:lnSpc>
              <a:buNone/>
            </a:pPr>
            <a:r>
              <a:rPr lang="fa-IR" dirty="0">
                <a:cs typeface="B Nazanin" panose="00000400000000000000" pitchFamily="2" charset="-78"/>
              </a:rPr>
              <a:t>در زمینه خرید و فروش، بسیاری از صرافی‌های آنلاین ایرانی بدون مجوز رسمی فعالیت می‌کنند. اگرچه دولت اقدام به مسدودسازی برخی پلتفرم‌های خارجی کرده، اما بازار داخلی همچنان فعال است و میلیون‌ها کاربر ایرانی در این فضا مشغول به سرمایه‌گذاری هستند.</a:t>
            </a:r>
          </a:p>
          <a:p>
            <a:pPr marL="0" indent="0" algn="just" rtl="1">
              <a:lnSpc>
                <a:spcPct val="200000"/>
              </a:lnSpc>
              <a:buNone/>
            </a:pPr>
            <a:r>
              <a:rPr lang="fa-IR" dirty="0">
                <a:cs typeface="B Nazanin" panose="00000400000000000000" pitchFamily="2" charset="-78"/>
              </a:rPr>
              <a:t>با این حال صرافی‌های ارز دیجیتال، مانند دیگر کسب‌وکارهای اینترنتی باید مجوزهای لازم را دریافت کنند.</a:t>
            </a:r>
          </a:p>
        </p:txBody>
      </p:sp>
    </p:spTree>
    <p:extLst>
      <p:ext uri="{BB962C8B-B14F-4D97-AF65-F5344CB8AC3E}">
        <p14:creationId xmlns:p14="http://schemas.microsoft.com/office/powerpoint/2010/main" val="2407731999"/>
      </p:ext>
    </p:extLst>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77500" lnSpcReduction="20000"/>
          </a:bodyPr>
          <a:lstStyle/>
          <a:p>
            <a:pPr marL="0" indent="0" algn="just" rtl="1">
              <a:lnSpc>
                <a:spcPct val="200000"/>
              </a:lnSpc>
              <a:buNone/>
            </a:pPr>
            <a:r>
              <a:rPr lang="fa-IR" dirty="0">
                <a:cs typeface="B Nazanin" panose="00000400000000000000" pitchFamily="2" charset="-78"/>
              </a:rPr>
              <a:t>این مجوزها شامل موارد زیر می‌شوند:</a:t>
            </a:r>
          </a:p>
          <a:p>
            <a:pPr marL="0" indent="0" algn="just" rtl="1">
              <a:lnSpc>
                <a:spcPct val="200000"/>
              </a:lnSpc>
              <a:buNone/>
            </a:pPr>
            <a:r>
              <a:rPr lang="fa-IR" dirty="0" smtClean="0">
                <a:cs typeface="B Nazanin" panose="00000400000000000000" pitchFamily="2" charset="-78"/>
              </a:rPr>
              <a:t>• پروانه </a:t>
            </a:r>
            <a:r>
              <a:rPr lang="fa-IR" dirty="0">
                <a:cs typeface="B Nazanin" panose="00000400000000000000" pitchFamily="2" charset="-78"/>
              </a:rPr>
              <a:t>کسب‌وکارهای اینترنتی</a:t>
            </a:r>
          </a:p>
          <a:p>
            <a:pPr marL="0" indent="0" algn="just" rtl="1">
              <a:lnSpc>
                <a:spcPct val="200000"/>
              </a:lnSpc>
              <a:buNone/>
            </a:pPr>
            <a:r>
              <a:rPr lang="fa-IR" dirty="0" smtClean="0">
                <a:cs typeface="B Nazanin" panose="00000400000000000000" pitchFamily="2" charset="-78"/>
              </a:rPr>
              <a:t>• مجوز </a:t>
            </a:r>
            <a:r>
              <a:rPr lang="fa-IR" dirty="0">
                <a:cs typeface="B Nazanin" panose="00000400000000000000" pitchFamily="2" charset="-78"/>
              </a:rPr>
              <a:t>ساماندهی</a:t>
            </a:r>
          </a:p>
          <a:p>
            <a:pPr marL="0" indent="0" algn="just" rtl="1">
              <a:lnSpc>
                <a:spcPct val="200000"/>
              </a:lnSpc>
              <a:buNone/>
            </a:pPr>
            <a:r>
              <a:rPr lang="fa-IR" dirty="0" smtClean="0">
                <a:cs typeface="B Nazanin" panose="00000400000000000000" pitchFamily="2" charset="-78"/>
              </a:rPr>
              <a:t>• اخذ </a:t>
            </a:r>
            <a:r>
              <a:rPr lang="fa-IR" dirty="0">
                <a:cs typeface="B Nazanin" panose="00000400000000000000" pitchFamily="2" charset="-78"/>
              </a:rPr>
              <a:t>نماد اعتماد الکترونیک</a:t>
            </a:r>
          </a:p>
          <a:p>
            <a:pPr marL="0" indent="0" algn="just" rtl="1">
              <a:lnSpc>
                <a:spcPct val="200000"/>
              </a:lnSpc>
              <a:buNone/>
            </a:pPr>
            <a:r>
              <a:rPr lang="fa-IR" dirty="0" smtClean="0">
                <a:cs typeface="B Nazanin" panose="00000400000000000000" pitchFamily="2" charset="-78"/>
              </a:rPr>
              <a:t>• مجوزهای </a:t>
            </a:r>
            <a:r>
              <a:rPr lang="fa-IR" dirty="0">
                <a:cs typeface="B Nazanin" panose="00000400000000000000" pitchFamily="2" charset="-78"/>
              </a:rPr>
              <a:t>نظام صنفی</a:t>
            </a:r>
          </a:p>
          <a:p>
            <a:pPr marL="0" indent="0" algn="just" rtl="1">
              <a:lnSpc>
                <a:spcPct val="200000"/>
              </a:lnSpc>
              <a:buNone/>
            </a:pPr>
            <a:r>
              <a:rPr lang="fa-IR" dirty="0">
                <a:cs typeface="B Nazanin" panose="00000400000000000000" pitchFamily="2" charset="-78"/>
              </a:rPr>
              <a:t>در سال ۲۰۱۹، دولت استخراج ارزهای دیجیتال را تحت شرایط خاصی قانونی کرد. این تصمیم تا حدی تحت تأثیر منابع انرژی فراوان ایران بود که استخراج را با وجود ماهیت انرژی‌بر آن ممکن می‌ساخت. با این حال، به زودی با اعمال کنترل‌های سختگیرانه دولت بر استخراج، تجارت و سایر فعالیت‌های مرتبط با ارزهای دیجیتال، چشم‌انداز پیچیده شد.</a:t>
            </a:r>
          </a:p>
        </p:txBody>
      </p:sp>
    </p:spTree>
    <p:extLst>
      <p:ext uri="{BB962C8B-B14F-4D97-AF65-F5344CB8AC3E}">
        <p14:creationId xmlns:p14="http://schemas.microsoft.com/office/powerpoint/2010/main" val="3416533334"/>
      </p:ext>
    </p:extLst>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dirty="0" smtClean="0">
                <a:cs typeface="B Nazanin" panose="00000400000000000000" pitchFamily="2" charset="-78"/>
              </a:rPr>
              <a:t>ایران </a:t>
            </a:r>
            <a:r>
              <a:rPr lang="fa-IR" dirty="0">
                <a:cs typeface="B Nazanin" panose="00000400000000000000" pitchFamily="2" charset="-78"/>
              </a:rPr>
              <a:t>در سال ۲۰۱۹ استخراج ارزهای دیجیتال را قانونی کرد و به پتانسیل درآمدزایی آن در میان تحریم‌های اقتصادی پی برد. با این حال، قانونی‌سازی با مقررات سنگینی همراه بود، از جمله الزام ماینرها به فروش مستقیم دارایی‌های دیجیتال خود به بانک مرکزی ایران </a:t>
            </a:r>
            <a:r>
              <a:rPr lang="en-US" dirty="0" smtClean="0">
                <a:cs typeface="B Nazanin" panose="00000400000000000000" pitchFamily="2" charset="-78"/>
              </a:rPr>
              <a:t>CBI)</a:t>
            </a:r>
            <a:r>
              <a:rPr lang="fa-IR" dirty="0" smtClean="0">
                <a:cs typeface="B Nazanin" panose="00000400000000000000" pitchFamily="2" charset="-78"/>
              </a:rPr>
              <a:t>)</a:t>
            </a:r>
            <a:r>
              <a:rPr lang="en-US" dirty="0" smtClean="0">
                <a:cs typeface="B Nazanin" panose="00000400000000000000" pitchFamily="2" charset="-78"/>
              </a:rPr>
              <a:t> </a:t>
            </a:r>
            <a:r>
              <a:rPr lang="fa-IR" dirty="0">
                <a:cs typeface="B Nazanin" panose="00000400000000000000" pitchFamily="2" charset="-78"/>
              </a:rPr>
              <a:t>ماینرهای دارای مجوز نیز مشمول تعرفه‌های بالای انرژی هستند که استخراج را برای بسیاری از نظر مالی غیرقابل تحمل کرده است. این امر باعث شده است که بخش قابل توجهی از فعالیت‌های استخراج ایران به زیرزمینی برود و عملیات غیرقانونی همچنان رونق داشته باشد.</a:t>
            </a:r>
          </a:p>
        </p:txBody>
      </p:sp>
    </p:spTree>
    <p:extLst>
      <p:ext uri="{BB962C8B-B14F-4D97-AF65-F5344CB8AC3E}">
        <p14:creationId xmlns:p14="http://schemas.microsoft.com/office/powerpoint/2010/main" val="2631401656"/>
      </p:ext>
    </p:extLst>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92500" lnSpcReduction="10000"/>
          </a:bodyPr>
          <a:lstStyle/>
          <a:p>
            <a:pPr marL="0" indent="0" algn="just" rtl="1">
              <a:lnSpc>
                <a:spcPct val="200000"/>
              </a:lnSpc>
              <a:buNone/>
            </a:pPr>
            <a:r>
              <a:rPr lang="fa-IR" dirty="0">
                <a:cs typeface="B Nazanin" panose="00000400000000000000" pitchFamily="2" charset="-78"/>
              </a:rPr>
              <a:t>مبادلات ارزهای دیجیتال ایرانی مانند نوبیتکس در میان شهروندان ایران به‌طور فزاینده‌ای محبوب شده‌اند. با این حال، این مبادلات تحت مقررات سختگیرانه‌ای عمل می‌کنند که نیاز به مجوز و رعایت دستورالعمل‌های ضد پولشویی </a:t>
            </a:r>
            <a:r>
              <a:rPr lang="en-US" dirty="0" smtClean="0">
                <a:cs typeface="B Nazanin" panose="00000400000000000000" pitchFamily="2" charset="-78"/>
              </a:rPr>
              <a:t>AML)</a:t>
            </a:r>
            <a:r>
              <a:rPr lang="fa-IR" dirty="0" smtClean="0">
                <a:cs typeface="B Nazanin" panose="00000400000000000000" pitchFamily="2" charset="-78"/>
              </a:rPr>
              <a:t>)</a:t>
            </a:r>
            <a:r>
              <a:rPr lang="en-US" dirty="0" smtClean="0">
                <a:cs typeface="B Nazanin" panose="00000400000000000000" pitchFamily="2" charset="-78"/>
              </a:rPr>
              <a:t> </a:t>
            </a:r>
            <a:r>
              <a:rPr lang="fa-IR" dirty="0">
                <a:cs typeface="B Nazanin" panose="00000400000000000000" pitchFamily="2" charset="-78"/>
              </a:rPr>
              <a:t>و مبارزه با تأمین مالی تروریسم </a:t>
            </a:r>
            <a:r>
              <a:rPr lang="en-US" dirty="0" smtClean="0">
                <a:cs typeface="B Nazanin" panose="00000400000000000000" pitchFamily="2" charset="-78"/>
              </a:rPr>
              <a:t>CFT)</a:t>
            </a:r>
            <a:r>
              <a:rPr lang="fa-IR" dirty="0" smtClean="0">
                <a:cs typeface="B Nazanin" panose="00000400000000000000" pitchFamily="2" charset="-78"/>
              </a:rPr>
              <a:t>)</a:t>
            </a:r>
            <a:r>
              <a:rPr lang="en-US" dirty="0" smtClean="0">
                <a:cs typeface="B Nazanin" panose="00000400000000000000" pitchFamily="2" charset="-78"/>
              </a:rPr>
              <a:t> </a:t>
            </a:r>
            <a:r>
              <a:rPr lang="fa-IR" dirty="0">
                <a:cs typeface="B Nazanin" panose="00000400000000000000" pitchFamily="2" charset="-78"/>
              </a:rPr>
              <a:t>دارند. بانک مرکزی استفاده از ارزهای دیجیتال استخراج شده خارجی را برای تراکنش‌های داخلی ممنوع کرده است و کنترل دولت بر بازار ارزهای دیجیتال را تقویت می‌کند.</a:t>
            </a:r>
          </a:p>
          <a:p>
            <a:pPr marL="0" indent="0" algn="just" rtl="1">
              <a:lnSpc>
                <a:spcPct val="200000"/>
              </a:lnSpc>
              <a:buNone/>
            </a:pPr>
            <a:r>
              <a:rPr lang="fa-IR" dirty="0">
                <a:cs typeface="B Nazanin" panose="00000400000000000000" pitchFamily="2" charset="-78"/>
              </a:rPr>
              <a:t>با وجود این تدابیر، بسیاری از ایرانیان از شبکه‌های خصوصی مجازی </a:t>
            </a:r>
            <a:r>
              <a:rPr lang="en-US" dirty="0" smtClean="0">
                <a:cs typeface="B Nazanin" panose="00000400000000000000" pitchFamily="2" charset="-78"/>
              </a:rPr>
              <a:t>VPN)</a:t>
            </a:r>
            <a:r>
              <a:rPr lang="fa-IR" dirty="0" smtClean="0">
                <a:cs typeface="B Nazanin" panose="00000400000000000000" pitchFamily="2" charset="-78"/>
              </a:rPr>
              <a:t>)</a:t>
            </a:r>
            <a:r>
              <a:rPr lang="en-US" dirty="0" smtClean="0">
                <a:cs typeface="B Nazanin" panose="00000400000000000000" pitchFamily="2" charset="-78"/>
              </a:rPr>
              <a:t> </a:t>
            </a:r>
            <a:r>
              <a:rPr lang="fa-IR" dirty="0">
                <a:cs typeface="B Nazanin" panose="00000400000000000000" pitchFamily="2" charset="-78"/>
              </a:rPr>
              <a:t>برای دسترسی به مبادلات خارجی استفاده می‌کنند و با دور زدن محدودیت‌های محلی از نظارت اجتناب می‌کنند.</a:t>
            </a:r>
          </a:p>
        </p:txBody>
      </p:sp>
    </p:spTree>
    <p:extLst>
      <p:ext uri="{BB962C8B-B14F-4D97-AF65-F5344CB8AC3E}">
        <p14:creationId xmlns:p14="http://schemas.microsoft.com/office/powerpoint/2010/main" val="2619206881"/>
      </p:ext>
    </p:extLst>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92500" lnSpcReduction="10000"/>
          </a:bodyPr>
          <a:lstStyle/>
          <a:p>
            <a:pPr marL="0" indent="0" algn="just" rtl="1">
              <a:lnSpc>
                <a:spcPct val="200000"/>
              </a:lnSpc>
              <a:buNone/>
            </a:pPr>
            <a:r>
              <a:rPr lang="fa-IR" dirty="0">
                <a:cs typeface="B Nazanin" panose="00000400000000000000" pitchFamily="2" charset="-78"/>
              </a:rPr>
              <a:t>استخراج بیت‌کوین به شدت انرژی‌بر است و نیاز به منابع الکتریکی قابل توجهی دارد. شبکه برق ایران هم شکننده و هم پرهزینه برای نگهداری است، با قطعی‌های مکرر و از دست دادن حدود ۱۳٪ از برق در حین انتقال. استخراج‌کنندگان مجاز باید نرخ‌های بالایی برای برق بپردازند، که بسیاری را به ترک عملیات قانونی و روی آوردن به استخراج زیرزمینی و غیرمجاز سوق می‌دهد.</a:t>
            </a:r>
          </a:p>
          <a:p>
            <a:pPr marL="0" indent="0" algn="just" rtl="1">
              <a:lnSpc>
                <a:spcPct val="200000"/>
              </a:lnSpc>
              <a:buNone/>
            </a:pPr>
            <a:r>
              <a:rPr lang="fa-IR" dirty="0">
                <a:cs typeface="B Nazanin" panose="00000400000000000000" pitchFamily="2" charset="-78"/>
              </a:rPr>
              <a:t>در نتیجه، سهم ایران در استخراج جهانی بیت‌کوین از ۴٫۵٪ در سال ۲۰۲۱ به حدود ۳٫۱٪ در سال ۲۰۲۴ کاهش یافته است. ماهیت مخفیانه بسیاری از استخراج‌های کشور، همراه با هزینه‌های عملیاتی بالا، صنعت استخراج را به بخشی ناپایدار در ایران تبدیل کرده است.</a:t>
            </a:r>
          </a:p>
        </p:txBody>
      </p:sp>
    </p:spTree>
    <p:extLst>
      <p:ext uri="{BB962C8B-B14F-4D97-AF65-F5344CB8AC3E}">
        <p14:creationId xmlns:p14="http://schemas.microsoft.com/office/powerpoint/2010/main" val="532397215"/>
      </p:ext>
    </p:extLst>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dirty="0">
                <a:cs typeface="B Nazanin" panose="00000400000000000000" pitchFamily="2" charset="-78"/>
              </a:rPr>
              <a:t>در سال‌های اخیر، بانک مرکزی ایران علاقه فزاینده‌ای به فناوری زنجیره بلوک </a:t>
            </a:r>
            <a:r>
              <a:rPr lang="en-US" dirty="0" err="1" smtClean="0">
                <a:cs typeface="B Nazanin" panose="00000400000000000000" pitchFamily="2" charset="-78"/>
              </a:rPr>
              <a:t>Blockchain</a:t>
            </a:r>
            <a:r>
              <a:rPr lang="en-US" dirty="0" smtClean="0">
                <a:cs typeface="B Nazanin" panose="00000400000000000000" pitchFamily="2" charset="-78"/>
              </a:rPr>
              <a:t>)</a:t>
            </a:r>
            <a:r>
              <a:rPr lang="fa-IR" dirty="0" smtClean="0">
                <a:cs typeface="B Nazanin" panose="00000400000000000000" pitchFamily="2" charset="-78"/>
              </a:rPr>
              <a:t>)</a:t>
            </a:r>
            <a:r>
              <a:rPr lang="en-US" dirty="0" smtClean="0">
                <a:cs typeface="B Nazanin" panose="00000400000000000000" pitchFamily="2" charset="-78"/>
              </a:rPr>
              <a:t> </a:t>
            </a:r>
            <a:r>
              <a:rPr lang="fa-IR" dirty="0">
                <a:cs typeface="B Nazanin" panose="00000400000000000000" pitchFamily="2" charset="-78"/>
              </a:rPr>
              <a:t>نشان داده است. </a:t>
            </a:r>
            <a:r>
              <a:rPr lang="fa-IR" dirty="0" smtClean="0">
                <a:cs typeface="B Nazanin" panose="00000400000000000000" pitchFamily="2" charset="-78"/>
              </a:rPr>
              <a:t>به‌ ویژه</a:t>
            </a:r>
            <a:r>
              <a:rPr lang="fa-IR" dirty="0">
                <a:cs typeface="B Nazanin" panose="00000400000000000000" pitchFamily="2" charset="-78"/>
              </a:rPr>
              <a:t>، توسعه پلتفرم بلاکچین برنا با همکاری آریاتک، یک ارائه‌دهنده راه‌حل‌های زنجیره بلوک ایرانی، برای ایجاد یک چارچوب دیجیتال برای بخش‌های بانکی و مالی ایران راه‌اندازی شد.این پروژه، همراه با شبکه ققنوس که توسط چندین بانک بزرگ ایرانی هدایت شد، تلاش‌های دولت برای بهره‌برداری از فناوری‌های بلاکچین در حالی که کنترل سختگیرانه‌ای بر دارایی‌های دیجیتال حفظ می‌کند را منعکس می‌کند.</a:t>
            </a:r>
          </a:p>
        </p:txBody>
      </p:sp>
    </p:spTree>
    <p:extLst>
      <p:ext uri="{BB962C8B-B14F-4D97-AF65-F5344CB8AC3E}">
        <p14:creationId xmlns:p14="http://schemas.microsoft.com/office/powerpoint/2010/main" val="2771089813"/>
      </p:ext>
    </p:extLst>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62500" lnSpcReduction="20000"/>
          </a:bodyPr>
          <a:lstStyle/>
          <a:p>
            <a:pPr marL="0" indent="0" algn="just" rtl="1">
              <a:lnSpc>
                <a:spcPct val="200000"/>
              </a:lnSpc>
              <a:buNone/>
            </a:pPr>
            <a:r>
              <a:rPr lang="fa-IR" dirty="0">
                <a:cs typeface="B Nazanin" panose="00000400000000000000" pitchFamily="2" charset="-78"/>
              </a:rPr>
              <a:t>از مهم ترین صرافی هایی که در ایران فعالیت می کنند می توان صرافی های زیر را نام برد:</a:t>
            </a:r>
          </a:p>
          <a:p>
            <a:pPr marL="0" indent="0" algn="just" rtl="1">
              <a:lnSpc>
                <a:spcPct val="200000"/>
              </a:lnSpc>
              <a:buNone/>
            </a:pPr>
            <a:r>
              <a:rPr lang="fa-IR" dirty="0">
                <a:cs typeface="B Nazanin" panose="00000400000000000000" pitchFamily="2" charset="-78"/>
              </a:rPr>
              <a:t>•	صرافی نوین تتر</a:t>
            </a:r>
          </a:p>
          <a:p>
            <a:pPr marL="0" indent="0" algn="just" rtl="1">
              <a:lnSpc>
                <a:spcPct val="200000"/>
              </a:lnSpc>
              <a:buNone/>
            </a:pPr>
            <a:r>
              <a:rPr lang="fa-IR" dirty="0">
                <a:cs typeface="B Nazanin" panose="00000400000000000000" pitchFamily="2" charset="-78"/>
              </a:rPr>
              <a:t>•	صرافی نوبیتکس</a:t>
            </a:r>
          </a:p>
          <a:p>
            <a:pPr marL="0" indent="0" algn="just" rtl="1">
              <a:lnSpc>
                <a:spcPct val="200000"/>
              </a:lnSpc>
              <a:buNone/>
            </a:pPr>
            <a:r>
              <a:rPr lang="fa-IR" dirty="0">
                <a:cs typeface="B Nazanin" panose="00000400000000000000" pitchFamily="2" charset="-78"/>
              </a:rPr>
              <a:t>•	صرافی اوکی اکسچنج</a:t>
            </a:r>
          </a:p>
          <a:p>
            <a:pPr marL="0" indent="0" algn="just" rtl="1">
              <a:lnSpc>
                <a:spcPct val="200000"/>
              </a:lnSpc>
              <a:buNone/>
            </a:pPr>
            <a:r>
              <a:rPr lang="fa-IR" dirty="0">
                <a:cs typeface="B Nazanin" panose="00000400000000000000" pitchFamily="2" charset="-78"/>
              </a:rPr>
              <a:t>•	صرافی والکس</a:t>
            </a:r>
          </a:p>
          <a:p>
            <a:pPr marL="0" indent="0" algn="just" rtl="1">
              <a:lnSpc>
                <a:spcPct val="200000"/>
              </a:lnSpc>
              <a:buNone/>
            </a:pPr>
            <a:r>
              <a:rPr lang="fa-IR" dirty="0">
                <a:cs typeface="B Nazanin" panose="00000400000000000000" pitchFamily="2" charset="-78"/>
              </a:rPr>
              <a:t>•	صرافی بیت پین</a:t>
            </a:r>
          </a:p>
          <a:p>
            <a:pPr marL="0" indent="0" algn="just" rtl="1">
              <a:lnSpc>
                <a:spcPct val="200000"/>
              </a:lnSpc>
              <a:buNone/>
            </a:pPr>
            <a:r>
              <a:rPr lang="fa-IR" dirty="0">
                <a:cs typeface="B Nazanin" panose="00000400000000000000" pitchFamily="2" charset="-78"/>
              </a:rPr>
              <a:t>•	صرافی تبدیل</a:t>
            </a:r>
          </a:p>
          <a:p>
            <a:pPr marL="0" indent="0" algn="just" rtl="1">
              <a:lnSpc>
                <a:spcPct val="200000"/>
              </a:lnSpc>
              <a:buNone/>
            </a:pPr>
            <a:r>
              <a:rPr lang="fa-IR" dirty="0">
                <a:cs typeface="B Nazanin" panose="00000400000000000000" pitchFamily="2" charset="-78"/>
              </a:rPr>
              <a:t>•	صرافی آبان تتر</a:t>
            </a:r>
          </a:p>
          <a:p>
            <a:pPr marL="0" indent="0" algn="just" rtl="1">
              <a:lnSpc>
                <a:spcPct val="200000"/>
              </a:lnSpc>
              <a:buNone/>
            </a:pPr>
            <a:r>
              <a:rPr lang="fa-IR" dirty="0">
                <a:cs typeface="B Nazanin" panose="00000400000000000000" pitchFamily="2" charset="-78"/>
              </a:rPr>
              <a:t>•	صرافی ایرانیکارت</a:t>
            </a:r>
          </a:p>
        </p:txBody>
      </p:sp>
    </p:spTree>
    <p:extLst>
      <p:ext uri="{BB962C8B-B14F-4D97-AF65-F5344CB8AC3E}">
        <p14:creationId xmlns:p14="http://schemas.microsoft.com/office/powerpoint/2010/main" val="2957167248"/>
      </p:ext>
    </p:extLst>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b="1" dirty="0">
                <a:cs typeface="B Nazanin" panose="00000400000000000000" pitchFamily="2" charset="-78"/>
              </a:rPr>
              <a:t>ویژگی های ارز دیجیتال ایرانی</a:t>
            </a:r>
          </a:p>
          <a:p>
            <a:pPr marL="0" indent="0" algn="just" rtl="1">
              <a:lnSpc>
                <a:spcPct val="200000"/>
              </a:lnSpc>
              <a:buNone/>
            </a:pPr>
            <a:r>
              <a:rPr lang="fa-IR" dirty="0">
                <a:cs typeface="B Nazanin" panose="00000400000000000000" pitchFamily="2" charset="-78"/>
              </a:rPr>
              <a:t>قط بانک مرکزی بر آن احاطه دارد. این ارز دیجیتال فقط برای استفاده درون کشور ایران طراحی شده است و قابلیت نقد شوندگی در سایر کشورها را ندارد. یکی از اشکالاتی که به ارز دیجیتال وطنی وارد است پشتوانگی ریالی آن است. زیرا ریال نمی تواند یک پشتوانه قوی برای یک ارز دیجیتال محسوب شود. اما به هر حال این رمز ارز هم جزئی از دنیای کریپتو کارنسی می باشد.</a:t>
            </a:r>
          </a:p>
        </p:txBody>
      </p:sp>
    </p:spTree>
    <p:extLst>
      <p:ext uri="{BB962C8B-B14F-4D97-AF65-F5344CB8AC3E}">
        <p14:creationId xmlns:p14="http://schemas.microsoft.com/office/powerpoint/2010/main" val="4145607610"/>
      </p:ext>
    </p:extLst>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b="1" dirty="0">
                <a:cs typeface="B Nazanin" panose="00000400000000000000" pitchFamily="2" charset="-78"/>
              </a:rPr>
              <a:t>معرفی ارز دیجیتال ایرانی</a:t>
            </a:r>
          </a:p>
          <a:p>
            <a:pPr marL="0" indent="0" algn="just" rtl="1">
              <a:lnSpc>
                <a:spcPct val="200000"/>
              </a:lnSpc>
              <a:buNone/>
            </a:pPr>
            <a:r>
              <a:rPr lang="fa-IR" b="1" dirty="0">
                <a:cs typeface="B Nazanin" panose="00000400000000000000" pitchFamily="2" charset="-78"/>
              </a:rPr>
              <a:t>رمز ارز ایرانی پیمان</a:t>
            </a:r>
          </a:p>
          <a:p>
            <a:pPr marL="0" indent="0" algn="just" rtl="1">
              <a:lnSpc>
                <a:spcPct val="200000"/>
              </a:lnSpc>
              <a:buNone/>
            </a:pPr>
            <a:r>
              <a:rPr lang="fa-IR" dirty="0">
                <a:cs typeface="B Nazanin" panose="00000400000000000000" pitchFamily="2" charset="-78"/>
              </a:rPr>
              <a:t>یکی از بهترین رمز ارزهای ایرانی به نام پیمان نامگذاری شده است. خلق آن با حمایت هلدینگ هایی همچون بهسازان ملت، بانک پاسارگاد، ملی، ملت، پارسیان، شرکت سرمایه گذاری تکوست و فناپ انجام شد. این ارز دیجیتال به واسطه کنسرسیوم ققنوس عرضه شد و پشتوانه آن طلا می باشد. در حال حاضر در لیست بهترین ارزهای دیجیتال ایرانی قرار گرفته است.</a:t>
            </a:r>
          </a:p>
        </p:txBody>
      </p:sp>
    </p:spTree>
    <p:extLst>
      <p:ext uri="{BB962C8B-B14F-4D97-AF65-F5344CB8AC3E}">
        <p14:creationId xmlns:p14="http://schemas.microsoft.com/office/powerpoint/2010/main" val="2129884726"/>
      </p:ext>
    </p:extLst>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just" rtl="1">
              <a:lnSpc>
                <a:spcPct val="200000"/>
              </a:lnSpc>
              <a:buNone/>
            </a:pPr>
            <a:r>
              <a:rPr lang="fa-IR" dirty="0">
                <a:cs typeface="B Nazanin" panose="00000400000000000000" pitchFamily="2" charset="-78"/>
              </a:rPr>
              <a:t>این توکن با فرآیند </a:t>
            </a:r>
            <a:r>
              <a:rPr lang="en-US" dirty="0">
                <a:cs typeface="B Nazanin" panose="00000400000000000000" pitchFamily="2" charset="-78"/>
              </a:rPr>
              <a:t>ICO </a:t>
            </a:r>
            <a:r>
              <a:rPr lang="fa-IR" dirty="0">
                <a:cs typeface="B Nazanin" panose="00000400000000000000" pitchFamily="2" charset="-78"/>
              </a:rPr>
              <a:t>آغاز به کار کرد. </a:t>
            </a:r>
            <a:r>
              <a:rPr lang="en-US" dirty="0">
                <a:cs typeface="B Nazanin" panose="00000400000000000000" pitchFamily="2" charset="-78"/>
              </a:rPr>
              <a:t>ICO </a:t>
            </a:r>
            <a:r>
              <a:rPr lang="fa-IR" dirty="0">
                <a:cs typeface="B Nazanin" panose="00000400000000000000" pitchFamily="2" charset="-78"/>
              </a:rPr>
              <a:t>فرآیندی است که داخل کشور برای اشخاص حقیقی یا حقوقی توکن یا ارز دیجیتالی صادر می کند و در اختیار آن ها قرار می دهد. این ارزها با اهداف مختلف از جمله تامین سرمایه سازمان و … مورد استفاده قرار می گیرند. نام اختصاری ارز پیمان </a:t>
            </a:r>
            <a:r>
              <a:rPr lang="en-US" dirty="0">
                <a:cs typeface="B Nazanin" panose="00000400000000000000" pitchFamily="2" charset="-78"/>
              </a:rPr>
              <a:t>PMN </a:t>
            </a:r>
            <a:r>
              <a:rPr lang="fa-IR" dirty="0">
                <a:cs typeface="B Nazanin" panose="00000400000000000000" pitchFamily="2" charset="-78"/>
              </a:rPr>
              <a:t>می باشد. در حال حاضر 1 میلیون توکن پیمان صادر شده است که برابر با 1 سوت طلای 18 عیار می باشد. نقد شوندگی آن تضمینی است و جایگزین مناسبی در بازار سکه و طلا می باشد.</a:t>
            </a:r>
          </a:p>
        </p:txBody>
      </p:sp>
    </p:spTree>
    <p:extLst>
      <p:ext uri="{BB962C8B-B14F-4D97-AF65-F5344CB8AC3E}">
        <p14:creationId xmlns:p14="http://schemas.microsoft.com/office/powerpoint/2010/main" val="4084988314"/>
      </p:ext>
    </p:extLst>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92500"/>
          </a:bodyPr>
          <a:lstStyle/>
          <a:p>
            <a:pPr marL="0" indent="0" algn="just" rtl="1">
              <a:lnSpc>
                <a:spcPct val="200000"/>
              </a:lnSpc>
              <a:buNone/>
            </a:pPr>
            <a:r>
              <a:rPr lang="fa-IR" b="1" dirty="0">
                <a:cs typeface="B Nazanin" panose="00000400000000000000" pitchFamily="2" charset="-78"/>
              </a:rPr>
              <a:t>رمز ارز </a:t>
            </a:r>
            <a:r>
              <a:rPr lang="en-US" b="1" dirty="0">
                <a:cs typeface="B Nazanin" panose="00000400000000000000" pitchFamily="2" charset="-78"/>
              </a:rPr>
              <a:t>IRRDC</a:t>
            </a:r>
          </a:p>
          <a:p>
            <a:pPr marL="0" indent="0" algn="just" rtl="1">
              <a:lnSpc>
                <a:spcPct val="200000"/>
              </a:lnSpc>
              <a:buNone/>
            </a:pPr>
            <a:r>
              <a:rPr lang="en-US" dirty="0">
                <a:cs typeface="B Nazanin" panose="00000400000000000000" pitchFamily="2" charset="-78"/>
              </a:rPr>
              <a:t>IRRDC </a:t>
            </a:r>
            <a:r>
              <a:rPr lang="fa-IR" dirty="0">
                <a:cs typeface="B Nazanin" panose="00000400000000000000" pitchFamily="2" charset="-78"/>
              </a:rPr>
              <a:t>یک رمز ارز ایرانی است که بر مبنای صرافی های غیرمتمرکز کار می کند و در بستر بلاکچین راه اندازی شده است. معامله گران می توانند آن را در صرافی ارز دیجیتال ایرانی معامله کنند و امکان معامله آن را در بازارهای بین المللی پولی نیز دارند. این ارز فاقد محدودیت برای تولید و عرضه می باشد و پشتوانه آن ریال بانک مرکزی است. اگر در حوزه استخراج ارز دیجیتال از جمله استخراج بیت کوین فعالیت می کنید باید بدانید که امکان استخراج ارز </a:t>
            </a:r>
            <a:r>
              <a:rPr lang="en-US" dirty="0">
                <a:cs typeface="B Nazanin" panose="00000400000000000000" pitchFamily="2" charset="-78"/>
              </a:rPr>
              <a:t>IRRDC </a:t>
            </a:r>
            <a:r>
              <a:rPr lang="fa-IR" dirty="0">
                <a:cs typeface="B Nazanin" panose="00000400000000000000" pitchFamily="2" charset="-78"/>
              </a:rPr>
              <a:t>وجود ندارد.</a:t>
            </a:r>
          </a:p>
        </p:txBody>
      </p:sp>
    </p:spTree>
    <p:extLst>
      <p:ext uri="{BB962C8B-B14F-4D97-AF65-F5344CB8AC3E}">
        <p14:creationId xmlns:p14="http://schemas.microsoft.com/office/powerpoint/2010/main" val="2940025384"/>
      </p:ext>
    </p:extLst>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92500" lnSpcReduction="10000"/>
          </a:bodyPr>
          <a:lstStyle/>
          <a:p>
            <a:pPr marL="0" indent="0" algn="just" rtl="1">
              <a:lnSpc>
                <a:spcPct val="200000"/>
              </a:lnSpc>
              <a:buNone/>
            </a:pPr>
            <a:r>
              <a:rPr lang="fa-IR" b="1" dirty="0">
                <a:cs typeface="B Nazanin" panose="00000400000000000000" pitchFamily="2" charset="-78"/>
              </a:rPr>
              <a:t>رمز ارز آریا</a:t>
            </a:r>
          </a:p>
          <a:p>
            <a:pPr marL="0" indent="0" algn="just" rtl="1">
              <a:lnSpc>
                <a:spcPct val="200000"/>
              </a:lnSpc>
              <a:buNone/>
            </a:pPr>
            <a:r>
              <a:rPr lang="fa-IR" dirty="0">
                <a:cs typeface="B Nazanin" panose="00000400000000000000" pitchFamily="2" charset="-78"/>
              </a:rPr>
              <a:t>اطلاعات بسیار کاملی در خصوص ارز دیجیتال آریا وجود ندارد. اما باید بدانید که در بخش وایت پیپر، شباهت زیادی به بیت کوین دارد و در واقع می توان گفت که حدود 80% از وایت پیپر آن از بیت کوین کپی شده است. هدف از خلق رمز ارز آریا ایجاد روشی برای پرداخت همتا به همتا یا غیرمتمرکز می باشد و تمام تراکنش های آن بر بستر بلاکچین انجام می شود.</a:t>
            </a:r>
          </a:p>
          <a:p>
            <a:pPr marL="0" indent="0" algn="just" rtl="1">
              <a:lnSpc>
                <a:spcPct val="200000"/>
              </a:lnSpc>
              <a:buNone/>
            </a:pPr>
            <a:r>
              <a:rPr lang="fa-IR" dirty="0">
                <a:cs typeface="B Nazanin" panose="00000400000000000000" pitchFamily="2" charset="-78"/>
              </a:rPr>
              <a:t>امکان استخراج ارز دیجیتال آریا وجود دارد. ارز دیجیتال آریا این امکان را به شما می دهد تا بتوانید داخل یا خارج از کشور ارز منتقل </a:t>
            </a:r>
            <a:r>
              <a:rPr lang="fa-IR" dirty="0" smtClean="0">
                <a:cs typeface="B Nazanin" panose="00000400000000000000" pitchFamily="2" charset="-78"/>
              </a:rPr>
              <a:t>کنید.</a:t>
            </a:r>
            <a:endParaRPr lang="fa-IR" dirty="0">
              <a:cs typeface="B Nazanin" panose="00000400000000000000" pitchFamily="2" charset="-78"/>
            </a:endParaRPr>
          </a:p>
        </p:txBody>
      </p:sp>
    </p:spTree>
    <p:extLst>
      <p:ext uri="{BB962C8B-B14F-4D97-AF65-F5344CB8AC3E}">
        <p14:creationId xmlns:p14="http://schemas.microsoft.com/office/powerpoint/2010/main" val="755649588"/>
      </p:ext>
    </p:extLst>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fontScale="92500"/>
          </a:bodyPr>
          <a:lstStyle/>
          <a:p>
            <a:pPr marL="0" indent="0" algn="just" rtl="1">
              <a:lnSpc>
                <a:spcPct val="200000"/>
              </a:lnSpc>
              <a:buNone/>
            </a:pPr>
            <a:r>
              <a:rPr lang="fa-IR" dirty="0" smtClean="0">
                <a:cs typeface="B Nazanin" panose="00000400000000000000" pitchFamily="2" charset="-78"/>
              </a:rPr>
              <a:t>هیچ </a:t>
            </a:r>
            <a:r>
              <a:rPr lang="fa-IR" dirty="0">
                <a:cs typeface="B Nazanin" panose="00000400000000000000" pitchFamily="2" charset="-78"/>
              </a:rPr>
              <a:t>محدودیتی در این زمینه وجود ندارد و از آنجایی که آریا کوین بر بستر بلاکچین می باشد دارای امضای رمزنگاری است و کارمزد کمی برای انتقال دارد. هر کیف پول آریا از چندین کیف پول تشکیل می شود که با هر تراکنش، تعداد این کیف پول ها افزایش پیدا می کند و منجر به افزایش امنیت حریم شخصی خواهد شد.</a:t>
            </a:r>
          </a:p>
          <a:p>
            <a:pPr marL="0" indent="0" algn="just" rtl="1">
              <a:lnSpc>
                <a:spcPct val="200000"/>
              </a:lnSpc>
              <a:buNone/>
            </a:pPr>
            <a:r>
              <a:rPr lang="fa-IR" dirty="0">
                <a:cs typeface="B Nazanin" panose="00000400000000000000" pitchFamily="2" charset="-78"/>
              </a:rPr>
              <a:t>برای خرید ارز دیجیتال آریا نمی توانید از ارز فیات استفاده کنید. بلکه ابتدا باید اقدام به خرید بیت کوین کنید و آن را به صرافی دارای ارز آریا انتقال دهید و سپس اقدام به خرید این ارز کنید.</a:t>
            </a:r>
          </a:p>
        </p:txBody>
      </p:sp>
    </p:spTree>
    <p:extLst>
      <p:ext uri="{BB962C8B-B14F-4D97-AF65-F5344CB8AC3E}">
        <p14:creationId xmlns:p14="http://schemas.microsoft.com/office/powerpoint/2010/main" val="210407879"/>
      </p:ext>
    </p:extLst>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526473"/>
            <a:ext cx="10515600" cy="5666510"/>
          </a:xfrm>
        </p:spPr>
        <p:txBody>
          <a:bodyPr>
            <a:normAutofit/>
          </a:bodyPr>
          <a:lstStyle/>
          <a:p>
            <a:pPr marL="0" indent="0" algn="ctr" rtl="1">
              <a:lnSpc>
                <a:spcPct val="200000"/>
              </a:lnSpc>
              <a:buNone/>
            </a:pPr>
            <a:endParaRPr lang="fa-IR" dirty="0" smtClean="0"/>
          </a:p>
          <a:p>
            <a:pPr marL="0" indent="0" algn="ctr" rtl="1">
              <a:lnSpc>
                <a:spcPct val="200000"/>
              </a:lnSpc>
              <a:buNone/>
            </a:pPr>
            <a:endParaRPr lang="fa-IR" dirty="0"/>
          </a:p>
          <a:p>
            <a:pPr marL="0" indent="0" algn="ctr" rtl="1">
              <a:lnSpc>
                <a:spcPct val="200000"/>
              </a:lnSpc>
              <a:buNone/>
            </a:pPr>
            <a:r>
              <a:rPr lang="fa-IR" b="1" dirty="0" smtClean="0">
                <a:cs typeface="B Nazanin" panose="00000400000000000000" pitchFamily="2" charset="-78"/>
              </a:rPr>
              <a:t>با سپس از توجه شما</a:t>
            </a:r>
            <a:endParaRPr lang="fa-IR" b="1" dirty="0">
              <a:cs typeface="B Nazanin" panose="00000400000000000000" pitchFamily="2" charset="-78"/>
            </a:endParaRPr>
          </a:p>
        </p:txBody>
      </p:sp>
    </p:spTree>
    <p:extLst>
      <p:ext uri="{BB962C8B-B14F-4D97-AF65-F5344CB8AC3E}">
        <p14:creationId xmlns:p14="http://schemas.microsoft.com/office/powerpoint/2010/main" val="118466302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818</TotalTime>
  <Words>20564</Words>
  <Application>Microsoft Office PowerPoint</Application>
  <PresentationFormat>Widescreen</PresentationFormat>
  <Paragraphs>766</Paragraphs>
  <Slides>225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225</vt:i4>
      </vt:variant>
    </vt:vector>
  </HeadingPairs>
  <TitlesOfParts>
    <vt:vector size="234" baseType="lpstr">
      <vt:lpstr>Arial</vt:lpstr>
      <vt:lpstr>B Nazanin</vt:lpstr>
      <vt:lpstr>Calibri</vt:lpstr>
      <vt:lpstr>Calibri Light</vt:lpstr>
      <vt:lpstr>Cambria</vt:lpstr>
      <vt:lpstr>IranSans</vt:lpstr>
      <vt:lpstr>Symbol</vt:lpstr>
      <vt:lpstr>Times New Roman</vt:lpstr>
      <vt:lpstr>Office Theme</vt:lpstr>
      <vt:lpstr>PowerPoint Presentation</vt:lpstr>
      <vt:lpstr>PowerPoint Presentation</vt:lpstr>
      <vt:lpstr>تعریف بازار</vt:lpstr>
      <vt:lpstr>انواع بازار</vt:lpstr>
      <vt:lpstr>انواع بازار</vt:lpstr>
      <vt:lpstr>PowerPoint Presentation</vt:lpstr>
      <vt:lpstr>بازار مالی</vt:lpstr>
      <vt:lpstr>طبقه‌ بندی بازارهای مالی</vt:lpstr>
      <vt:lpstr>طبقه بندی بر اساس سررسید تعهدات مالی</vt:lpstr>
      <vt:lpstr>PowerPoint Presentation</vt:lpstr>
      <vt:lpstr>طبقه بندی بر اساس سررسید تعهدات مالی</vt:lpstr>
      <vt:lpstr>PowerPoint Presentation</vt:lpstr>
      <vt:lpstr>طبقه بندی بر اساس سررسید تعهدات مالی</vt:lpstr>
      <vt:lpstr>PowerPoint Presentation</vt:lpstr>
      <vt:lpstr>PowerPoint Presentation</vt:lpstr>
      <vt:lpstr>طبقه بندی بازار مالی از نظر مرحله عرضه اوراق بهادار: صرف نظر از این که اوراق بهادار متعلق به بازار سرمایه هستند یا بازار پول، تفکیک میان معاملات بازار اولیه و ثانویه ضروری است. </vt:lpstr>
      <vt:lpstr>طبقه بندی بازار مالی از نظر مرحله عرضه اوراق بهادار:</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در کشور ایران بانک‌های دولتی و نیمه دولتی و خصوصی تحت نظارت و مجوز بانک مرکزی جمهوری اسلامی ایران فعالیت دارند که به شرح زیر است:</vt:lpstr>
      <vt:lpstr>در کشور ایران بانک‌های دولتی و نیمه دولتی و خصوصی تحت نظارت و مجوز بانک مرکزی جمهوری اسلامی ایران فعالیت دارند که به شرح زیر است:</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تعریف بازار مالی</dc:title>
  <dc:creator>Windows User</dc:creator>
  <cp:lastModifiedBy>pavion</cp:lastModifiedBy>
  <cp:revision>96</cp:revision>
  <dcterms:created xsi:type="dcterms:W3CDTF">2025-10-28T05:14:25Z</dcterms:created>
  <dcterms:modified xsi:type="dcterms:W3CDTF">2026-07-10T15:10:43Z</dcterms:modified>
</cp:coreProperties>
</file>