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5" r:id="rId1"/>
  </p:sldMasterIdLst>
  <p:notesMasterIdLst>
    <p:notesMasterId r:id="rId27"/>
  </p:notesMasterIdLst>
  <p:sldIdLst>
    <p:sldId id="256" r:id="rId2"/>
    <p:sldId id="257" r:id="rId3"/>
    <p:sldId id="274" r:id="rId4"/>
    <p:sldId id="283" r:id="rId5"/>
    <p:sldId id="258" r:id="rId6"/>
    <p:sldId id="275" r:id="rId7"/>
    <p:sldId id="284" r:id="rId8"/>
    <p:sldId id="287" r:id="rId9"/>
    <p:sldId id="292" r:id="rId10"/>
    <p:sldId id="293" r:id="rId11"/>
    <p:sldId id="295" r:id="rId12"/>
    <p:sldId id="289" r:id="rId13"/>
    <p:sldId id="288" r:id="rId14"/>
    <p:sldId id="291" r:id="rId15"/>
    <p:sldId id="298" r:id="rId16"/>
    <p:sldId id="299" r:id="rId17"/>
    <p:sldId id="278" r:id="rId18"/>
    <p:sldId id="279" r:id="rId19"/>
    <p:sldId id="280" r:id="rId20"/>
    <p:sldId id="281" r:id="rId21"/>
    <p:sldId id="273" r:id="rId22"/>
    <p:sldId id="272" r:id="rId23"/>
    <p:sldId id="268" r:id="rId24"/>
    <p:sldId id="269" r:id="rId25"/>
    <p:sldId id="271"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95806" autoAdjust="0"/>
  </p:normalViewPr>
  <p:slideViewPr>
    <p:cSldViewPr snapToGrid="0">
      <p:cViewPr varScale="1">
        <p:scale>
          <a:sx n="87" d="100"/>
          <a:sy n="87" d="100"/>
        </p:scale>
        <p:origin x="20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fa-I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B7F88560-28B8-4F80-93CE-B86C263F1268}" type="datetimeFigureOut">
              <a:rPr lang="fa-IR" smtClean="0"/>
              <a:t>01/25/1448</a:t>
            </a:fld>
            <a:endParaRPr lang="fa-I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a-I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a-I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fa-I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BF0A2073-40E3-4CF7-BEF9-81A6F40713F4}" type="slidenum">
              <a:rPr lang="fa-IR" smtClean="0"/>
              <a:t>‹#›</a:t>
            </a:fld>
            <a:endParaRPr lang="fa-IR"/>
          </a:p>
        </p:txBody>
      </p:sp>
    </p:spTree>
    <p:extLst>
      <p:ext uri="{BB962C8B-B14F-4D97-AF65-F5344CB8AC3E}">
        <p14:creationId xmlns:p14="http://schemas.microsoft.com/office/powerpoint/2010/main" val="2746437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fld id="{BF0A2073-40E3-4CF7-BEF9-81A6F40713F4}" type="slidenum">
              <a:rPr lang="fa-IR" smtClean="0"/>
              <a:t>4</a:t>
            </a:fld>
            <a:endParaRPr lang="fa-IR"/>
          </a:p>
        </p:txBody>
      </p:sp>
    </p:spTree>
    <p:extLst>
      <p:ext uri="{BB962C8B-B14F-4D97-AF65-F5344CB8AC3E}">
        <p14:creationId xmlns:p14="http://schemas.microsoft.com/office/powerpoint/2010/main" val="3989258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133197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432585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3568853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238C7A7-04CA-476B-B250-D07B1EF03C41}"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370150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238C7A7-04CA-476B-B250-D07B1EF03C41}" type="datetimeFigureOut">
              <a:rPr lang="en-US" smtClean="0"/>
              <a:t>7/10/2026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453722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9789626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4158611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1007808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238C7A7-04CA-476B-B250-D07B1EF03C41}"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4069782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238C7A7-04CA-476B-B250-D07B1EF03C41}" type="datetimeFigureOut">
              <a:rPr lang="en-US" smtClean="0"/>
              <a:t>7/10/2026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2289909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14076812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4033912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4074012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15149535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146784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2559383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238C7A7-04CA-476B-B250-D07B1EF03C41}" type="datetimeFigureOut">
              <a:rPr lang="en-US" smtClean="0"/>
              <a:t>7/10/2026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4EB51B-24C9-4AEE-BD1C-DDBDEF9E15ED}" type="slidenum">
              <a:rPr lang="en-US" smtClean="0"/>
              <a:t>‹#›</a:t>
            </a:fld>
            <a:endParaRPr lang="en-US"/>
          </a:p>
        </p:txBody>
      </p:sp>
    </p:spTree>
    <p:extLst>
      <p:ext uri="{BB962C8B-B14F-4D97-AF65-F5344CB8AC3E}">
        <p14:creationId xmlns:p14="http://schemas.microsoft.com/office/powerpoint/2010/main" val="588380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238C7A7-04CA-476B-B250-D07B1EF03C41}" type="datetimeFigureOut">
              <a:rPr lang="en-US" smtClean="0"/>
              <a:t>7/10/2026</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0C4EB51B-24C9-4AEE-BD1C-DDBDEF9E15ED}" type="slidenum">
              <a:rPr lang="en-US" smtClean="0"/>
              <a:t>‹#›</a:t>
            </a:fld>
            <a:endParaRPr lang="en-US"/>
          </a:p>
        </p:txBody>
      </p:sp>
    </p:spTree>
    <p:extLst>
      <p:ext uri="{BB962C8B-B14F-4D97-AF65-F5344CB8AC3E}">
        <p14:creationId xmlns:p14="http://schemas.microsoft.com/office/powerpoint/2010/main" val="1066568261"/>
      </p:ext>
    </p:extLst>
  </p:cSld>
  <p:clrMap bg1="dk1" tx1="lt1" bg2="dk2" tx2="lt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 id="2147483778" r:id="rId13"/>
    <p:sldLayoutId id="2147483779" r:id="rId14"/>
    <p:sldLayoutId id="2147483780" r:id="rId15"/>
    <p:sldLayoutId id="2147483781" r:id="rId16"/>
    <p:sldLayoutId id="2147483782" r:id="rId17"/>
  </p:sldLayoutIdLst>
  <p:txStyles>
    <p:titleStyle>
      <a:lvl1pPr algn="l" defTabSz="457200" rtl="1" eaLnBrk="1" latinLnBrk="0" hangingPunct="1">
        <a:spcBef>
          <a:spcPct val="0"/>
        </a:spcBef>
        <a:buNone/>
        <a:defRPr sz="4200" b="0" i="0" kern="1200">
          <a:solidFill>
            <a:schemeClr val="tx2"/>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r" defTabSz="457200" rtl="1"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97FD4-B047-60EB-321E-D34DEE2197A3}"/>
              </a:ext>
            </a:extLst>
          </p:cNvPr>
          <p:cNvSpPr>
            <a:spLocks noGrp="1"/>
          </p:cNvSpPr>
          <p:nvPr>
            <p:ph type="ctrTitle"/>
          </p:nvPr>
        </p:nvSpPr>
        <p:spPr>
          <a:xfrm>
            <a:off x="1632070" y="1392130"/>
            <a:ext cx="9263271" cy="2962598"/>
          </a:xfrm>
        </p:spPr>
        <p:txBody>
          <a:bodyPr anchor="ctr">
            <a:normAutofit/>
          </a:bodyPr>
          <a:lstStyle/>
          <a:p>
            <a:pPr algn="ctr" rtl="1">
              <a:lnSpc>
                <a:spcPct val="150000"/>
              </a:lnSpc>
            </a:pPr>
            <a:r>
              <a:rPr lang="en-US" sz="2400" dirty="0">
                <a:solidFill>
                  <a:schemeClr val="tx2"/>
                </a:solidFill>
                <a:cs typeface="B Nazanin" panose="00000400000000000000" pitchFamily="2" charset="-78"/>
              </a:rPr>
              <a:t/>
            </a:r>
            <a:br>
              <a:rPr lang="en-US" sz="2400" dirty="0">
                <a:solidFill>
                  <a:schemeClr val="tx2"/>
                </a:solidFill>
                <a:cs typeface="B Nazanin" panose="00000400000000000000" pitchFamily="2" charset="-78"/>
              </a:rPr>
            </a:br>
            <a:r>
              <a:rPr lang="fa-IR" sz="2400" dirty="0">
                <a:solidFill>
                  <a:schemeClr val="tx2"/>
                </a:solidFill>
                <a:cs typeface="B Nazanin" panose="00000400000000000000" pitchFamily="2" charset="-78"/>
              </a:rPr>
              <a:t>حقوق مالی</a:t>
            </a:r>
            <a:r>
              <a:rPr lang="en-US" sz="2400" dirty="0">
                <a:solidFill>
                  <a:schemeClr val="tx2"/>
                </a:solidFill>
                <a:cs typeface="B Nazanin" panose="00000400000000000000" pitchFamily="2" charset="-78"/>
              </a:rPr>
              <a:t/>
            </a:r>
            <a:br>
              <a:rPr lang="en-US" sz="2400" dirty="0">
                <a:solidFill>
                  <a:schemeClr val="tx2"/>
                </a:solidFill>
                <a:cs typeface="B Nazanin" panose="00000400000000000000" pitchFamily="2" charset="-78"/>
              </a:rPr>
            </a:br>
            <a:r>
              <a:rPr lang="fa-IR" sz="2400" dirty="0">
                <a:solidFill>
                  <a:schemeClr val="tx2"/>
                </a:solidFill>
                <a:cs typeface="B Nazanin" panose="00000400000000000000" pitchFamily="2" charset="-78"/>
              </a:rPr>
              <a:t>بازار پول و سرمایه </a:t>
            </a:r>
            <a:endParaRPr lang="en-US" sz="2400" dirty="0">
              <a:solidFill>
                <a:schemeClr val="tx2"/>
              </a:solidFill>
              <a:cs typeface="B Nazanin" panose="00000400000000000000" pitchFamily="2" charset="-78"/>
            </a:endParaRPr>
          </a:p>
        </p:txBody>
      </p:sp>
      <p:sp>
        <p:nvSpPr>
          <p:cNvPr id="3" name="Subtitle 2">
            <a:extLst>
              <a:ext uri="{FF2B5EF4-FFF2-40B4-BE49-F238E27FC236}">
                <a16:creationId xmlns:a16="http://schemas.microsoft.com/office/drawing/2014/main" id="{0AB91525-BAF0-06B6-B1FF-5566C7D4FC1D}"/>
              </a:ext>
            </a:extLst>
          </p:cNvPr>
          <p:cNvSpPr>
            <a:spLocks noGrp="1"/>
          </p:cNvSpPr>
          <p:nvPr>
            <p:ph type="subTitle" idx="1"/>
          </p:nvPr>
        </p:nvSpPr>
        <p:spPr>
          <a:xfrm>
            <a:off x="1525077" y="4759288"/>
            <a:ext cx="8915399" cy="1871670"/>
          </a:xfrm>
        </p:spPr>
        <p:txBody>
          <a:bodyPr>
            <a:normAutofit/>
          </a:bodyPr>
          <a:lstStyle/>
          <a:p>
            <a:pPr algn="ctr" rtl="1"/>
            <a:endParaRPr lang="en-US" sz="2000" dirty="0">
              <a:cs typeface="B Nazanin" panose="00000400000000000000" pitchFamily="2" charset="-78"/>
            </a:endParaRPr>
          </a:p>
        </p:txBody>
      </p:sp>
    </p:spTree>
    <p:extLst>
      <p:ext uri="{BB962C8B-B14F-4D97-AF65-F5344CB8AC3E}">
        <p14:creationId xmlns:p14="http://schemas.microsoft.com/office/powerpoint/2010/main" val="35865403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68394-8805-CF75-EE39-621B93EDAAEF}"/>
              </a:ext>
            </a:extLst>
          </p:cNvPr>
          <p:cNvSpPr>
            <a:spLocks noGrp="1"/>
          </p:cNvSpPr>
          <p:nvPr>
            <p:ph type="title"/>
          </p:nvPr>
        </p:nvSpPr>
        <p:spPr>
          <a:xfrm>
            <a:off x="996778" y="55659"/>
            <a:ext cx="10507835" cy="6802341"/>
          </a:xfrm>
        </p:spPr>
        <p:txBody>
          <a:bodyPr>
            <a:normAutofit/>
          </a:bodyPr>
          <a:lstStyle/>
          <a:p>
            <a:pPr algn="r" rtl="1"/>
            <a:r>
              <a:rPr lang="ar-SA" sz="2000" dirty="0">
                <a:effectLst/>
                <a:latin typeface="Calibri" panose="020F0502020204030204" pitchFamily="34" charset="0"/>
                <a:ea typeface="Calibri" panose="020F0502020204030204" pitchFamily="34" charset="0"/>
                <a:cs typeface="B Nazanin" panose="00000400000000000000" pitchFamily="2" charset="-78"/>
              </a:rPr>
              <a:t>چرایی تمایز بازار پول و سرمایه</a:t>
            </a:r>
            <a:r>
              <a:rPr lang="fa-IR" sz="2000" dirty="0">
                <a:latin typeface="Calibri" panose="020F0502020204030204" pitchFamily="34" charset="0"/>
                <a:ea typeface="Calibri" panose="020F0502020204030204" pitchFamily="34" charset="0"/>
                <a:cs typeface="B Nazanin" panose="00000400000000000000" pitchFamily="2" charset="-78"/>
              </a:rPr>
              <a:t>؟</a:t>
            </a: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en-US" sz="2000" dirty="0">
                <a:effectLst/>
                <a:latin typeface="Calibri" panose="020F0502020204030204" pitchFamily="34" charset="0"/>
                <a:ea typeface="Calibri" panose="020F0502020204030204" pitchFamily="34" charset="0"/>
                <a:cs typeface="B Nazanin" panose="00000400000000000000" pitchFamily="2" charset="-78"/>
              </a:rPr>
              <a:t/>
            </a:r>
            <a:br>
              <a:rPr lang="en-US" sz="2000" dirty="0">
                <a:effectLst/>
                <a:latin typeface="Calibri" panose="020F0502020204030204" pitchFamily="34" charset="0"/>
                <a:ea typeface="Calibri" panose="020F0502020204030204" pitchFamily="34" charset="0"/>
                <a:cs typeface="B Nazanin" panose="00000400000000000000" pitchFamily="2" charset="-78"/>
              </a:rPr>
            </a:br>
            <a:r>
              <a:rPr lang="ar-SA" sz="2000" dirty="0">
                <a:effectLst/>
                <a:latin typeface="Calibri" panose="020F0502020204030204" pitchFamily="34" charset="0"/>
                <a:ea typeface="Calibri" panose="020F0502020204030204" pitchFamily="34" charset="0"/>
                <a:cs typeface="B Nazanin" panose="00000400000000000000" pitchFamily="2" charset="-78"/>
              </a:rPr>
              <a:t> </a:t>
            </a:r>
            <a:r>
              <a:rPr lang="en-US" sz="2000" dirty="0">
                <a:effectLst/>
                <a:latin typeface="Calibri" panose="020F0502020204030204" pitchFamily="34" charset="0"/>
                <a:ea typeface="Calibri" panose="020F0502020204030204" pitchFamily="34" charset="0"/>
                <a:cs typeface="B Nazanin" panose="00000400000000000000" pitchFamily="2" charset="-78"/>
              </a:rPr>
              <a:t/>
            </a:r>
            <a:br>
              <a:rPr lang="en-US"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r>
            <a:br>
              <a:rPr lang="fa-IR" sz="2000" dirty="0">
                <a:effectLst/>
                <a:latin typeface="Calibri" panose="020F0502020204030204" pitchFamily="34" charset="0"/>
                <a:ea typeface="Calibri" panose="020F0502020204030204" pitchFamily="34" charset="0"/>
                <a:cs typeface="B Nazanin" panose="00000400000000000000" pitchFamily="2" charset="-78"/>
              </a:rPr>
            </a:br>
            <a:r>
              <a:rPr lang="fa-IR" sz="2000" dirty="0">
                <a:effectLst/>
                <a:latin typeface="Calibri" panose="020F0502020204030204" pitchFamily="34" charset="0"/>
                <a:ea typeface="Calibri" panose="020F0502020204030204" pitchFamily="34" charset="0"/>
                <a:cs typeface="B Nazanin" panose="00000400000000000000" pitchFamily="2" charset="-78"/>
              </a:rPr>
              <a:t>*** </a:t>
            </a:r>
            <a:r>
              <a:rPr lang="ar-SA" sz="2000" dirty="0">
                <a:effectLst/>
                <a:latin typeface="Calibri" panose="020F0502020204030204" pitchFamily="34" charset="0"/>
                <a:ea typeface="Calibri" panose="020F0502020204030204" pitchFamily="34" charset="0"/>
                <a:cs typeface="B Nazanin" panose="00000400000000000000" pitchFamily="2" charset="-78"/>
              </a:rPr>
              <a:t>بازار پول محل مدیریت نقدینگی است، بازار سرمایه محل تشکیل سرمایه است.</a:t>
            </a:r>
            <a:r>
              <a:rPr lang="fa-IR" sz="2000" dirty="0">
                <a:effectLst/>
                <a:latin typeface="Calibri" panose="020F0502020204030204" pitchFamily="34" charset="0"/>
                <a:ea typeface="Calibri" panose="020F0502020204030204" pitchFamily="34" charset="0"/>
                <a:cs typeface="B Nazanin" panose="00000400000000000000" pitchFamily="2" charset="-78"/>
              </a:rPr>
              <a:t> البته مرزهای دو بازار در حال محو شدن است (مثلا گواهی سپرده بانکی در بورس معامله می شود). این پدیده نیازمند هماهنگی بین دو ناظر حقوقی است که در نظام حقوقی ایران هنوز به بلوغ نرسیده است.</a:t>
            </a:r>
            <a:endParaRPr lang="en-US" sz="4000" dirty="0">
              <a:cs typeface="B Nazanin" panose="00000400000000000000" pitchFamily="2" charset="-78"/>
            </a:endParaRPr>
          </a:p>
        </p:txBody>
      </p:sp>
      <p:graphicFrame>
        <p:nvGraphicFramePr>
          <p:cNvPr id="3" name="Table 3">
            <a:extLst>
              <a:ext uri="{FF2B5EF4-FFF2-40B4-BE49-F238E27FC236}">
                <a16:creationId xmlns:a16="http://schemas.microsoft.com/office/drawing/2014/main" id="{E311C2F6-8122-3F5A-0334-F6551E30FF84}"/>
              </a:ext>
            </a:extLst>
          </p:cNvPr>
          <p:cNvGraphicFramePr>
            <a:graphicFrameLocks noGrp="1"/>
          </p:cNvGraphicFramePr>
          <p:nvPr>
            <p:extLst>
              <p:ext uri="{D42A27DB-BD31-4B8C-83A1-F6EECF244321}">
                <p14:modId xmlns:p14="http://schemas.microsoft.com/office/powerpoint/2010/main" val="2683135193"/>
              </p:ext>
            </p:extLst>
          </p:nvPr>
        </p:nvGraphicFramePr>
        <p:xfrm>
          <a:off x="2741855" y="582180"/>
          <a:ext cx="8127999" cy="45923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210109040"/>
                    </a:ext>
                  </a:extLst>
                </a:gridCol>
                <a:gridCol w="2709333">
                  <a:extLst>
                    <a:ext uri="{9D8B030D-6E8A-4147-A177-3AD203B41FA5}">
                      <a16:colId xmlns:a16="http://schemas.microsoft.com/office/drawing/2014/main" val="4142620590"/>
                    </a:ext>
                  </a:extLst>
                </a:gridCol>
                <a:gridCol w="2709333">
                  <a:extLst>
                    <a:ext uri="{9D8B030D-6E8A-4147-A177-3AD203B41FA5}">
                      <a16:colId xmlns:a16="http://schemas.microsoft.com/office/drawing/2014/main" val="3514168941"/>
                    </a:ext>
                  </a:extLst>
                </a:gridCol>
              </a:tblGrid>
              <a:tr h="370840">
                <a:tc>
                  <a:txBody>
                    <a:bodyPr/>
                    <a:lstStyle/>
                    <a:p>
                      <a:pPr algn="ctr"/>
                      <a:r>
                        <a:rPr lang="fa-IR" dirty="0">
                          <a:cs typeface="B Nazanin" panose="00000400000000000000" pitchFamily="2" charset="-78"/>
                        </a:rPr>
                        <a:t>بازار سرمایه</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بازار پول</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معیار</a:t>
                      </a:r>
                      <a:endParaRPr lang="en-US" dirty="0">
                        <a:cs typeface="B Nazanin" panose="00000400000000000000" pitchFamily="2" charset="-78"/>
                      </a:endParaRPr>
                    </a:p>
                  </a:txBody>
                  <a:tcPr anchor="ctr"/>
                </a:tc>
                <a:extLst>
                  <a:ext uri="{0D108BD9-81ED-4DB2-BD59-A6C34878D82A}">
                    <a16:rowId xmlns:a16="http://schemas.microsoft.com/office/drawing/2014/main" val="1305428129"/>
                  </a:ext>
                </a:extLst>
              </a:tr>
              <a:tr h="370840">
                <a:tc>
                  <a:txBody>
                    <a:bodyPr/>
                    <a:lstStyle/>
                    <a:p>
                      <a:pPr algn="ctr"/>
                      <a:r>
                        <a:rPr lang="fa-IR" dirty="0">
                          <a:cs typeface="B Nazanin" panose="00000400000000000000" pitchFamily="2" charset="-78"/>
                        </a:rPr>
                        <a:t>بیش از یکسال</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کمتر از یکسال</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سررسید</a:t>
                      </a:r>
                    </a:p>
                  </a:txBody>
                  <a:tcPr anchor="ctr"/>
                </a:tc>
                <a:extLst>
                  <a:ext uri="{0D108BD9-81ED-4DB2-BD59-A6C34878D82A}">
                    <a16:rowId xmlns:a16="http://schemas.microsoft.com/office/drawing/2014/main" val="2228805738"/>
                  </a:ext>
                </a:extLst>
              </a:tr>
              <a:tr h="370840">
                <a:tc>
                  <a:txBody>
                    <a:bodyPr/>
                    <a:lstStyle/>
                    <a:p>
                      <a:pPr algn="ctr"/>
                      <a:r>
                        <a:rPr lang="fa-IR" dirty="0">
                          <a:cs typeface="B Nazanin" panose="00000400000000000000" pitchFamily="2" charset="-78"/>
                        </a:rPr>
                        <a:t>تامین مالی بلند مدت و تشکیل سرمایه</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مدیریت نقدینگی کوتاه مدت</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کارکرد اصلی</a:t>
                      </a:r>
                      <a:endParaRPr lang="en-US" dirty="0">
                        <a:cs typeface="B Nazanin" panose="00000400000000000000" pitchFamily="2" charset="-78"/>
                      </a:endParaRPr>
                    </a:p>
                  </a:txBody>
                  <a:tcPr anchor="ctr"/>
                </a:tc>
                <a:extLst>
                  <a:ext uri="{0D108BD9-81ED-4DB2-BD59-A6C34878D82A}">
                    <a16:rowId xmlns:a16="http://schemas.microsoft.com/office/drawing/2014/main" val="1516302793"/>
                  </a:ext>
                </a:extLst>
              </a:tr>
              <a:tr h="370840">
                <a:tc>
                  <a:txBody>
                    <a:bodyPr/>
                    <a:lstStyle/>
                    <a:p>
                      <a:pPr algn="ctr"/>
                      <a:r>
                        <a:rPr lang="fa-IR" dirty="0">
                          <a:cs typeface="B Nazanin" panose="00000400000000000000" pitchFamily="2" charset="-78"/>
                        </a:rPr>
                        <a:t>سازمان بورس+ شورای عالی بورس</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بانک مرکزی+شورای پول اعتبار</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ناظر حقوقی</a:t>
                      </a:r>
                      <a:endParaRPr lang="en-US" dirty="0">
                        <a:cs typeface="B Nazanin" panose="00000400000000000000" pitchFamily="2" charset="-78"/>
                      </a:endParaRPr>
                    </a:p>
                  </a:txBody>
                  <a:tcPr anchor="ctr"/>
                </a:tc>
                <a:extLst>
                  <a:ext uri="{0D108BD9-81ED-4DB2-BD59-A6C34878D82A}">
                    <a16:rowId xmlns:a16="http://schemas.microsoft.com/office/drawing/2014/main" val="2956385711"/>
                  </a:ext>
                </a:extLst>
              </a:tr>
              <a:tr h="370840">
                <a:tc>
                  <a:txBody>
                    <a:bodyPr/>
                    <a:lstStyle/>
                    <a:p>
                      <a:pPr algn="ctr"/>
                      <a:r>
                        <a:rPr lang="fa-IR" dirty="0">
                          <a:cs typeface="B Nazanin" panose="00000400000000000000" pitchFamily="2" charset="-78"/>
                        </a:rPr>
                        <a:t>شورای فقهی سازمان بورس</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کمیته فقهی بانک مرکزی</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ناظر شرعی</a:t>
                      </a:r>
                      <a:endParaRPr lang="en-US" dirty="0">
                        <a:cs typeface="B Nazanin" panose="00000400000000000000" pitchFamily="2" charset="-78"/>
                      </a:endParaRPr>
                    </a:p>
                  </a:txBody>
                  <a:tcPr anchor="ctr"/>
                </a:tc>
                <a:extLst>
                  <a:ext uri="{0D108BD9-81ED-4DB2-BD59-A6C34878D82A}">
                    <a16:rowId xmlns:a16="http://schemas.microsoft.com/office/drawing/2014/main" val="2616852611"/>
                  </a:ext>
                </a:extLst>
              </a:tr>
              <a:tr h="370840">
                <a:tc>
                  <a:txBody>
                    <a:bodyPr/>
                    <a:lstStyle/>
                    <a:p>
                      <a:pPr algn="ctr"/>
                      <a:r>
                        <a:rPr lang="fa-IR" dirty="0">
                          <a:cs typeface="B Nazanin" panose="00000400000000000000" pitchFamily="2" charset="-78"/>
                        </a:rPr>
                        <a:t>قانون بازار اوراق بهادار (1384 و اصلاحات)</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قانون عملیات بانکی بدون ربا (1362)+ قانون پولی و بانکی (1351)</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قانون اصلی</a:t>
                      </a:r>
                      <a:endParaRPr lang="en-US" dirty="0">
                        <a:cs typeface="B Nazanin" panose="00000400000000000000" pitchFamily="2" charset="-78"/>
                      </a:endParaRPr>
                    </a:p>
                  </a:txBody>
                  <a:tcPr anchor="ctr"/>
                </a:tc>
                <a:extLst>
                  <a:ext uri="{0D108BD9-81ED-4DB2-BD59-A6C34878D82A}">
                    <a16:rowId xmlns:a16="http://schemas.microsoft.com/office/drawing/2014/main" val="2806720544"/>
                  </a:ext>
                </a:extLst>
              </a:tr>
              <a:tr h="370840">
                <a:tc>
                  <a:txBody>
                    <a:bodyPr/>
                    <a:lstStyle/>
                    <a:p>
                      <a:pPr algn="ctr"/>
                      <a:r>
                        <a:rPr lang="fa-IR" dirty="0">
                          <a:cs typeface="B Nazanin" panose="00000400000000000000" pitchFamily="2" charset="-78"/>
                        </a:rPr>
                        <a:t>سهام- صکوک- اوراق تبعی</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اخزا یا اسناد خزانه- گواهی پذیرش بانکی- اوراق تجاری- گواهی سپرده- قرارداد بازخرید</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ابزارهای اصلی</a:t>
                      </a:r>
                      <a:endParaRPr lang="en-US" dirty="0">
                        <a:cs typeface="B Nazanin" panose="00000400000000000000" pitchFamily="2" charset="-78"/>
                      </a:endParaRPr>
                    </a:p>
                  </a:txBody>
                  <a:tcPr anchor="ctr"/>
                </a:tc>
                <a:extLst>
                  <a:ext uri="{0D108BD9-81ED-4DB2-BD59-A6C34878D82A}">
                    <a16:rowId xmlns:a16="http://schemas.microsoft.com/office/drawing/2014/main" val="464947405"/>
                  </a:ext>
                </a:extLst>
              </a:tr>
              <a:tr h="370840">
                <a:tc>
                  <a:txBody>
                    <a:bodyPr/>
                    <a:lstStyle/>
                    <a:p>
                      <a:pPr algn="ctr"/>
                      <a:r>
                        <a:rPr lang="fa-IR" dirty="0">
                          <a:cs typeface="B Nazanin" panose="00000400000000000000" pitchFamily="2" charset="-78"/>
                        </a:rPr>
                        <a:t>دستکاری بازار- اطلاعات نهانی- نقض افشا</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ربا- موسسات غیر مجاز- عدم تطابق شرعی</a:t>
                      </a:r>
                      <a:endParaRPr lang="en-US" dirty="0">
                        <a:cs typeface="B Nazanin" panose="00000400000000000000" pitchFamily="2" charset="-78"/>
                      </a:endParaRPr>
                    </a:p>
                  </a:txBody>
                  <a:tcPr anchor="ctr"/>
                </a:tc>
                <a:tc>
                  <a:txBody>
                    <a:bodyPr/>
                    <a:lstStyle/>
                    <a:p>
                      <a:pPr algn="ctr"/>
                      <a:r>
                        <a:rPr lang="fa-IR" dirty="0">
                          <a:cs typeface="B Nazanin" panose="00000400000000000000" pitchFamily="2" charset="-78"/>
                        </a:rPr>
                        <a:t>ریسک حقوقی غالب</a:t>
                      </a:r>
                      <a:endParaRPr lang="en-US" dirty="0">
                        <a:cs typeface="B Nazanin" panose="00000400000000000000" pitchFamily="2" charset="-78"/>
                      </a:endParaRPr>
                    </a:p>
                  </a:txBody>
                  <a:tcPr anchor="ctr"/>
                </a:tc>
                <a:extLst>
                  <a:ext uri="{0D108BD9-81ED-4DB2-BD59-A6C34878D82A}">
                    <a16:rowId xmlns:a16="http://schemas.microsoft.com/office/drawing/2014/main" val="645826082"/>
                  </a:ext>
                </a:extLst>
              </a:tr>
            </a:tbl>
          </a:graphicData>
        </a:graphic>
      </p:graphicFrame>
    </p:spTree>
    <p:extLst>
      <p:ext uri="{BB962C8B-B14F-4D97-AF65-F5344CB8AC3E}">
        <p14:creationId xmlns:p14="http://schemas.microsoft.com/office/powerpoint/2010/main" val="28332759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5D695-AB57-DE69-0E8B-C1F499B40A75}"/>
              </a:ext>
            </a:extLst>
          </p:cNvPr>
          <p:cNvSpPr>
            <a:spLocks noGrp="1"/>
          </p:cNvSpPr>
          <p:nvPr>
            <p:ph type="title"/>
          </p:nvPr>
        </p:nvSpPr>
        <p:spPr>
          <a:xfrm>
            <a:off x="1804087" y="557634"/>
            <a:ext cx="9782904" cy="801036"/>
          </a:xfrm>
        </p:spPr>
        <p:txBody>
          <a:bodyPr>
            <a:normAutofit/>
          </a:bodyPr>
          <a:lstStyle/>
          <a:p>
            <a:pPr algn="just" rtl="1"/>
            <a:r>
              <a:rPr lang="fa-IR" sz="3200" dirty="0">
                <a:cs typeface="B Nazanin" panose="00000400000000000000" pitchFamily="2" charset="-78"/>
              </a:rPr>
              <a:t>قوانین مادر در حقوق مالی ایران</a:t>
            </a:r>
            <a:endParaRPr lang="en-US" sz="3200" dirty="0">
              <a:cs typeface="B Nazanin" panose="00000400000000000000" pitchFamily="2" charset="-78"/>
            </a:endParaRPr>
          </a:p>
        </p:txBody>
      </p:sp>
      <p:graphicFrame>
        <p:nvGraphicFramePr>
          <p:cNvPr id="4" name="Table 4">
            <a:extLst>
              <a:ext uri="{FF2B5EF4-FFF2-40B4-BE49-F238E27FC236}">
                <a16:creationId xmlns:a16="http://schemas.microsoft.com/office/drawing/2014/main" id="{8B43F4B7-84B6-B5FA-DCF2-6302DCBA2F6B}"/>
              </a:ext>
            </a:extLst>
          </p:cNvPr>
          <p:cNvGraphicFramePr>
            <a:graphicFrameLocks noGrp="1"/>
          </p:cNvGraphicFramePr>
          <p:nvPr>
            <p:ph idx="1"/>
            <p:extLst>
              <p:ext uri="{D42A27DB-BD31-4B8C-83A1-F6EECF244321}">
                <p14:modId xmlns:p14="http://schemas.microsoft.com/office/powerpoint/2010/main" val="2004055496"/>
              </p:ext>
            </p:extLst>
          </p:nvPr>
        </p:nvGraphicFramePr>
        <p:xfrm>
          <a:off x="1721709" y="2133600"/>
          <a:ext cx="9782904" cy="3571240"/>
        </p:xfrm>
        <a:graphic>
          <a:graphicData uri="http://schemas.openxmlformats.org/drawingml/2006/table">
            <a:tbl>
              <a:tblPr firstRow="1" bandRow="1">
                <a:tableStyleId>{5C22544A-7EE6-4342-B048-85BDC9FD1C3A}</a:tableStyleId>
              </a:tblPr>
              <a:tblGrid>
                <a:gridCol w="2445726">
                  <a:extLst>
                    <a:ext uri="{9D8B030D-6E8A-4147-A177-3AD203B41FA5}">
                      <a16:colId xmlns:a16="http://schemas.microsoft.com/office/drawing/2014/main" val="2381681544"/>
                    </a:ext>
                  </a:extLst>
                </a:gridCol>
                <a:gridCol w="3584370">
                  <a:extLst>
                    <a:ext uri="{9D8B030D-6E8A-4147-A177-3AD203B41FA5}">
                      <a16:colId xmlns:a16="http://schemas.microsoft.com/office/drawing/2014/main" val="1444506991"/>
                    </a:ext>
                  </a:extLst>
                </a:gridCol>
                <a:gridCol w="2034746">
                  <a:extLst>
                    <a:ext uri="{9D8B030D-6E8A-4147-A177-3AD203B41FA5}">
                      <a16:colId xmlns:a16="http://schemas.microsoft.com/office/drawing/2014/main" val="2447048301"/>
                    </a:ext>
                  </a:extLst>
                </a:gridCol>
                <a:gridCol w="1718062">
                  <a:extLst>
                    <a:ext uri="{9D8B030D-6E8A-4147-A177-3AD203B41FA5}">
                      <a16:colId xmlns:a16="http://schemas.microsoft.com/office/drawing/2014/main" val="3692207652"/>
                    </a:ext>
                  </a:extLst>
                </a:gridCol>
              </a:tblGrid>
              <a:tr h="370840">
                <a:tc>
                  <a:txBody>
                    <a:bodyPr/>
                    <a:lstStyle/>
                    <a:p>
                      <a:pPr algn="ctr" rtl="1"/>
                      <a:r>
                        <a:rPr lang="fa-IR" dirty="0">
                          <a:cs typeface="B Nazanin" panose="00000400000000000000" pitchFamily="2" charset="-78"/>
                        </a:rPr>
                        <a:t>توضیحات</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مواد کلیدی برای بازار پول و سرمایه</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سال تصویب</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قانون</a:t>
                      </a:r>
                      <a:endParaRPr lang="en-US" dirty="0">
                        <a:cs typeface="B Nazanin" panose="00000400000000000000" pitchFamily="2" charset="-78"/>
                      </a:endParaRPr>
                    </a:p>
                  </a:txBody>
                  <a:tcPr anchor="ctr"/>
                </a:tc>
                <a:extLst>
                  <a:ext uri="{0D108BD9-81ED-4DB2-BD59-A6C34878D82A}">
                    <a16:rowId xmlns:a16="http://schemas.microsoft.com/office/drawing/2014/main" val="2326389492"/>
                  </a:ext>
                </a:extLst>
              </a:tr>
              <a:tr h="370840">
                <a:tc>
                  <a:txBody>
                    <a:bodyPr/>
                    <a:lstStyle/>
                    <a:p>
                      <a:pPr algn="ctr" rtl="1"/>
                      <a:r>
                        <a:rPr lang="fa-IR" dirty="0">
                          <a:cs typeface="B Nazanin" panose="00000400000000000000" pitchFamily="2" charset="-78"/>
                        </a:rPr>
                        <a:t>قانون اصلی بازار سرمایه و صکوک</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مواد 4،5،7،24،30،48،49،65</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1384 (اصلاح 1389-1394-1400)</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قانون بازار اوراق بهادار</a:t>
                      </a:r>
                      <a:endParaRPr lang="en-US" dirty="0">
                        <a:cs typeface="B Nazanin" panose="00000400000000000000" pitchFamily="2" charset="-78"/>
                      </a:endParaRPr>
                    </a:p>
                  </a:txBody>
                  <a:tcPr anchor="ctr"/>
                </a:tc>
                <a:extLst>
                  <a:ext uri="{0D108BD9-81ED-4DB2-BD59-A6C34878D82A}">
                    <a16:rowId xmlns:a16="http://schemas.microsoft.com/office/drawing/2014/main" val="4019264187"/>
                  </a:ext>
                </a:extLst>
              </a:tr>
              <a:tr h="370840">
                <a:tc>
                  <a:txBody>
                    <a:bodyPr/>
                    <a:lstStyle/>
                    <a:p>
                      <a:pPr algn="ctr" rtl="1"/>
                      <a:r>
                        <a:rPr lang="fa-IR" dirty="0">
                          <a:cs typeface="B Nazanin" panose="00000400000000000000" pitchFamily="2" charset="-78"/>
                        </a:rPr>
                        <a:t>چارچوب شرعی بازار پول</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مواد 1 الی 10 (عقود اسلامی) ماده23 (شورای پول و اعتبار)</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1362</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قانون عملیات بانکی بدون ربا</a:t>
                      </a:r>
                      <a:endParaRPr lang="en-US" dirty="0">
                        <a:cs typeface="B Nazanin" panose="00000400000000000000" pitchFamily="2" charset="-78"/>
                      </a:endParaRPr>
                    </a:p>
                  </a:txBody>
                  <a:tcPr anchor="ctr"/>
                </a:tc>
                <a:extLst>
                  <a:ext uri="{0D108BD9-81ED-4DB2-BD59-A6C34878D82A}">
                    <a16:rowId xmlns:a16="http://schemas.microsoft.com/office/drawing/2014/main" val="3211074745"/>
                  </a:ext>
                </a:extLst>
              </a:tr>
              <a:tr h="370840">
                <a:tc>
                  <a:txBody>
                    <a:bodyPr/>
                    <a:lstStyle/>
                    <a:p>
                      <a:pPr algn="ctr" rtl="1"/>
                      <a:r>
                        <a:rPr lang="fa-IR" dirty="0">
                          <a:cs typeface="B Nazanin" panose="00000400000000000000" pitchFamily="2" charset="-78"/>
                        </a:rPr>
                        <a:t>اساسنامه حقوقی بانک مرکزی</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ماده 10 (وظایف بانک مرکزی) ماده14 (نظارت بر بانک ها)</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1351(با اصلاحات)</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قانون پولی و بانکی</a:t>
                      </a:r>
                      <a:endParaRPr lang="en-US" dirty="0">
                        <a:cs typeface="B Nazanin" panose="00000400000000000000" pitchFamily="2" charset="-78"/>
                      </a:endParaRPr>
                    </a:p>
                  </a:txBody>
                  <a:tcPr anchor="ctr"/>
                </a:tc>
                <a:extLst>
                  <a:ext uri="{0D108BD9-81ED-4DB2-BD59-A6C34878D82A}">
                    <a16:rowId xmlns:a16="http://schemas.microsoft.com/office/drawing/2014/main" val="866383279"/>
                  </a:ext>
                </a:extLst>
              </a:tr>
              <a:tr h="370840">
                <a:tc>
                  <a:txBody>
                    <a:bodyPr/>
                    <a:lstStyle/>
                    <a:p>
                      <a:pPr algn="ctr" rtl="1"/>
                      <a:r>
                        <a:rPr lang="fa-IR" dirty="0">
                          <a:cs typeface="B Nazanin" panose="00000400000000000000" pitchFamily="2" charset="-78"/>
                        </a:rPr>
                        <a:t>پاسخ به بحران موسسات مالی بدون مجوز</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مواد 1،3،5 (جلوگیری از موسسات غیر مجاز)</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1383</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قانون تنظیم بازار غیرمتشکل پولی</a:t>
                      </a:r>
                      <a:endParaRPr lang="en-US" dirty="0">
                        <a:cs typeface="B Nazanin" panose="00000400000000000000" pitchFamily="2" charset="-78"/>
                      </a:endParaRPr>
                    </a:p>
                  </a:txBody>
                  <a:tcPr anchor="ctr"/>
                </a:tc>
                <a:extLst>
                  <a:ext uri="{0D108BD9-81ED-4DB2-BD59-A6C34878D82A}">
                    <a16:rowId xmlns:a16="http://schemas.microsoft.com/office/drawing/2014/main" val="366713863"/>
                  </a:ext>
                </a:extLst>
              </a:tr>
              <a:tr h="370840">
                <a:tc>
                  <a:txBody>
                    <a:bodyPr/>
                    <a:lstStyle/>
                    <a:p>
                      <a:pPr algn="ctr" rtl="1"/>
                      <a:r>
                        <a:rPr lang="fa-IR" dirty="0">
                          <a:cs typeface="B Nazanin" panose="00000400000000000000" pitchFamily="2" charset="-78"/>
                        </a:rPr>
                        <a:t>پایه حقوقی مشارکت و مضاربه</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مواد 576،583 (شرکت مدنی)، مواد 183،189 (مضاربه)</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1311 (بازنگری شده)</a:t>
                      </a:r>
                      <a:endParaRPr lang="en-US" dirty="0">
                        <a:cs typeface="B Nazanin" panose="00000400000000000000" pitchFamily="2" charset="-78"/>
                      </a:endParaRPr>
                    </a:p>
                  </a:txBody>
                  <a:tcPr anchor="ctr"/>
                </a:tc>
                <a:tc>
                  <a:txBody>
                    <a:bodyPr/>
                    <a:lstStyle/>
                    <a:p>
                      <a:pPr algn="ctr" rtl="1"/>
                      <a:r>
                        <a:rPr lang="fa-IR" dirty="0">
                          <a:cs typeface="B Nazanin" panose="00000400000000000000" pitchFamily="2" charset="-78"/>
                        </a:rPr>
                        <a:t>قانون تجارت(کتاب دوم و سوم)</a:t>
                      </a:r>
                      <a:endParaRPr lang="en-US" dirty="0">
                        <a:cs typeface="B Nazanin" panose="00000400000000000000" pitchFamily="2" charset="-78"/>
                      </a:endParaRPr>
                    </a:p>
                  </a:txBody>
                  <a:tcPr anchor="ctr"/>
                </a:tc>
                <a:extLst>
                  <a:ext uri="{0D108BD9-81ED-4DB2-BD59-A6C34878D82A}">
                    <a16:rowId xmlns:a16="http://schemas.microsoft.com/office/drawing/2014/main" val="443484597"/>
                  </a:ext>
                </a:extLst>
              </a:tr>
            </a:tbl>
          </a:graphicData>
        </a:graphic>
      </p:graphicFrame>
    </p:spTree>
    <p:extLst>
      <p:ext uri="{BB962C8B-B14F-4D97-AF65-F5344CB8AC3E}">
        <p14:creationId xmlns:p14="http://schemas.microsoft.com/office/powerpoint/2010/main" val="2334789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94911" y="771181"/>
            <a:ext cx="9906634" cy="5488235"/>
          </a:xfrm>
        </p:spPr>
        <p:txBody>
          <a:bodyPr>
            <a:normAutofit/>
          </a:bodyPr>
          <a:lstStyle/>
          <a:p>
            <a:pPr>
              <a:lnSpc>
                <a:spcPct val="150000"/>
              </a:lnSpc>
            </a:pPr>
            <a:r>
              <a:rPr lang="fa-IR" dirty="0" smtClean="0">
                <a:cs typeface="B Nazanin" panose="00000400000000000000" pitchFamily="2" charset="-78"/>
              </a:rPr>
              <a:t>بازار پول بازاری  است </a:t>
            </a:r>
            <a:r>
              <a:rPr lang="fa-IR" dirty="0">
                <a:cs typeface="B Nazanin" panose="00000400000000000000" pitchFamily="2" charset="-78"/>
              </a:rPr>
              <a:t>که در آن ابزارهای مالی کوتاه‌مدت با سررسید کمتر از یک سال </a:t>
            </a:r>
            <a:r>
              <a:rPr lang="fa-IR" dirty="0" smtClean="0">
                <a:cs typeface="B Nazanin" panose="00000400000000000000" pitchFamily="2" charset="-78"/>
              </a:rPr>
              <a:t>معامله </a:t>
            </a:r>
            <a:r>
              <a:rPr lang="fa-IR" dirty="0">
                <a:cs typeface="B Nazanin" panose="00000400000000000000" pitchFamily="2" charset="-78"/>
              </a:rPr>
              <a:t>می‌شوند. ویژگی‌های اصلی: نقدشوندگی بالا ریسک پایین بازده محدود تمرکز بر مدیریت نقدینگی هدف اصلی: تأمین منابع کوتاه‌مدت برای بانک‌ها، دولت و شرکت‌ها. </a:t>
            </a:r>
            <a:r>
              <a:rPr lang="fa-IR" dirty="0" smtClean="0">
                <a:cs typeface="B Nazanin" panose="00000400000000000000" pitchFamily="2" charset="-78"/>
              </a:rPr>
              <a:t> </a:t>
            </a:r>
            <a:r>
              <a:rPr lang="fa-IR" dirty="0">
                <a:cs typeface="B Nazanin" panose="00000400000000000000" pitchFamily="2" charset="-78"/>
              </a:rPr>
              <a:t>حقوق مالی بازار پول شاخه‌ای از حقوق مالی است که روابط حقوقی میان: بانک مرکزی بانک‌های تجاری مؤسسات اعتباری دولت سپرده‌گذاران سرمایه‌گذاران را تنظیم می‌کند. این حوزه مشخص می‌کند: چه نهادی مجاز به خلق پول است بانک‌ها چه تعهداتی دارند حدود نظارت دولت چیست تخلفات پولی چگونه مجازات </a:t>
            </a:r>
            <a:r>
              <a:rPr lang="fa-IR" dirty="0" smtClean="0">
                <a:cs typeface="B Nazanin" panose="00000400000000000000" pitchFamily="2" charset="-78"/>
              </a:rPr>
              <a:t>می‌شوند</a:t>
            </a:r>
          </a:p>
          <a:p>
            <a:pPr>
              <a:lnSpc>
                <a:spcPct val="150000"/>
              </a:lnSpc>
            </a:pPr>
            <a:endParaRPr lang="fa-IR" dirty="0">
              <a:cs typeface="B Nazanin" panose="00000400000000000000" pitchFamily="2" charset="-78"/>
            </a:endParaRPr>
          </a:p>
          <a:p>
            <a:pPr>
              <a:lnSpc>
                <a:spcPct val="150000"/>
              </a:lnSpc>
            </a:pPr>
            <a:r>
              <a:rPr lang="fa-IR" dirty="0" smtClean="0">
                <a:cs typeface="B Nazanin" panose="00000400000000000000" pitchFamily="2" charset="-78"/>
              </a:rPr>
              <a:t>بازار پول یکی از مهم‌ترین بخش‌های نظام مالی هر کشور است که نقش اساسی در تأمین نقدینگی، کنترل تورم و اجرای سیاست‌های پولی دارد. فعالیت صحیح این بازار بدون وجود چارچوب حقوقی منظم امکان‌پذیر نیست.</a:t>
            </a:r>
          </a:p>
          <a:p>
            <a:pPr>
              <a:lnSpc>
                <a:spcPct val="150000"/>
              </a:lnSpc>
            </a:pPr>
            <a:r>
              <a:rPr lang="fa-IR" dirty="0" smtClean="0">
                <a:cs typeface="B Nazanin" panose="00000400000000000000" pitchFamily="2" charset="-78"/>
              </a:rPr>
              <a:t/>
            </a:r>
            <a:br>
              <a:rPr lang="fa-IR" dirty="0" smtClean="0">
                <a:cs typeface="B Nazanin" panose="00000400000000000000" pitchFamily="2" charset="-78"/>
              </a:rPr>
            </a:br>
            <a:endParaRPr lang="fa-IR" dirty="0" smtClean="0">
              <a:cs typeface="B Nazanin" panose="00000400000000000000" pitchFamily="2" charset="-78"/>
            </a:endParaRPr>
          </a:p>
        </p:txBody>
      </p:sp>
    </p:spTree>
    <p:extLst>
      <p:ext uri="{BB962C8B-B14F-4D97-AF65-F5344CB8AC3E}">
        <p14:creationId xmlns:p14="http://schemas.microsoft.com/office/powerpoint/2010/main" val="3158997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35C8A8B-227A-2EE8-2610-6529A1E3C35D}"/>
              </a:ext>
            </a:extLst>
          </p:cNvPr>
          <p:cNvSpPr txBox="1"/>
          <p:nvPr/>
        </p:nvSpPr>
        <p:spPr>
          <a:xfrm>
            <a:off x="1750956" y="146545"/>
            <a:ext cx="9433936" cy="830997"/>
          </a:xfrm>
          <a:prstGeom prst="rect">
            <a:avLst/>
          </a:prstGeom>
          <a:noFill/>
        </p:spPr>
        <p:txBody>
          <a:bodyPr wrap="square">
            <a:spAutoFit/>
          </a:bodyPr>
          <a:lstStyle/>
          <a:p>
            <a:pPr algn="ctr"/>
            <a:r>
              <a:rPr lang="fa-IR" sz="2400" dirty="0">
                <a:cs typeface="B Nazanin" panose="00000400000000000000" pitchFamily="2" charset="-78"/>
              </a:rPr>
              <a:t>ابزارهای بازار پول </a:t>
            </a:r>
          </a:p>
          <a:p>
            <a:pPr algn="r"/>
            <a:r>
              <a:rPr lang="fa-IR" sz="2400" dirty="0">
                <a:cs typeface="B Nazanin" panose="00000400000000000000" pitchFamily="2" charset="-78"/>
              </a:rPr>
              <a:t>ابزارهای کلیدی: </a:t>
            </a:r>
          </a:p>
        </p:txBody>
      </p:sp>
      <p:sp>
        <p:nvSpPr>
          <p:cNvPr id="6" name="Content Placeholder 5">
            <a:extLst>
              <a:ext uri="{FF2B5EF4-FFF2-40B4-BE49-F238E27FC236}">
                <a16:creationId xmlns:a16="http://schemas.microsoft.com/office/drawing/2014/main" id="{63FDA621-B564-D938-7C66-CCD323683472}"/>
              </a:ext>
            </a:extLst>
          </p:cNvPr>
          <p:cNvSpPr>
            <a:spLocks noGrp="1"/>
          </p:cNvSpPr>
          <p:nvPr>
            <p:ph idx="1"/>
          </p:nvPr>
        </p:nvSpPr>
        <p:spPr>
          <a:xfrm>
            <a:off x="626076" y="977542"/>
            <a:ext cx="11438709" cy="5793961"/>
          </a:xfrm>
        </p:spPr>
        <p:txBody>
          <a:bodyPr>
            <a:normAutofit fontScale="92500" lnSpcReduction="10000"/>
          </a:bodyPr>
          <a:lstStyle/>
          <a:p>
            <a:pPr marL="0" indent="0" algn="just" rtl="1">
              <a:buNone/>
            </a:pPr>
            <a:r>
              <a:rPr lang="fa-IR" dirty="0">
                <a:cs typeface="B Nazanin" panose="00000400000000000000" pitchFamily="2" charset="-78"/>
              </a:rPr>
              <a:t>     در نظام حقوقی ایران، به دلیل حرمت ربا، ابزارهای بازار پول متعارف (</a:t>
            </a:r>
            <a:r>
              <a:rPr lang="en-US" dirty="0">
                <a:cs typeface="B Nazanin" panose="00000400000000000000" pitchFamily="2" charset="-78"/>
              </a:rPr>
              <a:t>T-</a:t>
            </a:r>
            <a:r>
              <a:rPr lang="en-US" dirty="0" err="1">
                <a:cs typeface="B Nazanin" panose="00000400000000000000" pitchFamily="2" charset="-78"/>
              </a:rPr>
              <a:t>bills,SDs,CP,Repo</a:t>
            </a:r>
            <a:r>
              <a:rPr lang="fa-IR" dirty="0">
                <a:cs typeface="B Nazanin" panose="00000400000000000000" pitchFamily="2" charset="-78"/>
              </a:rPr>
              <a:t>) مستقیماً قابل استفاده نیستند و جایگزین‌های اسلامی زیر بر اساس عقود شرعی (سلف، جعاله، مرابحه) طراحی شده‌اند.</a:t>
            </a:r>
            <a:endParaRPr lang="en-US" dirty="0">
              <a:cs typeface="B Nazanin" panose="00000400000000000000" pitchFamily="2" charset="-78"/>
            </a:endParaRPr>
          </a:p>
          <a:p>
            <a:pPr algn="just" rtl="1"/>
            <a:r>
              <a:rPr lang="fa-IR" dirty="0">
                <a:cs typeface="B Nazanin" panose="00000400000000000000" pitchFamily="2" charset="-78"/>
              </a:rPr>
              <a:t>اوراق خزانه اسلامی (اخزا): (جایگزین اوراق خزانه </a:t>
            </a:r>
            <a:r>
              <a:rPr lang="en-US" dirty="0">
                <a:cs typeface="B Nazanin" panose="00000400000000000000" pitchFamily="2" charset="-78"/>
              </a:rPr>
              <a:t>T-Bill</a:t>
            </a:r>
            <a:r>
              <a:rPr lang="fa-IR" dirty="0">
                <a:cs typeface="B Nazanin" panose="00000400000000000000" pitchFamily="2" charset="-78"/>
              </a:rPr>
              <a:t>) عقد پایه شرعی: عقد سلف (پیش فروش کالا) مستند قانونی: دستورالعمل مشترک سازمان بورس و بانک مرکزی-1395</a:t>
            </a:r>
          </a:p>
          <a:p>
            <a:pPr algn="just" rtl="1"/>
            <a:r>
              <a:rPr lang="fa-IR" dirty="0">
                <a:cs typeface="B Nazanin" panose="00000400000000000000" pitchFamily="2" charset="-78"/>
              </a:rPr>
              <a:t>گواهی سپرده مبتنی بر جعاله: ( جایگزین گواهی سپرده </a:t>
            </a:r>
            <a:r>
              <a:rPr lang="en-US" dirty="0">
                <a:cs typeface="B Nazanin" panose="00000400000000000000" pitchFamily="2" charset="-78"/>
              </a:rPr>
              <a:t>CD</a:t>
            </a:r>
            <a:r>
              <a:rPr lang="fa-IR" dirty="0">
                <a:cs typeface="B Nazanin" panose="00000400000000000000" pitchFamily="2" charset="-78"/>
              </a:rPr>
              <a:t>) عقد پایه شرعی: عقد جعاله (جایزه در قبال انجام کار) مستند قانونی: دستورالعمل ناظر بر انتشار گواهی سپرده عام- بانک مرکزی 1398</a:t>
            </a:r>
          </a:p>
          <a:p>
            <a:pPr algn="just" rtl="1"/>
            <a:r>
              <a:rPr lang="fa-IR" dirty="0">
                <a:cs typeface="B Nazanin" panose="00000400000000000000" pitchFamily="2" charset="-78"/>
              </a:rPr>
              <a:t>اوراق تجاری اسلامی: ( جایگزین اوراق تجاری </a:t>
            </a:r>
            <a:r>
              <a:rPr lang="en-US" dirty="0">
                <a:cs typeface="B Nazanin" panose="00000400000000000000" pitchFamily="2" charset="-78"/>
              </a:rPr>
              <a:t>CP</a:t>
            </a:r>
            <a:r>
              <a:rPr lang="fa-IR" dirty="0">
                <a:cs typeface="B Nazanin" panose="00000400000000000000" pitchFamily="2" charset="-78"/>
              </a:rPr>
              <a:t>) عقد پایه شرعی: عقد مرابحه یا عقد سلف مستند قانونی: دستورالعمل پذیرش و عرضه اوراق تجاری- سازمان بورس 1399</a:t>
            </a:r>
          </a:p>
          <a:p>
            <a:pPr algn="just" rtl="1"/>
            <a:r>
              <a:rPr lang="fa-IR" dirty="0">
                <a:cs typeface="B Nazanin" panose="00000400000000000000" pitchFamily="2" charset="-78"/>
              </a:rPr>
              <a:t>سلف موازی استاندارد: (قرارداد بازخرید </a:t>
            </a:r>
            <a:r>
              <a:rPr lang="en-US" dirty="0">
                <a:cs typeface="B Nazanin" panose="00000400000000000000" pitchFamily="2" charset="-78"/>
              </a:rPr>
              <a:t>Repo</a:t>
            </a:r>
            <a:r>
              <a:rPr lang="fa-IR" dirty="0">
                <a:cs typeface="B Nazanin" panose="00000400000000000000" pitchFamily="2" charset="-78"/>
              </a:rPr>
              <a:t>) عقد پایه شرعی: دو عقد سلف جداگانه (بدون بهره صریح) مستند قانونی: مصوبه شورای فقهی سازمان بورس شماره 90/15/23</a:t>
            </a:r>
          </a:p>
          <a:p>
            <a:pPr algn="just" rtl="1"/>
            <a:r>
              <a:rPr lang="fa-IR" sz="2000" b="1" dirty="0">
                <a:cs typeface="B Nazanin" panose="00000400000000000000" pitchFamily="2" charset="-78"/>
              </a:rPr>
              <a:t>ویژگی مشترک همه این ابزارها در ایران:</a:t>
            </a:r>
          </a:p>
          <a:p>
            <a:pPr marL="0" indent="0" algn="just" rtl="1">
              <a:buNone/>
            </a:pPr>
            <a:r>
              <a:rPr lang="fa-IR" dirty="0">
                <a:cs typeface="B Nazanin" panose="00000400000000000000" pitchFamily="2" charset="-78"/>
              </a:rPr>
              <a:t>نقد شوندگی بالا</a:t>
            </a:r>
          </a:p>
          <a:p>
            <a:pPr marL="0" indent="0" algn="just" rtl="1">
              <a:buNone/>
            </a:pPr>
            <a:r>
              <a:rPr lang="fa-IR" dirty="0">
                <a:cs typeface="B Nazanin" panose="00000400000000000000" pitchFamily="2" charset="-78"/>
              </a:rPr>
              <a:t>سررسید کمتر از یکسال</a:t>
            </a:r>
          </a:p>
          <a:p>
            <a:pPr marL="0" indent="0" algn="just" rtl="1">
              <a:buNone/>
            </a:pPr>
            <a:r>
              <a:rPr lang="fa-IR" dirty="0">
                <a:cs typeface="B Nazanin" panose="00000400000000000000" pitchFamily="2" charset="-78"/>
              </a:rPr>
              <a:t>ریسک اعتباری پایین (به جز اوراق تجاری)</a:t>
            </a:r>
          </a:p>
          <a:p>
            <a:pPr marL="0" indent="0" algn="just" rtl="1">
              <a:buNone/>
            </a:pPr>
            <a:r>
              <a:rPr lang="fa-IR" dirty="0">
                <a:cs typeface="B Nazanin" panose="00000400000000000000" pitchFamily="2" charset="-78"/>
              </a:rPr>
              <a:t>بازدهی حاصل از تفاوت قیمت نقد و نسیه (بدون بهره صریح)</a:t>
            </a:r>
          </a:p>
          <a:p>
            <a:pPr algn="just" rtl="1"/>
            <a:r>
              <a:rPr lang="fa-IR" dirty="0">
                <a:cs typeface="B Nazanin" panose="00000400000000000000" pitchFamily="2" charset="-78"/>
              </a:rPr>
              <a:t>با وجود طراحی </a:t>
            </a:r>
            <a:r>
              <a:rPr lang="fa-IR" dirty="0" smtClean="0">
                <a:cs typeface="B Nazanin" panose="00000400000000000000" pitchFamily="2" charset="-78"/>
              </a:rPr>
              <a:t>این </a:t>
            </a:r>
            <a:r>
              <a:rPr lang="fa-IR" dirty="0">
                <a:cs typeface="B Nazanin" panose="00000400000000000000" pitchFamily="2" charset="-78"/>
              </a:rPr>
              <a:t>جایگزین‌های اسلامی، در عمل برخی بانک‌ها همچنان از ابزارهای ربوی استفاده می‌کنند که تخلف از ماده1 قانون عملیات بانکی بدون ربا و مشمول مجازات ماده 595 قانون مجازات اسلامی (حبس تا 3 سال) است.</a:t>
            </a:r>
          </a:p>
          <a:p>
            <a:pPr algn="just" rtl="1"/>
            <a:endParaRPr lang="en-US" dirty="0">
              <a:cs typeface="B Nazanin" panose="00000400000000000000" pitchFamily="2" charset="-78"/>
            </a:endParaRPr>
          </a:p>
        </p:txBody>
      </p:sp>
    </p:spTree>
    <p:extLst>
      <p:ext uri="{BB962C8B-B14F-4D97-AF65-F5344CB8AC3E}">
        <p14:creationId xmlns:p14="http://schemas.microsoft.com/office/powerpoint/2010/main" val="7448119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BAEAC2-1E70-2936-0D74-1E1B6512EB29}"/>
              </a:ext>
            </a:extLst>
          </p:cNvPr>
          <p:cNvSpPr>
            <a:spLocks noGrp="1"/>
          </p:cNvSpPr>
          <p:nvPr>
            <p:ph idx="1"/>
          </p:nvPr>
        </p:nvSpPr>
        <p:spPr>
          <a:xfrm>
            <a:off x="1507524" y="271849"/>
            <a:ext cx="9997088" cy="6417275"/>
          </a:xfrm>
        </p:spPr>
        <p:txBody>
          <a:bodyPr>
            <a:normAutofit/>
          </a:bodyPr>
          <a:lstStyle/>
          <a:p>
            <a:pPr marL="0" indent="0" algn="just" rtl="1">
              <a:buNone/>
            </a:pPr>
            <a:r>
              <a:rPr lang="fa-IR" b="1" dirty="0">
                <a:cs typeface="B Nazanin" panose="00000400000000000000" pitchFamily="2" charset="-78"/>
              </a:rPr>
              <a:t>گواهی سپرده بانکی</a:t>
            </a:r>
          </a:p>
          <a:p>
            <a:pPr algn="just" rtl="1"/>
            <a:r>
              <a:rPr lang="fa-IR" dirty="0">
                <a:cs typeface="B Nazanin" panose="00000400000000000000" pitchFamily="2" charset="-78"/>
              </a:rPr>
              <a:t>گواهی قابل معامله ای که بانک به سپرده گذار می دهد و نشان دهنده قبول مبلغی وجه نقد با سررسید معین ( 1 الی 12 ماه) است.</a:t>
            </a:r>
          </a:p>
          <a:p>
            <a:pPr algn="just" rtl="1"/>
            <a:r>
              <a:rPr lang="fa-IR" dirty="0">
                <a:cs typeface="B Nazanin" panose="00000400000000000000" pitchFamily="2" charset="-78"/>
              </a:rPr>
              <a:t>نحوه عملکرد: دو مدل اصلی</a:t>
            </a:r>
          </a:p>
          <a:p>
            <a:pPr algn="just" rtl="1"/>
            <a:r>
              <a:rPr lang="fa-IR" dirty="0">
                <a:cs typeface="B Nazanin" panose="00000400000000000000" pitchFamily="2" charset="-78"/>
              </a:rPr>
              <a:t>1. گواهی سپرده مبتنی بر قرض الحسنه: بدون سود، فقط جایزه (هبه) داوطلبانه</a:t>
            </a:r>
          </a:p>
          <a:p>
            <a:pPr algn="just" rtl="1"/>
            <a:r>
              <a:rPr lang="fa-IR" dirty="0">
                <a:cs typeface="B Nazanin" panose="00000400000000000000" pitchFamily="2" charset="-78"/>
              </a:rPr>
              <a:t>2. گواهی سپرده مبتنی بر جعاله: بانک به سپرده گذار اعلام میکند هرکس مبلغ </a:t>
            </a:r>
            <a:r>
              <a:rPr lang="en-US" dirty="0">
                <a:cs typeface="B Nazanin" panose="00000400000000000000" pitchFamily="2" charset="-78"/>
              </a:rPr>
              <a:t>x</a:t>
            </a:r>
            <a:r>
              <a:rPr lang="fa-IR" dirty="0">
                <a:cs typeface="B Nazanin" panose="00000400000000000000" pitchFamily="2" charset="-78"/>
              </a:rPr>
              <a:t> را برای مدت زمان </a:t>
            </a:r>
            <a:r>
              <a:rPr lang="en-US" dirty="0">
                <a:cs typeface="B Nazanin" panose="00000400000000000000" pitchFamily="2" charset="-78"/>
              </a:rPr>
              <a:t>y</a:t>
            </a:r>
            <a:r>
              <a:rPr lang="fa-IR" dirty="0">
                <a:cs typeface="B Nazanin" panose="00000400000000000000" pitchFamily="2" charset="-78"/>
              </a:rPr>
              <a:t> نزد ما بگذارد جایزه معین </a:t>
            </a:r>
            <a:r>
              <a:rPr lang="en-US" dirty="0">
                <a:cs typeface="B Nazanin" panose="00000400000000000000" pitchFamily="2" charset="-78"/>
              </a:rPr>
              <a:t>z </a:t>
            </a:r>
            <a:r>
              <a:rPr lang="fa-IR" dirty="0">
                <a:cs typeface="B Nazanin" panose="00000400000000000000" pitchFamily="2" charset="-78"/>
              </a:rPr>
              <a:t> را دریافت میکند. </a:t>
            </a:r>
          </a:p>
          <a:p>
            <a:pPr marL="0" indent="0" algn="just" rtl="1">
              <a:buNone/>
            </a:pPr>
            <a:r>
              <a:rPr lang="fa-IR" b="1" dirty="0">
                <a:cs typeface="B Nazanin" panose="00000400000000000000" pitchFamily="2" charset="-78"/>
              </a:rPr>
              <a:t>اوراق تجاری و ریپوی اسلامی: سلف موازی استاندارد بعنوان جایگزین</a:t>
            </a:r>
          </a:p>
          <a:p>
            <a:pPr algn="just" rtl="1"/>
            <a:r>
              <a:rPr lang="fa-IR" dirty="0">
                <a:cs typeface="B Nazanin" panose="00000400000000000000" pitchFamily="2" charset="-78"/>
              </a:rPr>
              <a:t>اوراق تجاری: اوراق کوتاه مدت (حداکثر 270 روز) که شرکتهای بزرگ برای تامین سرمایه در گردش منتشر میکنند.</a:t>
            </a:r>
          </a:p>
          <a:p>
            <a:pPr algn="just" rtl="1"/>
            <a:r>
              <a:rPr lang="fa-IR" dirty="0">
                <a:cs typeface="B Nazanin" panose="00000400000000000000" pitchFamily="2" charset="-78"/>
              </a:rPr>
              <a:t>ریپوی اسلامی: فروش اوراق با تعهد بازخرید در آینده با قیمت بالاتر (مصداق ربا)</a:t>
            </a:r>
          </a:p>
          <a:p>
            <a:pPr marL="0" indent="0" algn="just" rtl="1">
              <a:buNone/>
            </a:pPr>
            <a:r>
              <a:rPr lang="fa-IR" dirty="0">
                <a:cs typeface="B Nazanin" panose="00000400000000000000" pitchFamily="2" charset="-78"/>
              </a:rPr>
              <a:t>جایگزین اسلامی: سلف موازی استاندارد:</a:t>
            </a:r>
          </a:p>
          <a:p>
            <a:pPr marL="0" indent="0" algn="just" rtl="1">
              <a:buNone/>
            </a:pPr>
            <a:r>
              <a:rPr lang="fa-IR" dirty="0">
                <a:cs typeface="B Nazanin" panose="00000400000000000000" pitchFamily="2" charset="-78"/>
              </a:rPr>
              <a:t>قرارداد اول: بانک مرکزی (یا بانک الف) کالایی را به صورت سلف به بانک ب میفروشد (پول نقد دریافت میکند)</a:t>
            </a:r>
          </a:p>
          <a:p>
            <a:pPr marL="0" indent="0" algn="just" rtl="1">
              <a:buNone/>
            </a:pPr>
            <a:r>
              <a:rPr lang="fa-IR" dirty="0">
                <a:cs typeface="B Nazanin" panose="00000400000000000000" pitchFamily="2" charset="-78"/>
              </a:rPr>
              <a:t>قرارداد دوم: بانک ب همان کالا را به صورت سلف موازی به بانک مرکزی میفروشد ( در سررسید پول را برمیگرداند)</a:t>
            </a:r>
          </a:p>
          <a:p>
            <a:pPr marL="0" indent="0" algn="just" rtl="1">
              <a:buNone/>
            </a:pPr>
            <a:r>
              <a:rPr lang="fa-IR" dirty="0">
                <a:cs typeface="B Nazanin" panose="00000400000000000000" pitchFamily="2" charset="-78"/>
              </a:rPr>
              <a:t>نتیجه: بدون بهره صریح نقدینگی تامین می شود</a:t>
            </a:r>
            <a:r>
              <a:rPr lang="fa-IR" dirty="0" smtClean="0">
                <a:cs typeface="B Nazanin" panose="00000400000000000000" pitchFamily="2" charset="-78"/>
              </a:rPr>
              <a:t>.</a:t>
            </a:r>
            <a:endParaRPr lang="fa-IR" dirty="0">
              <a:cs typeface="B Nazanin" panose="00000400000000000000" pitchFamily="2" charset="-78"/>
            </a:endParaRPr>
          </a:p>
        </p:txBody>
      </p:sp>
    </p:spTree>
    <p:extLst>
      <p:ext uri="{BB962C8B-B14F-4D97-AF65-F5344CB8AC3E}">
        <p14:creationId xmlns:p14="http://schemas.microsoft.com/office/powerpoint/2010/main" val="39991500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اهداف </a:t>
            </a:r>
            <a:r>
              <a:rPr lang="fa-IR" dirty="0"/>
              <a:t>حقوق مالی بازار پول</a:t>
            </a:r>
          </a:p>
        </p:txBody>
      </p:sp>
      <p:sp>
        <p:nvSpPr>
          <p:cNvPr id="3" name="Content Placeholder 2"/>
          <p:cNvSpPr>
            <a:spLocks noGrp="1"/>
          </p:cNvSpPr>
          <p:nvPr>
            <p:ph idx="1"/>
          </p:nvPr>
        </p:nvSpPr>
        <p:spPr>
          <a:xfrm>
            <a:off x="1103312" y="1938970"/>
            <a:ext cx="8946541" cy="4309430"/>
          </a:xfrm>
        </p:spPr>
        <p:txBody>
          <a:bodyPr/>
          <a:lstStyle/>
          <a:p>
            <a:pPr marL="0" indent="0">
              <a:buNone/>
            </a:pPr>
            <a:r>
              <a:rPr lang="fa-IR" dirty="0" smtClean="0"/>
              <a:t>مهم‌ترین اهداف:</a:t>
            </a:r>
          </a:p>
          <a:p>
            <a:pPr marL="0" indent="0">
              <a:buNone/>
            </a:pPr>
            <a:r>
              <a:rPr lang="fa-IR" dirty="0" smtClean="0"/>
              <a:t> ۱. حفظ ثبات مالی جلوگیری از ورشکستگی بانک‌ها و بحران‌های بانکی.</a:t>
            </a:r>
          </a:p>
          <a:p>
            <a:pPr marL="0" indent="0">
              <a:buNone/>
            </a:pPr>
            <a:r>
              <a:rPr lang="fa-IR" dirty="0" smtClean="0"/>
              <a:t> ۲. حمایت از سپرده‌گذاران صیانت از دارایی مردم در بانک‌ها.</a:t>
            </a:r>
          </a:p>
          <a:p>
            <a:pPr marL="0" indent="0">
              <a:buNone/>
            </a:pPr>
            <a:r>
              <a:rPr lang="fa-IR" dirty="0" smtClean="0"/>
              <a:t> ۳. </a:t>
            </a:r>
            <a:r>
              <a:rPr lang="fa-IR" dirty="0"/>
              <a:t>کنترل تورم تنظیم حجم پول و نقدینگی</a:t>
            </a:r>
            <a:r>
              <a:rPr lang="fa-IR" dirty="0" smtClean="0"/>
              <a:t>.</a:t>
            </a:r>
          </a:p>
          <a:p>
            <a:pPr marL="0" indent="0">
              <a:buNone/>
            </a:pPr>
            <a:r>
              <a:rPr lang="fa-IR" dirty="0" smtClean="0"/>
              <a:t> </a:t>
            </a:r>
            <a:r>
              <a:rPr lang="fa-IR" dirty="0"/>
              <a:t>۴. مبارزه با جرایم مالی مقابله با پول‌شویی و فساد مالی.</a:t>
            </a:r>
          </a:p>
        </p:txBody>
      </p:sp>
    </p:spTree>
    <p:extLst>
      <p:ext uri="{BB962C8B-B14F-4D97-AF65-F5344CB8AC3E}">
        <p14:creationId xmlns:p14="http://schemas.microsoft.com/office/powerpoint/2010/main" val="1597572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03312" y="1046602"/>
            <a:ext cx="8946541" cy="5201797"/>
          </a:xfrm>
        </p:spPr>
        <p:txBody>
          <a:bodyPr/>
          <a:lstStyle/>
          <a:p>
            <a:pPr>
              <a:lnSpc>
                <a:spcPct val="200000"/>
              </a:lnSpc>
            </a:pPr>
            <a:r>
              <a:rPr lang="fa-IR" dirty="0">
                <a:cs typeface="B Nazanin" panose="00000400000000000000" pitchFamily="2" charset="-78"/>
              </a:rPr>
              <a:t>حقوق </a:t>
            </a:r>
            <a:r>
              <a:rPr lang="fa-IR" dirty="0" smtClean="0">
                <a:cs typeface="B Nazanin" panose="00000400000000000000" pitchFamily="2" charset="-78"/>
              </a:rPr>
              <a:t>مالی </a:t>
            </a:r>
            <a:r>
              <a:rPr lang="fa-IR" dirty="0">
                <a:cs typeface="B Nazanin" panose="00000400000000000000" pitchFamily="2" charset="-78"/>
              </a:rPr>
              <a:t>بازار پول مجموعه قواعد و مقرراتی است که: فعالیت بانک‌ها را تنظیم می‌کند روابط مالی را سامان می‌دهد از ثبات اقتصادی حمایت می‌کند اعتماد عمومی به نظام بانکی را حفظ می‌کند .</a:t>
            </a:r>
          </a:p>
          <a:p>
            <a:pPr>
              <a:lnSpc>
                <a:spcPct val="200000"/>
              </a:lnSpc>
            </a:pPr>
            <a:endParaRPr lang="fa-IR" dirty="0" smtClean="0">
              <a:cs typeface="B Nazanin" panose="00000400000000000000" pitchFamily="2" charset="-78"/>
            </a:endParaRPr>
          </a:p>
          <a:p>
            <a:pPr>
              <a:lnSpc>
                <a:spcPct val="200000"/>
              </a:lnSpc>
            </a:pPr>
            <a:r>
              <a:rPr lang="fa-IR" dirty="0" smtClean="0">
                <a:cs typeface="B Nazanin" panose="00000400000000000000" pitchFamily="2" charset="-78"/>
              </a:rPr>
              <a:t>حقوقی </a:t>
            </a:r>
            <a:r>
              <a:rPr lang="fa-IR" dirty="0">
                <a:cs typeface="B Nazanin" panose="00000400000000000000" pitchFamily="2" charset="-78"/>
              </a:rPr>
              <a:t>حقوق بازار پول در ایران بر پایه مجموعه‌ای از: قوانین آیین‌نامه‌ها بخشنامه‌ها مصوبات شورای پول و اعتبار مقررات بانک مرکزی استوار است. مهم‌ترین منابع قانونی: قانون پولی و بانکی کشور (۱۳۵۱) قانون عملیات بانکی بدون ربا (۱۳۶۲) قانون بانک مرکزی جمهوری اسلامی ایران قانون مبارزه با </a:t>
            </a:r>
            <a:r>
              <a:rPr lang="fa-IR" dirty="0" smtClean="0">
                <a:cs typeface="B Nazanin" panose="00000400000000000000" pitchFamily="2" charset="-78"/>
              </a:rPr>
              <a:t>پول‌شویی و </a:t>
            </a:r>
            <a:r>
              <a:rPr lang="fa-IR" dirty="0">
                <a:cs typeface="B Nazanin" panose="00000400000000000000" pitchFamily="2" charset="-78"/>
              </a:rPr>
              <a:t>قانون </a:t>
            </a:r>
            <a:r>
              <a:rPr lang="fa-IR" dirty="0" smtClean="0">
                <a:cs typeface="B Nazanin" panose="00000400000000000000" pitchFamily="2" charset="-78"/>
              </a:rPr>
              <a:t>تجارت</a:t>
            </a:r>
            <a:endParaRPr lang="fa-IR" dirty="0">
              <a:cs typeface="B Nazanin" panose="00000400000000000000" pitchFamily="2" charset="-78"/>
            </a:endParaRPr>
          </a:p>
        </p:txBody>
      </p:sp>
    </p:spTree>
    <p:extLst>
      <p:ext uri="{BB962C8B-B14F-4D97-AF65-F5344CB8AC3E}">
        <p14:creationId xmlns:p14="http://schemas.microsoft.com/office/powerpoint/2010/main" val="5371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607" y="440675"/>
            <a:ext cx="10598227" cy="6246563"/>
          </a:xfrm>
        </p:spPr>
        <p:txBody>
          <a:bodyPr>
            <a:normAutofit fontScale="92500" lnSpcReduction="20000"/>
          </a:bodyPr>
          <a:lstStyle/>
          <a:p>
            <a:r>
              <a:rPr lang="fa-IR" dirty="0">
                <a:latin typeface="IRANSans"/>
                <a:cs typeface="B Nazanin" panose="00000400000000000000" pitchFamily="2" charset="-78"/>
              </a:rPr>
              <a:t>وزارت امور اقتصادی و دارایی ـ بانک مرکزی جمهوری اسلامی ایران</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هیئت‌وزیران در جلسه مورخ۲۰/۴/۱۳۸۶ بنا به پیشنهاد وزارت امور اقتصادی و دارایی و</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بانک مرکزی جمهوری اسلامی ایران و به استناد ماده (۴) قانون تنظیم بازار غیرمتشکل</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پولی ـ مصوب۱۳۸۳ـ آیین‌نامه اجرایی قانون یادشده را به شرح زیر تصویب نمود:</a:t>
            </a:r>
            <a:r>
              <a:rPr lang="fa-IR" dirty="0">
                <a:cs typeface="B Nazanin" panose="00000400000000000000" pitchFamily="2" charset="-78"/>
              </a:rPr>
              <a:t/>
            </a:r>
            <a:br>
              <a:rPr lang="fa-IR" dirty="0">
                <a:cs typeface="B Nazanin" panose="00000400000000000000" pitchFamily="2" charset="-78"/>
              </a:rPr>
            </a:b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آیین‌نامه اجرایی قانون تنظیم بازار غیرمتشکل پولی</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ماده۱ـ واژه‌ها و اصطلاحات مورد استفاده در این آیین‌نامه در معانی مشروح مربوط به</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کار می‌روند:</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الف ـ قانون: قانون تنظیم بازار غیر متشکل پولی ـ مصوب ۱۳۸۳ ـ .</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ب ـ بانک مرکزی: بانک مرکزی جمهوری اسلامی ایران.</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ج ـ نیروی انتظامی : نیروی انتظامی جمهوری اسلامی ایران.</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د ـ اشخاص: اشخاص حقیقی یا حقوقی که تحت هر عنوان به یک یا تعدادی از عملیات بانکی</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به عنوان فعالیت اصلی و یا یکی از رشته فعالیت‌های خود مبادرت می‌کنند.</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هـ ـ عملیات بانکی: اشتغال به امر واسطه‌گری بین عرضه‌کنندگان و متقاضیان وجوه و</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اعتبار به صورت دریافت انواع وجوه، سپرده، ودیعه و مشابه آن تحت هر عنوان و اعطای</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اعتبار و سایر تسهیلات در قالب عقود اسلامی و صدور کارت‌های الکترونیکی پرداخت و</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کارت‌های اعتباری می‌باشد.</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و ـ قبول سپرده: دریافت هرگونه وجه به ریال یا ‎‎‎‎ ارز توسط اشخاص به نحوی که</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برداشت تمام یا قسمتی از مانده آن عندالمطالبه یا حسب توافق طرفین توسط صاحب سپرده</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یا نماینده معرفی‌شده وی و یا پرداخت به شخص ثالث به دستور وی امکان‌پذیر باشد.</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این امر می تواند با احتساب سود یا امتیازات خاص و یا بدون آنها با رعایت قانون</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عملیات بانکداری بدون ربا ـ مصوب۱۳۶۳ـ صورت پذیرد و پرداخت به صاحب یا صاحبان</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سپرده با مراجعه حضوری یا بهره‌گیری از خدمات کارت‌های پرداخت و ابزارهای</a:t>
            </a:r>
            <a:r>
              <a:rPr lang="fa-IR" dirty="0">
                <a:cs typeface="B Nazanin" panose="00000400000000000000" pitchFamily="2" charset="-78"/>
              </a:rPr>
              <a:t/>
            </a:r>
            <a:br>
              <a:rPr lang="fa-IR" dirty="0">
                <a:cs typeface="B Nazanin" panose="00000400000000000000" pitchFamily="2" charset="-78"/>
              </a:rPr>
            </a:br>
            <a:r>
              <a:rPr lang="fa-IR" dirty="0">
                <a:latin typeface="IRANSans"/>
                <a:cs typeface="B Nazanin" panose="00000400000000000000" pitchFamily="2" charset="-78"/>
              </a:rPr>
              <a:t>الکترونیکی انجام </a:t>
            </a:r>
            <a:r>
              <a:rPr lang="fa-IR" dirty="0" smtClean="0">
                <a:latin typeface="IRANSans"/>
                <a:cs typeface="B Nazanin" panose="00000400000000000000" pitchFamily="2" charset="-78"/>
              </a:rPr>
              <a:t>شود .</a:t>
            </a:r>
            <a:endParaRPr lang="fa-IR" dirty="0">
              <a:cs typeface="B Nazanin" panose="00000400000000000000" pitchFamily="2" charset="-78"/>
            </a:endParaRPr>
          </a:p>
        </p:txBody>
      </p:sp>
    </p:spTree>
    <p:extLst>
      <p:ext uri="{BB962C8B-B14F-4D97-AF65-F5344CB8AC3E}">
        <p14:creationId xmlns:p14="http://schemas.microsoft.com/office/powerpoint/2010/main" val="392071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8135" y="760165"/>
            <a:ext cx="10730430" cy="5576370"/>
          </a:xfrm>
        </p:spPr>
        <p:txBody>
          <a:bodyPr>
            <a:normAutofit fontScale="92500" lnSpcReduction="20000"/>
          </a:bodyPr>
          <a:lstStyle/>
          <a:p>
            <a:r>
              <a:rPr lang="fa-IR" dirty="0">
                <a:cs typeface="B Nazanin" panose="00000400000000000000" pitchFamily="2" charset="-78"/>
              </a:rPr>
              <a:t>ماده۲ـ اشتغال به عملیات بانکی توسط اشخاص تحت هر عنوان و تاسیس و ثبت هرگونه تشکل</a:t>
            </a:r>
            <a:br>
              <a:rPr lang="fa-IR" dirty="0">
                <a:cs typeface="B Nazanin" panose="00000400000000000000" pitchFamily="2" charset="-78"/>
              </a:rPr>
            </a:br>
            <a:r>
              <a:rPr lang="fa-IR" dirty="0">
                <a:cs typeface="B Nazanin" panose="00000400000000000000" pitchFamily="2" charset="-78"/>
              </a:rPr>
              <a:t>برای انجام عملیات بانکی، بدون دریافت مجوز از بانک مرکزی ممنوع است.</a:t>
            </a:r>
            <a:br>
              <a:rPr lang="fa-IR" dirty="0">
                <a:cs typeface="B Nazanin" panose="00000400000000000000" pitchFamily="2" charset="-78"/>
              </a:rPr>
            </a:br>
            <a:r>
              <a:rPr lang="fa-IR" dirty="0">
                <a:cs typeface="B Nazanin" panose="00000400000000000000" pitchFamily="2" charset="-78"/>
              </a:rPr>
              <a:t>تبصره۱ـ بانک‌ها، ‎‎‎‎ موسسات اعتباری غیربانکی و صندوق‌هایی که قبلاً به موجب</a:t>
            </a:r>
            <a:br>
              <a:rPr lang="fa-IR" dirty="0">
                <a:cs typeface="B Nazanin" panose="00000400000000000000" pitchFamily="2" charset="-78"/>
              </a:rPr>
            </a:br>
            <a:r>
              <a:rPr lang="fa-IR" dirty="0">
                <a:cs typeface="B Nazanin" panose="00000400000000000000" pitchFamily="2" charset="-78"/>
              </a:rPr>
              <a:t>قوانین خاص تاسیس شده‌اند، به موجب مفاد همان قوانین ادامه فعالیت خواهند داد ولی</a:t>
            </a:r>
            <a:br>
              <a:rPr lang="fa-IR" dirty="0">
                <a:cs typeface="B Nazanin" panose="00000400000000000000" pitchFamily="2" charset="-78"/>
              </a:rPr>
            </a:br>
            <a:r>
              <a:rPr lang="fa-IR" dirty="0">
                <a:cs typeface="B Nazanin" panose="00000400000000000000" pitchFamily="2" charset="-78"/>
              </a:rPr>
              <a:t>باید عملیات بانکی خود را با ضوابط مصوب شورای پول و اعتبار تطبیق دهند.</a:t>
            </a:r>
            <a:br>
              <a:rPr lang="fa-IR" dirty="0">
                <a:cs typeface="B Nazanin" panose="00000400000000000000" pitchFamily="2" charset="-78"/>
              </a:rPr>
            </a:br>
            <a:r>
              <a:rPr lang="fa-IR" dirty="0">
                <a:cs typeface="B Nazanin" panose="00000400000000000000" pitchFamily="2" charset="-78"/>
              </a:rPr>
              <a:t>تبصره۲ـ صندوق‌های قرض‌الحسنه که صرفاً مبادرت به دریافت و اعطای قرض‌الحسنه</a:t>
            </a:r>
            <a:br>
              <a:rPr lang="fa-IR" dirty="0">
                <a:cs typeface="B Nazanin" panose="00000400000000000000" pitchFamily="2" charset="-78"/>
              </a:rPr>
            </a:br>
            <a:r>
              <a:rPr lang="fa-IR" dirty="0">
                <a:cs typeface="B Nazanin" panose="00000400000000000000" pitchFamily="2" charset="-78"/>
              </a:rPr>
              <a:t>می‌نمایند مشمول مقررات این آیین نامه نبوده و مشمول آیین‌نامه خاص خود می‌باشند</a:t>
            </a:r>
            <a:r>
              <a:rPr lang="fa-IR" dirty="0" smtClean="0">
                <a:cs typeface="B Nazanin" panose="00000400000000000000" pitchFamily="2" charset="-78"/>
              </a:rPr>
              <a:t>.</a:t>
            </a:r>
          </a:p>
          <a:p>
            <a:r>
              <a:rPr lang="fa-IR" dirty="0">
                <a:cs typeface="B Nazanin" panose="00000400000000000000" pitchFamily="2" charset="-78"/>
              </a:rPr>
              <a:t/>
            </a:r>
            <a:br>
              <a:rPr lang="fa-IR" dirty="0">
                <a:cs typeface="B Nazanin" panose="00000400000000000000" pitchFamily="2" charset="-78"/>
              </a:rPr>
            </a:br>
            <a:r>
              <a:rPr lang="fa-IR" dirty="0">
                <a:cs typeface="B Nazanin" panose="00000400000000000000" pitchFamily="2" charset="-78"/>
              </a:rPr>
              <a:t>ماده۳ـ وجوهی که تولیدکنندگان کالا یا ارایه‌دهندگان خدمات بابت پیش‌فروش محصولات</a:t>
            </a:r>
            <a:br>
              <a:rPr lang="fa-IR" dirty="0">
                <a:cs typeface="B Nazanin" panose="00000400000000000000" pitchFamily="2" charset="-78"/>
              </a:rPr>
            </a:br>
            <a:r>
              <a:rPr lang="fa-IR" dirty="0">
                <a:cs typeface="B Nazanin" panose="00000400000000000000" pitchFamily="2" charset="-78"/>
              </a:rPr>
              <a:t>تولیدی خود از متقاضیان دریافت می‌کنند، مشروط بر این که نهایتاً به خرید کالا یا</a:t>
            </a:r>
            <a:br>
              <a:rPr lang="fa-IR" dirty="0">
                <a:cs typeface="B Nazanin" panose="00000400000000000000" pitchFamily="2" charset="-78"/>
              </a:rPr>
            </a:br>
            <a:r>
              <a:rPr lang="fa-IR" dirty="0">
                <a:cs typeface="B Nazanin" panose="00000400000000000000" pitchFamily="2" charset="-78"/>
              </a:rPr>
              <a:t>خدمت با تخفیف یا بدون تخفیف موردنظر ختم شود، از شمول مفاد این آیین‌نامه مستثنی</a:t>
            </a:r>
            <a:br>
              <a:rPr lang="fa-IR" dirty="0">
                <a:cs typeface="B Nazanin" panose="00000400000000000000" pitchFamily="2" charset="-78"/>
              </a:rPr>
            </a:br>
            <a:r>
              <a:rPr lang="fa-IR" dirty="0">
                <a:cs typeface="B Nazanin" panose="00000400000000000000" pitchFamily="2" charset="-78"/>
              </a:rPr>
              <a:t>می‌باشد و تابع آیین‌نامه‌ای خواهد بود که توسط وزارت بازرگانی و بانک مرکزی تهیه</a:t>
            </a:r>
            <a:br>
              <a:rPr lang="fa-IR" dirty="0">
                <a:cs typeface="B Nazanin" panose="00000400000000000000" pitchFamily="2" charset="-78"/>
              </a:rPr>
            </a:br>
            <a:r>
              <a:rPr lang="fa-IR" dirty="0">
                <a:cs typeface="B Nazanin" panose="00000400000000000000" pitchFamily="2" charset="-78"/>
              </a:rPr>
              <a:t>و به تصویب هیئت وزیران خواهد رسید</a:t>
            </a:r>
            <a:r>
              <a:rPr lang="fa-IR" dirty="0" smtClean="0">
                <a:cs typeface="B Nazanin" panose="00000400000000000000" pitchFamily="2" charset="-78"/>
              </a:rPr>
              <a:t>.</a:t>
            </a:r>
          </a:p>
          <a:p>
            <a:endParaRPr lang="fa-IR" dirty="0">
              <a:cs typeface="B Nazanin" panose="00000400000000000000" pitchFamily="2" charset="-78"/>
            </a:endParaRPr>
          </a:p>
          <a:p>
            <a:r>
              <a:rPr lang="fa-IR" dirty="0" smtClean="0">
                <a:cs typeface="B Nazanin" panose="00000400000000000000" pitchFamily="2" charset="-78"/>
              </a:rPr>
              <a:t>ماده۴ـ </a:t>
            </a:r>
            <a:r>
              <a:rPr lang="fa-IR" dirty="0">
                <a:cs typeface="B Nazanin" panose="00000400000000000000" pitchFamily="2" charset="-78"/>
              </a:rPr>
              <a:t>تشخیص عملیات بانکی و تعیین مصادیق آن بر اساس قانون و قانون پولی و بانکی</a:t>
            </a:r>
            <a:br>
              <a:rPr lang="fa-IR" dirty="0">
                <a:cs typeface="B Nazanin" panose="00000400000000000000" pitchFamily="2" charset="-78"/>
              </a:rPr>
            </a:br>
            <a:r>
              <a:rPr lang="fa-IR" dirty="0">
                <a:cs typeface="B Nazanin" panose="00000400000000000000" pitchFamily="2" charset="-78"/>
              </a:rPr>
              <a:t>کشور ـ مصوب۱۳۵۱ـ و قانون عملیات بانکی بدون ربا ـ مصوب۱۳۶۲ـ و مقررات این</a:t>
            </a:r>
            <a:br>
              <a:rPr lang="fa-IR" dirty="0">
                <a:cs typeface="B Nazanin" panose="00000400000000000000" pitchFamily="2" charset="-78"/>
              </a:rPr>
            </a:br>
            <a:r>
              <a:rPr lang="fa-IR" dirty="0">
                <a:cs typeface="B Nazanin" panose="00000400000000000000" pitchFamily="2" charset="-78"/>
              </a:rPr>
              <a:t>آیین‌نامه بر عهده بانک مرکزی است.</a:t>
            </a:r>
            <a:br>
              <a:rPr lang="fa-IR" dirty="0">
                <a:cs typeface="B Nazanin" panose="00000400000000000000" pitchFamily="2" charset="-78"/>
              </a:rPr>
            </a:br>
            <a:r>
              <a:rPr lang="fa-IR" dirty="0">
                <a:cs typeface="B Nazanin" panose="00000400000000000000" pitchFamily="2" charset="-78"/>
              </a:rPr>
              <a:t>ماده۵ ـ اشخاص موضوع تبصره (۲) ماده (۱) قانون موظفند حداکثر ظرف یک ماه از تاریخ</a:t>
            </a:r>
            <a:br>
              <a:rPr lang="fa-IR" dirty="0">
                <a:cs typeface="B Nazanin" panose="00000400000000000000" pitchFamily="2" charset="-78"/>
              </a:rPr>
            </a:br>
            <a:r>
              <a:rPr lang="fa-IR" dirty="0">
                <a:cs typeface="B Nazanin" panose="00000400000000000000" pitchFamily="2" charset="-78"/>
              </a:rPr>
              <a:t>لازم‌الاجراشدن این آیین‌نامه که به وسیله بانک مرکزی اعلام خواهد شد، وضعیت خود</a:t>
            </a:r>
            <a:br>
              <a:rPr lang="fa-IR" dirty="0">
                <a:cs typeface="B Nazanin" panose="00000400000000000000" pitchFamily="2" charset="-78"/>
              </a:rPr>
            </a:br>
            <a:r>
              <a:rPr lang="fa-IR" dirty="0">
                <a:cs typeface="B Nazanin" panose="00000400000000000000" pitchFamily="2" charset="-78"/>
              </a:rPr>
              <a:t>را با ضوابط این آیین‌نامه تطبیق دهند.</a:t>
            </a:r>
            <a:br>
              <a:rPr lang="fa-IR" dirty="0">
                <a:cs typeface="B Nazanin" panose="00000400000000000000" pitchFamily="2" charset="-78"/>
              </a:rPr>
            </a:br>
            <a:endParaRPr lang="fa-IR" dirty="0">
              <a:cs typeface="B Nazanin" panose="00000400000000000000" pitchFamily="2" charset="-78"/>
            </a:endParaRPr>
          </a:p>
        </p:txBody>
      </p:sp>
    </p:spTree>
    <p:extLst>
      <p:ext uri="{BB962C8B-B14F-4D97-AF65-F5344CB8AC3E}">
        <p14:creationId xmlns:p14="http://schemas.microsoft.com/office/powerpoint/2010/main" val="1663941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8641" y="804232"/>
            <a:ext cx="10223653" cy="5728770"/>
          </a:xfrm>
        </p:spPr>
        <p:txBody>
          <a:bodyPr>
            <a:normAutofit fontScale="92500" lnSpcReduction="10000"/>
          </a:bodyPr>
          <a:lstStyle/>
          <a:p>
            <a:r>
              <a:rPr lang="fa-IR" dirty="0">
                <a:cs typeface="B Nazanin" panose="00000400000000000000" pitchFamily="2" charset="-78"/>
              </a:rPr>
              <a:t>ماده۶ ـ بانک مرکزی موظف است تقاضاهای رسیده را جهت اخذ مجوز بررسی و نتیجه را</a:t>
            </a:r>
            <a:br>
              <a:rPr lang="fa-IR" dirty="0">
                <a:cs typeface="B Nazanin" panose="00000400000000000000" pitchFamily="2" charset="-78"/>
              </a:rPr>
            </a:br>
            <a:r>
              <a:rPr lang="fa-IR" dirty="0">
                <a:cs typeface="B Nazanin" panose="00000400000000000000" pitchFamily="2" charset="-78"/>
              </a:rPr>
              <a:t>حداکثر ظرف سه ماه از تاریخ دریافت تقاضا، به متقاضی اعلام کند</a:t>
            </a:r>
            <a:r>
              <a:rPr lang="fa-IR" dirty="0" smtClean="0">
                <a:cs typeface="B Nazanin" panose="00000400000000000000" pitchFamily="2" charset="-78"/>
              </a:rPr>
              <a:t>.</a:t>
            </a:r>
            <a:r>
              <a:rPr lang="fa-IR" dirty="0">
                <a:cs typeface="B Nazanin" panose="00000400000000000000" pitchFamily="2" charset="-78"/>
              </a:rPr>
              <a:t/>
            </a:r>
            <a:br>
              <a:rPr lang="fa-IR" dirty="0">
                <a:cs typeface="B Nazanin" panose="00000400000000000000" pitchFamily="2" charset="-78"/>
              </a:rPr>
            </a:br>
            <a:r>
              <a:rPr lang="fa-IR" dirty="0">
                <a:cs typeface="B Nazanin" panose="00000400000000000000" pitchFamily="2" charset="-78"/>
              </a:rPr>
              <a:t>ماده۷ـ فعالیت اشخاصی که با لحاظ ماده (۵) بدون مجوز به انجام عملیات بانکی مبادرت</a:t>
            </a:r>
            <a:br>
              <a:rPr lang="fa-IR" dirty="0">
                <a:cs typeface="B Nazanin" panose="00000400000000000000" pitchFamily="2" charset="-78"/>
              </a:rPr>
            </a:br>
            <a:r>
              <a:rPr lang="fa-IR" dirty="0">
                <a:cs typeface="B Nazanin" panose="00000400000000000000" pitchFamily="2" charset="-78"/>
              </a:rPr>
              <a:t>ورزند، با اعلام بانک مرکزی، توسط نیروی انتظامی متوقف خواهد شد.</a:t>
            </a:r>
            <a:br>
              <a:rPr lang="fa-IR" dirty="0">
                <a:cs typeface="B Nazanin" panose="00000400000000000000" pitchFamily="2" charset="-78"/>
              </a:rPr>
            </a:br>
            <a:r>
              <a:rPr lang="fa-IR" dirty="0">
                <a:cs typeface="B Nazanin" panose="00000400000000000000" pitchFamily="2" charset="-78"/>
              </a:rPr>
              <a:t>ماده۸ ـ کلیه دستگاههای اجرایی از جمله نیروی انتظامی، چنانچه در اجرای وظایف</a:t>
            </a:r>
            <a:br>
              <a:rPr lang="fa-IR" dirty="0">
                <a:cs typeface="B Nazanin" panose="00000400000000000000" pitchFamily="2" charset="-78"/>
              </a:rPr>
            </a:br>
            <a:r>
              <a:rPr lang="fa-IR" dirty="0">
                <a:cs typeface="B Nazanin" panose="00000400000000000000" pitchFamily="2" charset="-78"/>
              </a:rPr>
              <a:t>قانونی خود با مؤسساتی که تحت عناوین بانک، مؤسسه اعتباری، لیزینگ، مؤسسه مالی و</a:t>
            </a:r>
            <a:br>
              <a:rPr lang="fa-IR" dirty="0">
                <a:cs typeface="B Nazanin" panose="00000400000000000000" pitchFamily="2" charset="-78"/>
              </a:rPr>
            </a:br>
            <a:r>
              <a:rPr lang="fa-IR" dirty="0">
                <a:cs typeface="B Nazanin" panose="00000400000000000000" pitchFamily="2" charset="-78"/>
              </a:rPr>
              <a:t>اعتباری، صندوق قرض‌الحسنه، تعاونی اعتبار، صرافی و یا عناوین مشابه فعالیت</a:t>
            </a:r>
            <a:br>
              <a:rPr lang="fa-IR" dirty="0">
                <a:cs typeface="B Nazanin" panose="00000400000000000000" pitchFamily="2" charset="-78"/>
              </a:rPr>
            </a:br>
            <a:r>
              <a:rPr lang="fa-IR" dirty="0">
                <a:cs typeface="B Nazanin" panose="00000400000000000000" pitchFamily="2" charset="-78"/>
              </a:rPr>
              <a:t>می‌نمایند، مواجه شوند، مکلفند اطلاعات مربوط به آن را به بانک مرکزی اعلام کنند.</a:t>
            </a:r>
            <a:br>
              <a:rPr lang="fa-IR" dirty="0">
                <a:cs typeface="B Nazanin" panose="00000400000000000000" pitchFamily="2" charset="-78"/>
              </a:rPr>
            </a:br>
            <a:r>
              <a:rPr lang="fa-IR" dirty="0">
                <a:cs typeface="B Nazanin" panose="00000400000000000000" pitchFamily="2" charset="-78"/>
              </a:rPr>
              <a:t>ماده۹‌ـ مسئولیت نظارت بر فعالیت اشخاص موضوع این آیین‌نامه درحدود قانون و قانون</a:t>
            </a:r>
            <a:br>
              <a:rPr lang="fa-IR" dirty="0">
                <a:cs typeface="B Nazanin" panose="00000400000000000000" pitchFamily="2" charset="-78"/>
              </a:rPr>
            </a:br>
            <a:r>
              <a:rPr lang="fa-IR" dirty="0">
                <a:cs typeface="B Nazanin" panose="00000400000000000000" pitchFamily="2" charset="-78"/>
              </a:rPr>
              <a:t>پولی و بانکی کشور ـ مصوب۱۳۵۱ ـ و قانون عملیات بانکداری بدون‌ربا ـ مصوب۱۳۶۲ـ</a:t>
            </a:r>
            <a:br>
              <a:rPr lang="fa-IR" dirty="0">
                <a:cs typeface="B Nazanin" panose="00000400000000000000" pitchFamily="2" charset="-78"/>
              </a:rPr>
            </a:br>
            <a:r>
              <a:rPr lang="fa-IR" dirty="0">
                <a:cs typeface="B Nazanin" panose="00000400000000000000" pitchFamily="2" charset="-78"/>
              </a:rPr>
              <a:t>برعهده بانک مرکزی است. اشخاص مذکور مکلفند همکاری لازم را با بازرسان آن بانک به</a:t>
            </a:r>
            <a:br>
              <a:rPr lang="fa-IR" dirty="0">
                <a:cs typeface="B Nazanin" panose="00000400000000000000" pitchFamily="2" charset="-78"/>
              </a:rPr>
            </a:br>
            <a:r>
              <a:rPr lang="fa-IR" dirty="0">
                <a:cs typeface="B Nazanin" panose="00000400000000000000" pitchFamily="2" charset="-78"/>
              </a:rPr>
              <a:t>عمل آورند و آمار و اطلاعات موردنیاز بانک مرکزی را به نحوی که آن بانک تعیین</a:t>
            </a:r>
            <a:br>
              <a:rPr lang="fa-IR" dirty="0">
                <a:cs typeface="B Nazanin" panose="00000400000000000000" pitchFamily="2" charset="-78"/>
              </a:rPr>
            </a:br>
            <a:r>
              <a:rPr lang="fa-IR" dirty="0">
                <a:cs typeface="B Nazanin" panose="00000400000000000000" pitchFamily="2" charset="-78"/>
              </a:rPr>
              <a:t>می‌کند، ارایه نمایند.</a:t>
            </a:r>
            <a:br>
              <a:rPr lang="fa-IR" dirty="0">
                <a:cs typeface="B Nazanin" panose="00000400000000000000" pitchFamily="2" charset="-78"/>
              </a:rPr>
            </a:br>
            <a:r>
              <a:rPr lang="fa-IR" dirty="0">
                <a:cs typeface="B Nazanin" panose="00000400000000000000" pitchFamily="2" charset="-78"/>
              </a:rPr>
              <a:t>تبصره ـ در صورتی که اطلاعات درخواست‌شده، اطلاعات طبقه‌بندی‌شده باشد رعایت</a:t>
            </a:r>
            <a:br>
              <a:rPr lang="fa-IR" dirty="0">
                <a:cs typeface="B Nazanin" panose="00000400000000000000" pitchFamily="2" charset="-78"/>
              </a:rPr>
            </a:br>
            <a:r>
              <a:rPr lang="fa-IR" dirty="0">
                <a:cs typeface="B Nazanin" panose="00000400000000000000" pitchFamily="2" charset="-78"/>
              </a:rPr>
              <a:t>مقررات مربوط الزامی است و در هر صورت رعایت مقررات مربوط به حفظ اسرار حرفه‌ای</a:t>
            </a:r>
            <a:br>
              <a:rPr lang="fa-IR" dirty="0">
                <a:cs typeface="B Nazanin" panose="00000400000000000000" pitchFamily="2" charset="-78"/>
              </a:rPr>
            </a:br>
            <a:r>
              <a:rPr lang="fa-IR" dirty="0">
                <a:cs typeface="B Nazanin" panose="00000400000000000000" pitchFamily="2" charset="-78"/>
              </a:rPr>
              <a:t>مشتریان توسط بانک مرکزی الزامی است.</a:t>
            </a:r>
            <a:br>
              <a:rPr lang="fa-IR" dirty="0">
                <a:cs typeface="B Nazanin" panose="00000400000000000000" pitchFamily="2" charset="-78"/>
              </a:rPr>
            </a:br>
            <a:r>
              <a:rPr lang="fa-IR" dirty="0">
                <a:cs typeface="B Nazanin" panose="00000400000000000000" pitchFamily="2" charset="-78"/>
              </a:rPr>
              <a:t>ماده۱۰ـ نحوه ساماندهی و شرایط ارتقای اشخاص موضوع این آیین‌نامه مطابق با</a:t>
            </a:r>
            <a:br>
              <a:rPr lang="fa-IR" dirty="0">
                <a:cs typeface="B Nazanin" panose="00000400000000000000" pitchFamily="2" charset="-78"/>
              </a:rPr>
            </a:br>
            <a:r>
              <a:rPr lang="fa-IR" dirty="0">
                <a:cs typeface="B Nazanin" panose="00000400000000000000" pitchFamily="2" charset="-78"/>
              </a:rPr>
              <a:t>آیین‌نامه موضوع بند « ج» تبصره (۲) ماده (۲) قانون خواهد بود.</a:t>
            </a:r>
            <a:br>
              <a:rPr lang="fa-IR" dirty="0">
                <a:cs typeface="B Nazanin" panose="00000400000000000000" pitchFamily="2" charset="-78"/>
              </a:rPr>
            </a:br>
            <a:r>
              <a:rPr lang="fa-IR" dirty="0">
                <a:cs typeface="B Nazanin" panose="00000400000000000000" pitchFamily="2" charset="-78"/>
              </a:rPr>
              <a:t>ماده۱۱ـ مسئولیت حُسن‌اجرای این آیین‌نامه با بانک مرکزی است و نیروی انتظامی موظف</a:t>
            </a:r>
            <a:br>
              <a:rPr lang="fa-IR" dirty="0">
                <a:cs typeface="B Nazanin" panose="00000400000000000000" pitchFamily="2" charset="-78"/>
              </a:rPr>
            </a:br>
            <a:r>
              <a:rPr lang="fa-IR" dirty="0">
                <a:cs typeface="B Nazanin" panose="00000400000000000000" pitchFamily="2" charset="-78"/>
              </a:rPr>
              <a:t>است همکاری لازم را با بانک یادشده به عمل آورد.</a:t>
            </a:r>
          </a:p>
        </p:txBody>
      </p:sp>
    </p:spTree>
    <p:extLst>
      <p:ext uri="{BB962C8B-B14F-4D97-AF65-F5344CB8AC3E}">
        <p14:creationId xmlns:p14="http://schemas.microsoft.com/office/powerpoint/2010/main" val="1421276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9484" y="705080"/>
            <a:ext cx="9080369" cy="5543319"/>
          </a:xfrm>
        </p:spPr>
        <p:txBody>
          <a:bodyPr>
            <a:normAutofit lnSpcReduction="10000"/>
          </a:bodyPr>
          <a:lstStyle/>
          <a:p>
            <a:r>
              <a:rPr lang="fa-IR" dirty="0">
                <a:cs typeface="B Nazanin" panose="00000400000000000000" pitchFamily="2" charset="-78"/>
              </a:rPr>
              <a:t>قانون پولی و بانکی کشور مهم‌ترین قانون حاکم بر بازار پول ایران، «قانون پولی و بانکی کشور» مصوب ۱۳۵۱ است. این قانون: وظایف بانک مرکزی را تعیین می‌کند ساختار نظام بانکی را مشخص می‌کند نحوه کنترل پول و اعتبار را تنظیم می‌کند </a:t>
            </a:r>
            <a:r>
              <a:rPr lang="fa-IR" dirty="0" smtClean="0">
                <a:cs typeface="B Nazanin" panose="00000400000000000000" pitchFamily="2" charset="-78"/>
              </a:rPr>
              <a:t>.</a:t>
            </a:r>
          </a:p>
          <a:p>
            <a:r>
              <a:rPr lang="fa-IR" dirty="0" smtClean="0">
                <a:cs typeface="B Nazanin" panose="00000400000000000000" pitchFamily="2" charset="-78"/>
              </a:rPr>
              <a:t> </a:t>
            </a:r>
            <a:r>
              <a:rPr lang="fa-IR" dirty="0">
                <a:cs typeface="B Nazanin" panose="00000400000000000000" pitchFamily="2" charset="-78"/>
              </a:rPr>
              <a:t>ماده ۱۰ قانون پولی و بانکی .</a:t>
            </a:r>
            <a:r>
              <a:rPr lang="fa-IR" dirty="0" smtClean="0">
                <a:cs typeface="B Nazanin" panose="00000400000000000000" pitchFamily="2" charset="-78"/>
              </a:rPr>
              <a:t> </a:t>
            </a:r>
            <a:r>
              <a:rPr lang="fa-IR" dirty="0">
                <a:cs typeface="B Nazanin" panose="00000400000000000000" pitchFamily="2" charset="-78"/>
              </a:rPr>
              <a:t>بر اساس ماده ۱۰: «انتشار اسکناس و سکه فلزی در انحصار دولت و بانک مرکزی است.» تحلیل حقوقی: هیچ بانک خصوصی حق خلق پول فیزیکی ندارد. انتشار پول بدون مجوز جرم محسوب می‌شود. این ماده پایه حاکمیت پولی دولت است</a:t>
            </a:r>
            <a:r>
              <a:rPr lang="fa-IR" dirty="0" smtClean="0">
                <a:cs typeface="B Nazanin" panose="00000400000000000000" pitchFamily="2" charset="-78"/>
              </a:rPr>
              <a:t>.</a:t>
            </a:r>
          </a:p>
          <a:p>
            <a:r>
              <a:rPr lang="fa-IR" dirty="0" smtClean="0">
                <a:cs typeface="B Nazanin" panose="00000400000000000000" pitchFamily="2" charset="-78"/>
              </a:rPr>
              <a:t>  </a:t>
            </a:r>
            <a:r>
              <a:rPr lang="fa-IR" dirty="0">
                <a:cs typeface="B Nazanin" panose="00000400000000000000" pitchFamily="2" charset="-78"/>
              </a:rPr>
              <a:t>ماده ۱۱ قانون پولی و بانکی موضوع: وظایف بانک مرکزی مهم‌ترین وظایف: حفظ ارزش پول ملی تنظیم گردش پول نظارت بر بانک‌ها تنظیم مقررات ارزی اجرای سیاست پولی اهمیت: این ماده جایگاه حقوقی بانک مرکزی را مشخص می‌کند. </a:t>
            </a:r>
          </a:p>
          <a:p>
            <a:r>
              <a:rPr lang="fa-IR" dirty="0" smtClean="0">
                <a:cs typeface="B Nazanin" panose="00000400000000000000" pitchFamily="2" charset="-78"/>
              </a:rPr>
              <a:t> </a:t>
            </a:r>
            <a:r>
              <a:rPr lang="fa-IR" dirty="0">
                <a:cs typeface="B Nazanin" panose="00000400000000000000" pitchFamily="2" charset="-78"/>
              </a:rPr>
              <a:t>ماده ۱۴ قانون پولی و بانکی موضوع: ابزارهای سیاست پولی بانک مرکزی برای کنترل نقدینگی می‌تواند: نرخ ذخیره قانونی تعیین کند نرخ بهره را کنترل کند در بازار اوراق مداخله کند </a:t>
            </a:r>
            <a:r>
              <a:rPr lang="fa-IR" dirty="0" smtClean="0">
                <a:cs typeface="B Nazanin" panose="00000400000000000000" pitchFamily="2" charset="-78"/>
              </a:rPr>
              <a:t>تحلیل این </a:t>
            </a:r>
            <a:r>
              <a:rPr lang="fa-IR" dirty="0">
                <a:cs typeface="B Nazanin" panose="00000400000000000000" pitchFamily="2" charset="-78"/>
              </a:rPr>
              <a:t>ماده مبنای حقوقی سیاست‌های ضدتورمی است. </a:t>
            </a:r>
          </a:p>
          <a:p>
            <a:r>
              <a:rPr lang="fa-IR" dirty="0" smtClean="0">
                <a:cs typeface="B Nazanin" panose="00000400000000000000" pitchFamily="2" charset="-78"/>
              </a:rPr>
              <a:t> </a:t>
            </a:r>
            <a:r>
              <a:rPr lang="fa-IR" dirty="0">
                <a:cs typeface="B Nazanin" panose="00000400000000000000" pitchFamily="2" charset="-78"/>
              </a:rPr>
              <a:t>ماده ۳۴ قانون پولی و بانکی موضوع: نظارت بر </a:t>
            </a:r>
            <a:r>
              <a:rPr lang="fa-IR" dirty="0" smtClean="0">
                <a:cs typeface="B Nazanin" panose="00000400000000000000" pitchFamily="2" charset="-78"/>
              </a:rPr>
              <a:t>بانک‌ها/ </a:t>
            </a:r>
            <a:r>
              <a:rPr lang="fa-IR" dirty="0">
                <a:cs typeface="B Nazanin" panose="00000400000000000000" pitchFamily="2" charset="-78"/>
              </a:rPr>
              <a:t>بانک مرکزی حق دارد: دفاتر بانک‌ها را بررسی کند اطلاعات مالی مطالبه کند بازرسی انجام دهد هدف: جلوگیری از فساد و حفظ سلامت بانکی. </a:t>
            </a:r>
            <a:endParaRPr lang="fa-IR" dirty="0" smtClean="0">
              <a:cs typeface="B Nazanin" panose="00000400000000000000" pitchFamily="2" charset="-78"/>
            </a:endParaRPr>
          </a:p>
          <a:p>
            <a:r>
              <a:rPr lang="fa-IR" dirty="0">
                <a:cs typeface="B Nazanin" panose="00000400000000000000" pitchFamily="2" charset="-78"/>
              </a:rPr>
              <a:t>ماده ۳۹ قانون پولی و بانکی موضوع: تخلفات بانکی در صورت تخلف بانک‌ها: اخطار جریمه محدودیت فعالیت لغو مجوز اعمال می‌شود. اهمیت: ضمانت اجرای حقوقی مقررات بانکی.</a:t>
            </a:r>
          </a:p>
        </p:txBody>
      </p:sp>
    </p:spTree>
    <p:extLst>
      <p:ext uri="{BB962C8B-B14F-4D97-AF65-F5344CB8AC3E}">
        <p14:creationId xmlns:p14="http://schemas.microsoft.com/office/powerpoint/2010/main" val="33050276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cs typeface="B Nazanin" panose="00000400000000000000" pitchFamily="2" charset="-78"/>
              </a:rPr>
              <a:t> </a:t>
            </a:r>
            <a:r>
              <a:rPr lang="fa-IR" dirty="0">
                <a:cs typeface="B Nazanin" panose="00000400000000000000" pitchFamily="2" charset="-78"/>
              </a:rPr>
              <a:t>قانون عملیات بانکی بدون ربا </a:t>
            </a:r>
            <a:br>
              <a:rPr lang="fa-IR" dirty="0">
                <a:cs typeface="B Nazanin" panose="00000400000000000000" pitchFamily="2" charset="-78"/>
              </a:rPr>
            </a:br>
            <a:endParaRPr lang="fa-IR" dirty="0">
              <a:cs typeface="B Nazanin" panose="00000400000000000000" pitchFamily="2" charset="-78"/>
            </a:endParaRPr>
          </a:p>
        </p:txBody>
      </p:sp>
      <p:sp>
        <p:nvSpPr>
          <p:cNvPr id="3" name="Content Placeholder 2"/>
          <p:cNvSpPr>
            <a:spLocks noGrp="1"/>
          </p:cNvSpPr>
          <p:nvPr>
            <p:ph idx="1"/>
          </p:nvPr>
        </p:nvSpPr>
        <p:spPr/>
        <p:txBody>
          <a:bodyPr/>
          <a:lstStyle/>
          <a:p>
            <a:r>
              <a:rPr lang="fa-IR" dirty="0">
                <a:cs typeface="B Nazanin" panose="00000400000000000000" pitchFamily="2" charset="-78"/>
              </a:rPr>
              <a:t>قانون عملیات بانکی بدون ربا مصوب ۱۳۶۲ هدف: تطبیق نظام بانکی ایران با فقه اسلامی. اصل اساسی: دریافت و پرداخت بهره مستقیم ممنوع است. </a:t>
            </a:r>
          </a:p>
          <a:p>
            <a:r>
              <a:rPr lang="fa-IR" dirty="0" smtClean="0">
                <a:cs typeface="B Nazanin" panose="00000400000000000000" pitchFamily="2" charset="-78"/>
              </a:rPr>
              <a:t> </a:t>
            </a:r>
            <a:r>
              <a:rPr lang="fa-IR" dirty="0">
                <a:cs typeface="B Nazanin" panose="00000400000000000000" pitchFamily="2" charset="-78"/>
              </a:rPr>
              <a:t>ماده ۳ قانون عملیات بانکی بدون </a:t>
            </a:r>
            <a:r>
              <a:rPr lang="fa-IR" dirty="0" smtClean="0">
                <a:cs typeface="B Nazanin" panose="00000400000000000000" pitchFamily="2" charset="-78"/>
              </a:rPr>
              <a:t>ربا/ </a:t>
            </a:r>
            <a:r>
              <a:rPr lang="fa-IR" dirty="0">
                <a:cs typeface="B Nazanin" panose="00000400000000000000" pitchFamily="2" charset="-78"/>
              </a:rPr>
              <a:t>موضوع: تجهیز منابع پولی بانک‌ها می‌توانند منابع مالی را از طریق: سپرده قرض‌الحسنه سپرده سرمایه‌گذاری جذب کنند. تحلیل: رابطه بانک و مشتری بر مبنای قرارداد شرعی تعریف می‌شود. </a:t>
            </a:r>
          </a:p>
          <a:p>
            <a:r>
              <a:rPr lang="fa-IR" dirty="0" smtClean="0">
                <a:cs typeface="B Nazanin" panose="00000400000000000000" pitchFamily="2" charset="-78"/>
              </a:rPr>
              <a:t> </a:t>
            </a:r>
            <a:r>
              <a:rPr lang="fa-IR" dirty="0">
                <a:cs typeface="B Nazanin" panose="00000400000000000000" pitchFamily="2" charset="-78"/>
              </a:rPr>
              <a:t>ماده ۷ قانون عملیات بانکی بدون </a:t>
            </a:r>
            <a:r>
              <a:rPr lang="fa-IR" dirty="0" smtClean="0">
                <a:cs typeface="B Nazanin" panose="00000400000000000000" pitchFamily="2" charset="-78"/>
              </a:rPr>
              <a:t>ربا/ </a:t>
            </a:r>
            <a:r>
              <a:rPr lang="fa-IR" dirty="0">
                <a:cs typeface="B Nazanin" panose="00000400000000000000" pitchFamily="2" charset="-78"/>
              </a:rPr>
              <a:t>موضوع: اعطای تسهیلات بانک‌ها باید تسهیلات را در قالب عقود اسلامی اعطا کنند. مثل: مشارکت مدنی مضاربه جعاله فروش اقساطی </a:t>
            </a:r>
          </a:p>
          <a:p>
            <a:r>
              <a:rPr lang="fa-IR" dirty="0" smtClean="0">
                <a:cs typeface="B Nazanin" panose="00000400000000000000" pitchFamily="2" charset="-78"/>
              </a:rPr>
              <a:t> </a:t>
            </a:r>
            <a:r>
              <a:rPr lang="fa-IR" dirty="0">
                <a:cs typeface="B Nazanin" panose="00000400000000000000" pitchFamily="2" charset="-78"/>
              </a:rPr>
              <a:t>تبصره‌های مهم بانکداری اسلامی تبصره مهم: بانک‌ها حق ندارند سود قطعی و از پیش تعیین‌شده خارج از چارچوب شرعی دریافت کنند. اهمیت: جلوگیری از ربوی شدن عملیات بانکی.</a:t>
            </a:r>
          </a:p>
        </p:txBody>
      </p:sp>
    </p:spTree>
    <p:extLst>
      <p:ext uri="{BB962C8B-B14F-4D97-AF65-F5344CB8AC3E}">
        <p14:creationId xmlns:p14="http://schemas.microsoft.com/office/powerpoint/2010/main" val="788806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cs typeface="B Nazanin" panose="00000400000000000000" pitchFamily="2" charset="-78"/>
              </a:rPr>
              <a:t> </a:t>
            </a:r>
            <a:r>
              <a:rPr lang="fa-IR" dirty="0">
                <a:cs typeface="B Nazanin" panose="00000400000000000000" pitchFamily="2" charset="-78"/>
              </a:rPr>
              <a:t>قانون مبارزه با پول‌شویی </a:t>
            </a:r>
            <a:br>
              <a:rPr lang="fa-IR" dirty="0">
                <a:cs typeface="B Nazanin" panose="00000400000000000000" pitchFamily="2" charset="-78"/>
              </a:rPr>
            </a:br>
            <a:endParaRPr lang="fa-IR" dirty="0">
              <a:cs typeface="B Nazanin" panose="00000400000000000000" pitchFamily="2" charset="-78"/>
            </a:endParaRPr>
          </a:p>
        </p:txBody>
      </p:sp>
      <p:sp>
        <p:nvSpPr>
          <p:cNvPr id="3" name="Content Placeholder 2"/>
          <p:cNvSpPr>
            <a:spLocks noGrp="1"/>
          </p:cNvSpPr>
          <p:nvPr>
            <p:ph idx="1"/>
          </p:nvPr>
        </p:nvSpPr>
        <p:spPr/>
        <p:txBody>
          <a:bodyPr/>
          <a:lstStyle/>
          <a:p>
            <a:pPr fontAlgn="ctr"/>
            <a:r>
              <a:rPr lang="fa-IR" dirty="0">
                <a:cs typeface="B Nazanin" panose="00000400000000000000" pitchFamily="2" charset="-78"/>
              </a:rPr>
              <a:t>قانون مبارزه با پول‌شویی هدف: مقابله با ورود پول غیرقانونی به سیستم بانکی. بانک‌ها موظف‌اند: هویت مشتری را احراز کنند تراکنش مشکوک را گزارش دهند سوابق مالی را نگهداری کنند </a:t>
            </a:r>
          </a:p>
          <a:p>
            <a:pPr fontAlgn="ctr"/>
            <a:r>
              <a:rPr lang="fa-IR" dirty="0" smtClean="0">
                <a:cs typeface="B Nazanin" panose="00000400000000000000" pitchFamily="2" charset="-78"/>
              </a:rPr>
              <a:t> </a:t>
            </a:r>
            <a:r>
              <a:rPr lang="fa-IR" dirty="0">
                <a:cs typeface="B Nazanin" panose="00000400000000000000" pitchFamily="2" charset="-78"/>
              </a:rPr>
              <a:t>ماده ۷ قانون مبارزه با </a:t>
            </a:r>
            <a:r>
              <a:rPr lang="fa-IR" dirty="0" smtClean="0">
                <a:cs typeface="B Nazanin" panose="00000400000000000000" pitchFamily="2" charset="-78"/>
              </a:rPr>
              <a:t>پول‌شویی/ </a:t>
            </a:r>
            <a:r>
              <a:rPr lang="fa-IR" dirty="0">
                <a:cs typeface="B Nazanin" panose="00000400000000000000" pitchFamily="2" charset="-78"/>
              </a:rPr>
              <a:t>موضوع: تکالیف مؤسسات مالی بانک‌ها موظف به: شناسایی مشتری کنترل تراکنش‌ها گزارش عملیات مشکوک هستند. تحلیل: این ماده ابزار اصلی مقابله با فساد مالی است. </a:t>
            </a:r>
            <a:r>
              <a:rPr lang="fa-IR" dirty="0" smtClean="0">
                <a:cs typeface="B Nazanin" panose="00000400000000000000" pitchFamily="2" charset="-78"/>
              </a:rPr>
              <a:t> </a:t>
            </a:r>
            <a:r>
              <a:rPr lang="fa-IR" dirty="0">
                <a:cs typeface="B Nazanin" panose="00000400000000000000" pitchFamily="2" charset="-78"/>
              </a:rPr>
              <a:t>شورای پول و اعتبار شورای پول و اعتبار مهم‌ترین مرجع سیاست‌گذاری پولی است. اختیارات: تعیین نرخ سود بانکی تصویب مقررات پولی کنترل سیاست اعتباری </a:t>
            </a:r>
          </a:p>
          <a:p>
            <a:pPr fontAlgn="ctr"/>
            <a:r>
              <a:rPr lang="fa-IR" dirty="0" smtClean="0">
                <a:cs typeface="B Nazanin" panose="00000400000000000000" pitchFamily="2" charset="-78"/>
              </a:rPr>
              <a:t> </a:t>
            </a:r>
            <a:r>
              <a:rPr lang="fa-IR" dirty="0">
                <a:cs typeface="B Nazanin" panose="00000400000000000000" pitchFamily="2" charset="-78"/>
              </a:rPr>
              <a:t>ذخیره قانونی بانک‌ها طبق مقررات بانک مرکزی: بانک‌ها موظف‌اند درصدی از سپرده‌ها را نزد بانک مرکزی نگهداری کنند. هدف: کنترل خلق </a:t>
            </a:r>
            <a:r>
              <a:rPr lang="fa-IR" dirty="0" smtClean="0">
                <a:cs typeface="B Nazanin" panose="00000400000000000000" pitchFamily="2" charset="-78"/>
              </a:rPr>
              <a:t>پول. </a:t>
            </a:r>
            <a:r>
              <a:rPr lang="fa-IR" dirty="0">
                <a:cs typeface="B Nazanin" panose="00000400000000000000" pitchFamily="2" charset="-78"/>
              </a:rPr>
              <a:t>کاهش ریسک </a:t>
            </a:r>
            <a:r>
              <a:rPr lang="fa-IR" dirty="0" smtClean="0">
                <a:cs typeface="B Nazanin" panose="00000400000000000000" pitchFamily="2" charset="-78"/>
              </a:rPr>
              <a:t>بانکی. کنترل </a:t>
            </a:r>
            <a:r>
              <a:rPr lang="fa-IR" dirty="0">
                <a:cs typeface="B Nazanin" panose="00000400000000000000" pitchFamily="2" charset="-78"/>
              </a:rPr>
              <a:t>تورم</a:t>
            </a:r>
          </a:p>
          <a:p>
            <a:endParaRPr lang="fa-IR" dirty="0">
              <a:cs typeface="B Nazanin" panose="00000400000000000000" pitchFamily="2" charset="-78"/>
            </a:endParaRPr>
          </a:p>
        </p:txBody>
      </p:sp>
    </p:spTree>
    <p:extLst>
      <p:ext uri="{BB962C8B-B14F-4D97-AF65-F5344CB8AC3E}">
        <p14:creationId xmlns:p14="http://schemas.microsoft.com/office/powerpoint/2010/main" val="1980199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a:cs typeface="B Nazanin" panose="00000400000000000000" pitchFamily="2" charset="-78"/>
              </a:rPr>
              <a:t>بازار سرمایه </a:t>
            </a:r>
            <a:r>
              <a:rPr lang="en-US" dirty="0" smtClean="0">
                <a:cs typeface="B Nazanin" panose="00000400000000000000" pitchFamily="2" charset="-78"/>
              </a:rPr>
              <a:t>Capital market</a:t>
            </a:r>
            <a:endParaRPr lang="en-US" dirty="0">
              <a:cs typeface="B Nazanin" panose="00000400000000000000" pitchFamily="2" charset="-78"/>
            </a:endParaRPr>
          </a:p>
        </p:txBody>
      </p:sp>
      <p:sp>
        <p:nvSpPr>
          <p:cNvPr id="3" name="Content Placeholder 2"/>
          <p:cNvSpPr>
            <a:spLocks noGrp="1"/>
          </p:cNvSpPr>
          <p:nvPr>
            <p:ph idx="1"/>
          </p:nvPr>
        </p:nvSpPr>
        <p:spPr>
          <a:xfrm>
            <a:off x="804231" y="1366093"/>
            <a:ext cx="10223653" cy="5067758"/>
          </a:xfrm>
        </p:spPr>
        <p:txBody>
          <a:bodyPr>
            <a:normAutofit fontScale="92500"/>
          </a:bodyPr>
          <a:lstStyle/>
          <a:p>
            <a:r>
              <a:rPr lang="fa-IR" dirty="0" smtClean="0">
                <a:cs typeface="B Nazanin" panose="00000400000000000000" pitchFamily="2" charset="-78"/>
              </a:rPr>
              <a:t>بازار سرمایه (</a:t>
            </a:r>
            <a:r>
              <a:rPr lang="en-US" dirty="0" smtClean="0">
                <a:cs typeface="B Nazanin" panose="00000400000000000000" pitchFamily="2" charset="-78"/>
              </a:rPr>
              <a:t>Capital market) </a:t>
            </a:r>
            <a:r>
              <a:rPr lang="fa-IR" dirty="0" smtClean="0">
                <a:cs typeface="B Nazanin" panose="00000400000000000000" pitchFamily="2" charset="-78"/>
              </a:rPr>
              <a:t>یکی از زیرمجموعه‌های بازار مالی است که به چند بخش مختلف از جمله بورس اوراق بهادار، فرابورس، بورس انرژی و بورس کالا تقسیم می‌‌شود. مهم‌ترین ویژگی آن، امکان معامله ابزارهایی مانند اوراق قرضه یا اوراق بهادار با سررسید بالاتر از یک‌سال و حتی دارایی‌های بدون سررسید است. این بازار برای شرکت‌ها و سایر نهادهای مالی امکان جذب سرمایه و تامین مالی را فراهم می‌کند. بازار سرمایه پلی است بین کسانی که مازاد سرمایه دارند (سرمایه‌گذاران حقیقی و حقوقی) و کسانی که به سرمایه نیاز دارند (شرکت‌ها، دولت‌ها و نهادها) و نقش کلیدی در تخصیص بهینه سرمایه و رشد اقتصادی ایفا می‌کند.</a:t>
            </a:r>
          </a:p>
          <a:p>
            <a:r>
              <a:rPr lang="fa-IR" b="1" dirty="0" smtClean="0">
                <a:cs typeface="B Nazanin" panose="00000400000000000000" pitchFamily="2" charset="-78"/>
              </a:rPr>
              <a:t>ویژگی‌های </a:t>
            </a:r>
            <a:r>
              <a:rPr lang="fa-IR" b="1" dirty="0">
                <a:cs typeface="B Nazanin" panose="00000400000000000000" pitchFamily="2" charset="-78"/>
              </a:rPr>
              <a:t>بازار سرمایه چیست؟</a:t>
            </a:r>
            <a:endParaRPr lang="fa-IR" dirty="0">
              <a:cs typeface="B Nazanin" panose="00000400000000000000" pitchFamily="2" charset="-78"/>
            </a:endParaRPr>
          </a:p>
          <a:p>
            <a:r>
              <a:rPr lang="fa-IR" dirty="0">
                <a:cs typeface="B Nazanin" panose="00000400000000000000" pitchFamily="2" charset="-78"/>
              </a:rPr>
              <a:t>شفافیت اطلاعات </a:t>
            </a:r>
          </a:p>
          <a:p>
            <a:r>
              <a:rPr lang="fa-IR" dirty="0">
                <a:cs typeface="B Nazanin" panose="00000400000000000000" pitchFamily="2" charset="-78"/>
              </a:rPr>
              <a:t>استفاده از منابع مالی</a:t>
            </a:r>
          </a:p>
          <a:p>
            <a:r>
              <a:rPr lang="fa-IR" dirty="0">
                <a:cs typeface="B Nazanin" panose="00000400000000000000" pitchFamily="2" charset="-78"/>
              </a:rPr>
              <a:t>تسهیل در فرآیند قیمت گذاری </a:t>
            </a:r>
          </a:p>
          <a:p>
            <a:r>
              <a:rPr lang="fa-IR" dirty="0">
                <a:cs typeface="B Nazanin" panose="00000400000000000000" pitchFamily="2" charset="-78"/>
              </a:rPr>
              <a:t>کسب سود و کاهش ریسک </a:t>
            </a:r>
          </a:p>
          <a:p>
            <a:r>
              <a:rPr lang="fa-IR" dirty="0">
                <a:cs typeface="B Nazanin" panose="00000400000000000000" pitchFamily="2" charset="-78"/>
              </a:rPr>
              <a:t>تخصیص </a:t>
            </a:r>
            <a:r>
              <a:rPr lang="fa-IR" dirty="0" smtClean="0">
                <a:cs typeface="B Nazanin" panose="00000400000000000000" pitchFamily="2" charset="-78"/>
              </a:rPr>
              <a:t>بهینه </a:t>
            </a:r>
            <a:r>
              <a:rPr lang="fa-IR" dirty="0">
                <a:cs typeface="B Nazanin" panose="00000400000000000000" pitchFamily="2" charset="-78"/>
              </a:rPr>
              <a:t>سرمایه و هدایت پس‌اندازها به فعالیت‌های مولد</a:t>
            </a:r>
          </a:p>
          <a:p>
            <a:r>
              <a:rPr lang="fa-IR" dirty="0">
                <a:cs typeface="B Nazanin" panose="00000400000000000000" pitchFamily="2" charset="-78"/>
              </a:rPr>
              <a:t/>
            </a:r>
            <a:br>
              <a:rPr lang="fa-IR" dirty="0">
                <a:cs typeface="B Nazanin" panose="00000400000000000000" pitchFamily="2" charset="-78"/>
              </a:rPr>
            </a:br>
            <a:r>
              <a:rPr lang="fa-IR" dirty="0">
                <a:cs typeface="B Nazanin" panose="00000400000000000000" pitchFamily="2" charset="-78"/>
              </a:rPr>
              <a:t/>
            </a:r>
            <a:br>
              <a:rPr lang="fa-IR" dirty="0">
                <a:cs typeface="B Nazanin" panose="00000400000000000000" pitchFamily="2" charset="-78"/>
              </a:rPr>
            </a:br>
            <a:endParaRPr lang="fa-IR" dirty="0">
              <a:cs typeface="B Nazanin" panose="00000400000000000000" pitchFamily="2" charset="-78"/>
            </a:endParaRPr>
          </a:p>
        </p:txBody>
      </p:sp>
    </p:spTree>
    <p:extLst>
      <p:ext uri="{BB962C8B-B14F-4D97-AF65-F5344CB8AC3E}">
        <p14:creationId xmlns:p14="http://schemas.microsoft.com/office/powerpoint/2010/main" val="2995185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128" y="673055"/>
            <a:ext cx="9404723" cy="1400530"/>
          </a:xfrm>
        </p:spPr>
        <p:txBody>
          <a:bodyPr/>
          <a:lstStyle/>
          <a:p>
            <a:pPr algn="r"/>
            <a:r>
              <a:rPr lang="fa-IR" sz="2800" b="1" dirty="0">
                <a:cs typeface="B Nazanin" panose="00000400000000000000" pitchFamily="2" charset="-78"/>
              </a:rPr>
              <a:t>بازار سرمایه به چند بخش تقسیم می‌شود؟</a:t>
            </a:r>
            <a:br>
              <a:rPr lang="fa-IR" sz="2800" b="1" dirty="0">
                <a:cs typeface="B Nazanin" panose="00000400000000000000" pitchFamily="2" charset="-78"/>
              </a:rPr>
            </a:br>
            <a:r>
              <a:rPr lang="fa-IR" sz="2800" dirty="0">
                <a:cs typeface="B Nazanin" panose="00000400000000000000" pitchFamily="2" charset="-78"/>
              </a:rPr>
              <a:t/>
            </a:r>
            <a:br>
              <a:rPr lang="fa-IR" sz="2800" dirty="0">
                <a:cs typeface="B Nazanin" panose="00000400000000000000" pitchFamily="2" charset="-78"/>
              </a:rPr>
            </a:br>
            <a:endParaRPr lang="fa-IR" sz="2800" dirty="0">
              <a:cs typeface="B Nazanin" panose="00000400000000000000" pitchFamily="2" charset="-78"/>
            </a:endParaRPr>
          </a:p>
        </p:txBody>
      </p:sp>
      <p:pic>
        <p:nvPicPr>
          <p:cNvPr id="4" name="Content Placeholder 3"/>
          <p:cNvPicPr>
            <a:picLocks noGrp="1" noChangeAspect="1"/>
          </p:cNvPicPr>
          <p:nvPr>
            <p:ph idx="1"/>
          </p:nvPr>
        </p:nvPicPr>
        <p:blipFill>
          <a:blip r:embed="rId2"/>
          <a:stretch>
            <a:fillRect/>
          </a:stretch>
        </p:blipFill>
        <p:spPr>
          <a:xfrm>
            <a:off x="1766888" y="2164556"/>
            <a:ext cx="7620000" cy="3971925"/>
          </a:xfrm>
          <a:prstGeom prst="rect">
            <a:avLst/>
          </a:prstGeom>
        </p:spPr>
      </p:pic>
    </p:spTree>
    <p:extLst>
      <p:ext uri="{BB962C8B-B14F-4D97-AF65-F5344CB8AC3E}">
        <p14:creationId xmlns:p14="http://schemas.microsoft.com/office/powerpoint/2010/main" val="3084974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b="1" dirty="0">
                <a:cs typeface="B Nazanin" panose="00000400000000000000" pitchFamily="2" charset="-78"/>
              </a:rPr>
              <a:t>قانون بازار اوراق بهادار مصوب 1384</a:t>
            </a:r>
            <a:r>
              <a:rPr lang="fa-IR" dirty="0">
                <a:cs typeface="B Nazanin" panose="00000400000000000000" pitchFamily="2" charset="-78"/>
              </a:rPr>
              <a:t/>
            </a:r>
            <a:br>
              <a:rPr lang="fa-IR" dirty="0">
                <a:cs typeface="B Nazanin" panose="00000400000000000000" pitchFamily="2" charset="-78"/>
              </a:rPr>
            </a:br>
            <a:endParaRPr lang="fa-IR" dirty="0">
              <a:cs typeface="B Nazanin" panose="00000400000000000000" pitchFamily="2" charset="-78"/>
            </a:endParaRPr>
          </a:p>
        </p:txBody>
      </p:sp>
      <p:sp>
        <p:nvSpPr>
          <p:cNvPr id="3" name="Content Placeholder 2"/>
          <p:cNvSpPr>
            <a:spLocks noGrp="1"/>
          </p:cNvSpPr>
          <p:nvPr>
            <p:ph idx="1"/>
          </p:nvPr>
        </p:nvSpPr>
        <p:spPr/>
        <p:txBody>
          <a:bodyPr>
            <a:normAutofit lnSpcReduction="10000"/>
          </a:bodyPr>
          <a:lstStyle/>
          <a:p>
            <a:r>
              <a:rPr lang="fa-IR" dirty="0">
                <a:cs typeface="B Nazanin" panose="00000400000000000000" pitchFamily="2" charset="-78"/>
              </a:rPr>
              <a:t>قانون فوق مشتمل بر شصت ماده و بیست و نه تبصره در جلسه علنی روز سه‌شنبه مورخ اول</a:t>
            </a:r>
            <a:br>
              <a:rPr lang="fa-IR" dirty="0">
                <a:cs typeface="B Nazanin" panose="00000400000000000000" pitchFamily="2" charset="-78"/>
              </a:rPr>
            </a:br>
            <a:r>
              <a:rPr lang="fa-IR" dirty="0">
                <a:cs typeface="B Nazanin" panose="00000400000000000000" pitchFamily="2" charset="-78"/>
              </a:rPr>
              <a:t>آذر ماه یکهزار و سیصد و هشتاد و چهار مجلس شورای اسلامی تصویب و در تاریخ ۲/۹/</a:t>
            </a:r>
            <a:br>
              <a:rPr lang="fa-IR" dirty="0">
                <a:cs typeface="B Nazanin" panose="00000400000000000000" pitchFamily="2" charset="-78"/>
              </a:rPr>
            </a:br>
            <a:r>
              <a:rPr lang="fa-IR" dirty="0">
                <a:cs typeface="B Nazanin" panose="00000400000000000000" pitchFamily="2" charset="-78"/>
              </a:rPr>
              <a:t>۱۳۸۴ به تأیید شورای نگهبان رسید.</a:t>
            </a:r>
            <a:br>
              <a:rPr lang="fa-IR" dirty="0">
                <a:cs typeface="B Nazanin" panose="00000400000000000000" pitchFamily="2" charset="-78"/>
              </a:rPr>
            </a:br>
            <a:r>
              <a:rPr lang="fa-IR" dirty="0" smtClean="0">
                <a:cs typeface="B Nazanin" panose="00000400000000000000" pitchFamily="2" charset="-78"/>
              </a:rPr>
              <a:t>ابتدا </a:t>
            </a:r>
            <a:r>
              <a:rPr lang="fa-IR" dirty="0">
                <a:cs typeface="B Nazanin" panose="00000400000000000000" pitchFamily="2" charset="-78"/>
              </a:rPr>
              <a:t>لازم است که به قانون بازار اوراق بهادار مصوب سال 1384 اشاره کنیم. در واقع بعد از تصویب این قانون بود که ساختار بازار سرمایه به کلی متحول شد. در این قانون شورایی تشکیل شد که به ریاست وزیر امور اقتصاد و دارایی به تصويب سیاست‌های كلان این بازار بپردازد. در مواد 44 و 45 این قانون آمده است که هيچ سهامدار حقيقي يا حقوقي، نمی‌تواند بيش از 2.5 درصد از سهام بورس را در اختیار داشته باشد. همچنین امکان داشتن 5 درصد از سهام شركت سپرده‌گذاری مركزي اوراق بهادار و تسويه وجوه به طور مستقيم يا غيرمستقيم نیز وجود ندارد.</a:t>
            </a:r>
          </a:p>
          <a:p>
            <a:r>
              <a:rPr lang="fa-IR" dirty="0">
                <a:cs typeface="B Nazanin" panose="00000400000000000000" pitchFamily="2" charset="-78"/>
              </a:rPr>
              <a:t>تصویب این قانون بعد از 40 سال توانست یک تحول جدی و تجدید ساختار برای بازار سرمایه باشد. اما این قانون بسیار خلاصه بود و برخی از نواقص آن هم بعد از مدت کوتاهی پدیدار گشتند. نیاز به اصلاح قانون موجب شد تا برخی از الحاقات و موارد اصلاحی دیگر به صورت پراکنده در قوانین دیگر گنجانده شوند. این مقررات پراکنده توانستند برخی از نیازهای فوری بازار سرمایه را پوشش دهند، اما نیازهای حقوق این بازار را به طور کامل برطرف نمی‌کردند.</a:t>
            </a:r>
          </a:p>
          <a:p>
            <a:endParaRPr lang="fa-IR" dirty="0">
              <a:cs typeface="B Nazanin" panose="00000400000000000000" pitchFamily="2" charset="-78"/>
            </a:endParaRPr>
          </a:p>
        </p:txBody>
      </p:sp>
    </p:spTree>
    <p:extLst>
      <p:ext uri="{BB962C8B-B14F-4D97-AF65-F5344CB8AC3E}">
        <p14:creationId xmlns:p14="http://schemas.microsoft.com/office/powerpoint/2010/main" val="1664403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2800" b="1"/>
              <a:t>قانون توسعه ابزارها و نهادهای مالی جدید مصوب 1388</a:t>
            </a:r>
            <a:r>
              <a:rPr lang="fa-IR" sz="2800"/>
              <a:t/>
            </a:r>
            <a:br>
              <a:rPr lang="fa-IR" sz="2800"/>
            </a:br>
            <a:endParaRPr lang="fa-IR" sz="2800"/>
          </a:p>
        </p:txBody>
      </p:sp>
      <p:sp>
        <p:nvSpPr>
          <p:cNvPr id="3" name="Content Placeholder 2"/>
          <p:cNvSpPr>
            <a:spLocks noGrp="1"/>
          </p:cNvSpPr>
          <p:nvPr>
            <p:ph idx="1"/>
          </p:nvPr>
        </p:nvSpPr>
        <p:spPr/>
        <p:txBody>
          <a:bodyPr>
            <a:normAutofit/>
          </a:bodyPr>
          <a:lstStyle/>
          <a:p>
            <a:r>
              <a:rPr lang="fa-IR" dirty="0" smtClean="0"/>
              <a:t>در </a:t>
            </a:r>
            <a:r>
              <a:rPr lang="fa-IR" dirty="0"/>
              <a:t>اين قانون سعي شده است بسياري از شکاف‌های موجود در بازار سرمايه ايران برطرف شوند. همچنین در اين زمينه توجهی ويژه به مشكلات موجود در عرصه فعاليت نهادهاي مالي جديد معطوف شده است. در حقيقت، قانون‌گذار سعي کرده است تا با تنظيم مواد قانونی، ابهامات و معضلات مشاهده ‌شده در عرصه فعاليت صندوق‌های سرمایه‌گذاری مشترك رفع شوند. در عین حال، افق روشني جهت تاسيس و راه‌اندازی ديگر نهادهاي مالي مورد نياز بازار سرمايه نیز به تصوير كشيده شده است.</a:t>
            </a:r>
          </a:p>
          <a:p>
            <a:r>
              <a:rPr lang="fa-IR" dirty="0"/>
              <a:t>بر اساس ماده 2 اين قانون، ثبت صندوق‌های بازنشستگي، سرمایه‌گذاری، صندوق‌های سرمایه‌گذاری مشترك و ديگر صندوق‌هایی كه بر اساس قانون بازار اوراق بهادار به عنوان نهاد مالي محسوب می‌شوند، صرفا با مجوز سازمان بورس اوراق بهادار امکان‌پذیر است. همچنین این شرکت‌ها پس از ثبت نيز داراي شخصيت حقوقي خواهند بود. از اين رو، از ویژگی‌هایی نظیر امكان افتتاح حساب بانكي، مورد خطاب قرار گرفتن در مراجع قضايي و امكان اخذ تسهيلات برخوردار خواهند شد. همچنين بر اساس ماده 3 قانون و در ازاي سرمایه‌گذاری در اين نوع صندوق‌ها، گواهي سپرده با نام صادر می‌شود. در عین حال، میزان مسئوليت سرمایه‌گذاران در اين صندوق‌ها نیز صرفا با توجه به مبلغ سرمایه‌گذاری آن‌ها تعیین خواه</a:t>
            </a:r>
          </a:p>
          <a:p>
            <a:endParaRPr lang="fa-IR" dirty="0"/>
          </a:p>
        </p:txBody>
      </p:sp>
    </p:spTree>
    <p:extLst>
      <p:ext uri="{BB962C8B-B14F-4D97-AF65-F5344CB8AC3E}">
        <p14:creationId xmlns:p14="http://schemas.microsoft.com/office/powerpoint/2010/main" val="3157021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cs typeface="B Nazanin" panose="00000400000000000000" pitchFamily="2" charset="-78"/>
              </a:rPr>
              <a:t>قانون احکام دائمی برنامه های توسعه</a:t>
            </a:r>
            <a:r>
              <a:rPr lang="fa-IR" dirty="0">
                <a:cs typeface="B Nazanin" panose="00000400000000000000" pitchFamily="2" charset="-78"/>
              </a:rPr>
              <a:t/>
            </a:r>
            <a:br>
              <a:rPr lang="fa-IR" dirty="0">
                <a:cs typeface="B Nazanin" panose="00000400000000000000" pitchFamily="2" charset="-78"/>
              </a:rPr>
            </a:br>
            <a:endParaRPr lang="fa-IR" dirty="0">
              <a:cs typeface="B Nazanin" panose="00000400000000000000" pitchFamily="2" charset="-78"/>
            </a:endParaRPr>
          </a:p>
        </p:txBody>
      </p:sp>
      <p:sp>
        <p:nvSpPr>
          <p:cNvPr id="3" name="Content Placeholder 2"/>
          <p:cNvSpPr>
            <a:spLocks noGrp="1"/>
          </p:cNvSpPr>
          <p:nvPr>
            <p:ph idx="1"/>
          </p:nvPr>
        </p:nvSpPr>
        <p:spPr>
          <a:xfrm>
            <a:off x="528810" y="1689361"/>
            <a:ext cx="10014332" cy="4601270"/>
          </a:xfrm>
        </p:spPr>
        <p:txBody>
          <a:bodyPr>
            <a:normAutofit/>
          </a:bodyPr>
          <a:lstStyle/>
          <a:p>
            <a:pPr algn="r"/>
            <a:r>
              <a:rPr lang="fa-IR" dirty="0" smtClean="0">
                <a:cs typeface="B Nazanin" panose="00000400000000000000" pitchFamily="2" charset="-78"/>
              </a:rPr>
              <a:t>در </a:t>
            </a:r>
            <a:r>
              <a:rPr lang="fa-IR" dirty="0">
                <a:cs typeface="B Nazanin" panose="00000400000000000000" pitchFamily="2" charset="-78"/>
              </a:rPr>
              <a:t>این قانون 73 ماده‌ای، 52 ماده آن به احکام دائمی برنامه‌های توسعه و سیاست‌های مرتبط با حوزه پولی و حقوق بازار سرمایه کشور اشاره دارند. از سوی دیگر، سیاست‌های تسهیل تجارت مانند ممنوعیت وضع موانع غیر تعرفه‌ای نیز توسط قانون‌گذار مد نظر قرار گرفته‌اند. طبق این قانون، شورای گفتگوی دولت و بخش خصوصی نیز به رسمیت شناخته شد که باید 12 جلسه از این شورا در طول یک سال برگزار شود. رؤسای اتاق‌های بازرگانی نیز عضو شوراهای برنامه‌ریزی استان‌ها شدند. همچنین پرداخت چهار در هزار حق عضویت در اتاق که اخیرا مورد نقد فعالان بخش خصوصی قرار گرفته بود نیز دائمی شد.</a:t>
            </a:r>
          </a:p>
          <a:p>
            <a:r>
              <a:rPr lang="fa-IR" dirty="0">
                <a:cs typeface="B Nazanin" panose="00000400000000000000" pitchFamily="2" charset="-78"/>
              </a:rPr>
              <a:t>اما یکی از مهم‌ترین بخش‌های اقتصاد که از این قانون متاثر شد، حوزه‌های مرتبط با مباحث پولی و سرمایه است. یکی از این موارد مهم آن به تصمیم گیران پولی کشور یعنی مجمع عمومی بانک مرکزی برمی‌گردد. طبق ماده 33 این قانون، اداره امور بانک مرکزی ایران بر اساس قانون پولی و بانکی خواهد بود. همچنین تسهیلاتی نیز برای صندوق‌های سرمایه‌گذاری زیر در نظر گرفته شد.</a:t>
            </a:r>
          </a:p>
          <a:p>
            <a:r>
              <a:rPr lang="fa-IR" dirty="0">
                <a:cs typeface="B Nazanin" panose="00000400000000000000" pitchFamily="2" charset="-78"/>
              </a:rPr>
              <a:t>اعطای تسهیلات مالی به شرکت‌های خصوصی، تعاونی و بنگاه‌های اقتصادی متعلق به موسسات عمومی و غیردولتی</a:t>
            </a:r>
          </a:p>
          <a:p>
            <a:r>
              <a:rPr lang="fa-IR" dirty="0">
                <a:cs typeface="B Nazanin" panose="00000400000000000000" pitchFamily="2" charset="-78"/>
              </a:rPr>
              <a:t>اعطای تسهیلات مالی برای صادرات خدمات فنی و مهندسی به شرکت‌های خصوصی و تعاونی</a:t>
            </a:r>
          </a:p>
          <a:p>
            <a:endParaRPr lang="fa-IR" dirty="0">
              <a:cs typeface="B Nazanin" panose="00000400000000000000" pitchFamily="2" charset="-78"/>
            </a:endParaRPr>
          </a:p>
        </p:txBody>
      </p:sp>
    </p:spTree>
    <p:extLst>
      <p:ext uri="{BB962C8B-B14F-4D97-AF65-F5344CB8AC3E}">
        <p14:creationId xmlns:p14="http://schemas.microsoft.com/office/powerpoint/2010/main" val="26677817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200" b="1" dirty="0">
                <a:cs typeface="B Nazanin" panose="00000400000000000000" pitchFamily="2" charset="-78"/>
              </a:rPr>
              <a:t>قانون رفع موانع تولید</a:t>
            </a:r>
            <a:r>
              <a:rPr lang="fa-IR" dirty="0">
                <a:cs typeface="B Nazanin" panose="00000400000000000000" pitchFamily="2" charset="-78"/>
              </a:rPr>
              <a:t/>
            </a:r>
            <a:br>
              <a:rPr lang="fa-IR" dirty="0">
                <a:cs typeface="B Nazanin" panose="00000400000000000000" pitchFamily="2" charset="-78"/>
              </a:rPr>
            </a:br>
            <a:endParaRPr lang="fa-IR" dirty="0">
              <a:cs typeface="B Nazanin" panose="00000400000000000000" pitchFamily="2" charset="-78"/>
            </a:endParaRPr>
          </a:p>
        </p:txBody>
      </p:sp>
      <p:sp>
        <p:nvSpPr>
          <p:cNvPr id="3" name="Content Placeholder 2"/>
          <p:cNvSpPr>
            <a:spLocks noGrp="1"/>
          </p:cNvSpPr>
          <p:nvPr>
            <p:ph idx="1"/>
          </p:nvPr>
        </p:nvSpPr>
        <p:spPr>
          <a:xfrm>
            <a:off x="646111" y="1469024"/>
            <a:ext cx="10326689" cy="4788557"/>
          </a:xfrm>
        </p:spPr>
        <p:txBody>
          <a:bodyPr>
            <a:normAutofit/>
          </a:bodyPr>
          <a:lstStyle/>
          <a:p>
            <a:r>
              <a:rPr lang="fa-IR" dirty="0" smtClean="0">
                <a:cs typeface="B Nazanin" panose="00000400000000000000" pitchFamily="2" charset="-78"/>
              </a:rPr>
              <a:t>قانون </a:t>
            </a:r>
            <a:r>
              <a:rPr lang="fa-IR" dirty="0">
                <a:cs typeface="B Nazanin" panose="00000400000000000000" pitchFamily="2" charset="-78"/>
              </a:rPr>
              <a:t>رفع موانع تولید و ارتقای نظام مالی کشور صرفا با هدف رشد بازار سرمایه نوشته نشد؛ اما در این قانون سعی شده است بیشترین استفاده از پتانسیل‌های بازار سرمایه صورت پذیرد. به عنوان مثال، انتشار صکوک و اوراق مشارکت که دغدغه همیشگی دولت‌ها بوده است در این قانون به صورت مبسوط دیده شد و شرایط انجام آن نیز تسهیل گردید. همچنین بیشترین قوانین مربوط به بورس در قانون رفع موانع تولید، مربوط به چگونگی و تسهیل کردن تامین منابع مالی هستند.</a:t>
            </a:r>
          </a:p>
          <a:p>
            <a:r>
              <a:rPr lang="fa-IR" dirty="0">
                <a:cs typeface="B Nazanin" panose="00000400000000000000" pitchFamily="2" charset="-78"/>
              </a:rPr>
              <a:t>در ماده 28 این قانون، ایجاد صندوق تثبیت بازار به عنوان نهاد مالی تحت نظارت سازمان بورس و اوراق بهادار با شخصیت حقوقی مستقل تعیین شده است. این ماده قانونی می‌تواند موجبات تثبیت بازار سرمایه را فراهم آورد.</a:t>
            </a:r>
          </a:p>
          <a:p>
            <a:r>
              <a:rPr lang="fa-IR" dirty="0">
                <a:cs typeface="B Nazanin" panose="00000400000000000000" pitchFamily="2" charset="-78"/>
              </a:rPr>
              <a:t>دیگر پتانسیل این قانون برای بازار سرمایه نیز به امکان ایجاد سهام خزانه برمی‌گردد. این امر موضوعی جدید در کشورمان محسوب می‌شود که در گذشته امکان اجرایی شدن نداشت. استفاده از سهام خزانه موجب شفافیت بیشتر در اجرای درست حقوق این بازار می‌شود؛ زیرا به نوعی یک بازار‌گردانی مدرن توسط خود شرکت‌های سرمایه‌ای را میسر می‌کند. این قانون اگر به شکل صحیح اجرا شود، می‌تواند باعث شکوفایی بازار سرمایه شود. زیرا به عنوان یک موتور بالقوه در جهت عدم افت بیشتر مارکت و هم به عنوان یک ترمز برای افزایش حباب گونه قیمت‌ها به شمار می‌رود.</a:t>
            </a:r>
          </a:p>
          <a:p>
            <a:endParaRPr lang="fa-IR" dirty="0">
              <a:cs typeface="B Nazanin" panose="00000400000000000000" pitchFamily="2" charset="-78"/>
            </a:endParaRPr>
          </a:p>
        </p:txBody>
      </p:sp>
    </p:spTree>
    <p:extLst>
      <p:ext uri="{BB962C8B-B14F-4D97-AF65-F5344CB8AC3E}">
        <p14:creationId xmlns:p14="http://schemas.microsoft.com/office/powerpoint/2010/main" val="4018390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A9815-AEA8-7AE6-BB4D-12646AEAA909}"/>
              </a:ext>
            </a:extLst>
          </p:cNvPr>
          <p:cNvSpPr>
            <a:spLocks noGrp="1"/>
          </p:cNvSpPr>
          <p:nvPr>
            <p:ph type="title"/>
          </p:nvPr>
        </p:nvSpPr>
        <p:spPr>
          <a:xfrm>
            <a:off x="1532239" y="624110"/>
            <a:ext cx="9972374" cy="833987"/>
          </a:xfrm>
        </p:spPr>
        <p:txBody>
          <a:bodyPr>
            <a:normAutofit/>
          </a:bodyPr>
          <a:lstStyle/>
          <a:p>
            <a:pPr algn="r"/>
            <a:r>
              <a:rPr lang="fa-IR" sz="2800" dirty="0">
                <a:cs typeface="B Nazanin" panose="00000400000000000000" pitchFamily="2" charset="-78"/>
              </a:rPr>
              <a:t>شوراهای فقهی: اختیارات و مصوبات کلیدی</a:t>
            </a:r>
            <a:endParaRPr lang="en-US" sz="2800" dirty="0">
              <a:cs typeface="B Nazanin" panose="00000400000000000000" pitchFamily="2" charset="-78"/>
            </a:endParaRPr>
          </a:p>
        </p:txBody>
      </p:sp>
      <p:sp>
        <p:nvSpPr>
          <p:cNvPr id="3" name="Content Placeholder 2">
            <a:extLst>
              <a:ext uri="{FF2B5EF4-FFF2-40B4-BE49-F238E27FC236}">
                <a16:creationId xmlns:a16="http://schemas.microsoft.com/office/drawing/2014/main" id="{56B5262C-7B60-7642-B2E2-DF8315E899FF}"/>
              </a:ext>
            </a:extLst>
          </p:cNvPr>
          <p:cNvSpPr>
            <a:spLocks noGrp="1"/>
          </p:cNvSpPr>
          <p:nvPr>
            <p:ph idx="1"/>
          </p:nvPr>
        </p:nvSpPr>
        <p:spPr>
          <a:xfrm>
            <a:off x="1021493" y="1458097"/>
            <a:ext cx="10483120" cy="5058033"/>
          </a:xfrm>
        </p:spPr>
        <p:txBody>
          <a:bodyPr>
            <a:normAutofit/>
          </a:bodyPr>
          <a:lstStyle/>
          <a:p>
            <a:pPr marL="0" indent="0" algn="just" rtl="1">
              <a:buNone/>
            </a:pPr>
            <a:r>
              <a:rPr lang="fa-IR" sz="2000" dirty="0">
                <a:cs typeface="B Nazanin" panose="00000400000000000000" pitchFamily="2" charset="-78"/>
              </a:rPr>
              <a:t>شورای فقهی سازمان بورس:</a:t>
            </a:r>
          </a:p>
          <a:p>
            <a:pPr algn="just" rtl="1"/>
            <a:r>
              <a:rPr lang="fa-IR" sz="2000" dirty="0">
                <a:cs typeface="B Nazanin" panose="00000400000000000000" pitchFamily="2" charset="-78"/>
              </a:rPr>
              <a:t>ترکیب: 5 نفر (3 فقیه + 1 حقوقدان + 1 اقتصاددان) به انتخاب شورای عالی بورس</a:t>
            </a:r>
          </a:p>
          <a:p>
            <a:pPr algn="just" rtl="1"/>
            <a:r>
              <a:rPr lang="fa-IR" sz="2000" dirty="0">
                <a:cs typeface="B Nazanin" panose="00000400000000000000" pitchFamily="2" charset="-78"/>
              </a:rPr>
              <a:t>وظیفه: تائید یا رد عقود پایه اوراق بهادار اسلامی</a:t>
            </a:r>
          </a:p>
          <a:p>
            <a:pPr algn="just" rtl="1"/>
            <a:r>
              <a:rPr lang="fa-IR" sz="2000" dirty="0">
                <a:cs typeface="B Nazanin" panose="00000400000000000000" pitchFamily="2" charset="-78"/>
              </a:rPr>
              <a:t>مصوبه شاخص: دستورالعمل صکوک اجاره مصوب 1388</a:t>
            </a:r>
          </a:p>
          <a:p>
            <a:pPr algn="just" rtl="1"/>
            <a:r>
              <a:rPr lang="fa-IR" sz="2000" dirty="0">
                <a:cs typeface="B Nazanin" panose="00000400000000000000" pitchFamily="2" charset="-78"/>
              </a:rPr>
              <a:t>تاثیر بر بازار سرمایه:بدون نظریه مثبت این شورا هیچ صکوکی اجازه انتشار ندارد.</a:t>
            </a:r>
          </a:p>
          <a:p>
            <a:pPr marL="0" indent="0" algn="just" rtl="1">
              <a:buNone/>
            </a:pPr>
            <a:r>
              <a:rPr lang="fa-IR" sz="2000" dirty="0">
                <a:cs typeface="B Nazanin" panose="00000400000000000000" pitchFamily="2" charset="-78"/>
              </a:rPr>
              <a:t>کمیته فقهی بانک مرکزی:</a:t>
            </a:r>
          </a:p>
          <a:p>
            <a:pPr algn="just" rtl="1"/>
            <a:r>
              <a:rPr lang="fa-IR" sz="2000" dirty="0">
                <a:cs typeface="B Nazanin" panose="00000400000000000000" pitchFamily="2" charset="-78"/>
              </a:rPr>
              <a:t>ترکیب: 5 فقیه عضو شورای نگهبان (به طور معمول) + نماینده بانک مرکزی</a:t>
            </a:r>
          </a:p>
          <a:p>
            <a:pPr algn="just" rtl="1"/>
            <a:r>
              <a:rPr lang="fa-IR" sz="2000" dirty="0">
                <a:cs typeface="B Nazanin" panose="00000400000000000000" pitchFamily="2" charset="-78"/>
              </a:rPr>
              <a:t>وظیفه: بررسی ابزارهای بازار پول از نظر عدم احتوا بر ربا و غرر</a:t>
            </a:r>
          </a:p>
          <a:p>
            <a:pPr algn="just" rtl="1"/>
            <a:r>
              <a:rPr lang="fa-IR" sz="2000" dirty="0">
                <a:cs typeface="B Nazanin" panose="00000400000000000000" pitchFamily="2" charset="-78"/>
              </a:rPr>
              <a:t>مصوبه شاخص: دستورالعمل اوراق سلف موازی استاندارد جایگزین ریپوی ربوی در بازار بین بانکی.</a:t>
            </a:r>
          </a:p>
          <a:p>
            <a:pPr algn="just" rtl="1"/>
            <a:endParaRPr lang="fa-IR" sz="2000" dirty="0">
              <a:cs typeface="B Nazanin" panose="00000400000000000000" pitchFamily="2" charset="-78"/>
            </a:endParaRPr>
          </a:p>
          <a:p>
            <a:pPr marL="0" indent="0" algn="just" rtl="1">
              <a:buNone/>
            </a:pPr>
            <a:r>
              <a:rPr lang="fa-IR" sz="2000" dirty="0">
                <a:cs typeface="B Nazanin" panose="00000400000000000000" pitchFamily="2" charset="-78"/>
              </a:rPr>
              <a:t>** گاهی ارای این دو شورا با یکدیگر تعارض دارد. مثال: شرط تضمین سود در گواهی سپرده از نظر کمیته فقهی بانک مرکزی جایز اما از نظر شورای فقهی سازمان بورس غیر شرعی اعلام شده است. در این موارد سخت گیرانه ترین نظر ملاک عمل در بورس قرار می گیرد.</a:t>
            </a:r>
          </a:p>
          <a:p>
            <a:pPr algn="just" rtl="1"/>
            <a:endParaRPr lang="en-US" sz="2000" dirty="0">
              <a:cs typeface="B Nazanin" panose="00000400000000000000" pitchFamily="2" charset="-78"/>
            </a:endParaRPr>
          </a:p>
        </p:txBody>
      </p:sp>
    </p:spTree>
    <p:extLst>
      <p:ext uri="{BB962C8B-B14F-4D97-AF65-F5344CB8AC3E}">
        <p14:creationId xmlns:p14="http://schemas.microsoft.com/office/powerpoint/2010/main" val="28826355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9BD03-814A-BD13-8BE7-D87BB383629D}"/>
              </a:ext>
            </a:extLst>
          </p:cNvPr>
          <p:cNvSpPr>
            <a:spLocks noGrp="1"/>
          </p:cNvSpPr>
          <p:nvPr>
            <p:ph type="title"/>
          </p:nvPr>
        </p:nvSpPr>
        <p:spPr>
          <a:xfrm>
            <a:off x="2592925" y="624110"/>
            <a:ext cx="8911687" cy="842225"/>
          </a:xfrm>
        </p:spPr>
        <p:txBody>
          <a:bodyPr>
            <a:normAutofit/>
          </a:bodyPr>
          <a:lstStyle/>
          <a:p>
            <a:pPr algn="r"/>
            <a:r>
              <a:rPr lang="fa-IR" dirty="0">
                <a:cs typeface="B Nazanin" panose="00000400000000000000" pitchFamily="2" charset="-78"/>
              </a:rPr>
              <a:t>مراجع تنظیم گر و ناظر در ایران</a:t>
            </a:r>
            <a:endParaRPr lang="en-US" dirty="0">
              <a:cs typeface="B Nazanin" panose="00000400000000000000" pitchFamily="2" charset="-78"/>
            </a:endParaRPr>
          </a:p>
        </p:txBody>
      </p:sp>
      <p:sp>
        <p:nvSpPr>
          <p:cNvPr id="3" name="Content Placeholder 2">
            <a:extLst>
              <a:ext uri="{FF2B5EF4-FFF2-40B4-BE49-F238E27FC236}">
                <a16:creationId xmlns:a16="http://schemas.microsoft.com/office/drawing/2014/main" id="{F968994E-AA82-C6E8-A0DA-902D0EFEAEAE}"/>
              </a:ext>
            </a:extLst>
          </p:cNvPr>
          <p:cNvSpPr>
            <a:spLocks noGrp="1"/>
          </p:cNvSpPr>
          <p:nvPr>
            <p:ph idx="1"/>
          </p:nvPr>
        </p:nvSpPr>
        <p:spPr>
          <a:xfrm>
            <a:off x="1433384" y="1466335"/>
            <a:ext cx="10071228" cy="5008606"/>
          </a:xfrm>
        </p:spPr>
        <p:txBody>
          <a:bodyPr>
            <a:normAutofit lnSpcReduction="10000"/>
          </a:bodyPr>
          <a:lstStyle/>
          <a:p>
            <a:pPr marL="0" indent="0" algn="just" rtl="1">
              <a:buNone/>
            </a:pPr>
            <a:r>
              <a:rPr lang="fa-IR" dirty="0">
                <a:cs typeface="B Nazanin" panose="00000400000000000000" pitchFamily="2" charset="-78"/>
              </a:rPr>
              <a:t>بازار پول (تحت نظارت بانک مرکزی)</a:t>
            </a:r>
          </a:p>
          <a:p>
            <a:pPr algn="just" rtl="1"/>
            <a:r>
              <a:rPr lang="fa-IR" dirty="0">
                <a:cs typeface="B Nazanin" panose="00000400000000000000" pitchFamily="2" charset="-78"/>
              </a:rPr>
              <a:t>بانک مرکزی جمهوری اسلامی ایران (ماده 10 قانون پولی و بانکی: نظارت بر بانکها و موسسات اعتباری)</a:t>
            </a:r>
          </a:p>
          <a:p>
            <a:pPr algn="just" rtl="1"/>
            <a:r>
              <a:rPr lang="fa-IR" dirty="0">
                <a:cs typeface="B Nazanin" panose="00000400000000000000" pitchFamily="2" charset="-78"/>
              </a:rPr>
              <a:t>شورای پول و اعتبار (ماده 23 قانون عملیات بانکی بدون ربا: تصویب مقررات پولی)</a:t>
            </a:r>
          </a:p>
          <a:p>
            <a:pPr algn="just" rtl="1"/>
            <a:r>
              <a:rPr lang="fa-IR" dirty="0">
                <a:cs typeface="B Nazanin" panose="00000400000000000000" pitchFamily="2" charset="-78"/>
              </a:rPr>
              <a:t>کمیته فقهی بانک مرکزی (ابلاغی 1389: تطبیق ابزارها با شریعت)</a:t>
            </a:r>
          </a:p>
          <a:p>
            <a:pPr marL="0" indent="0" algn="just" rtl="1">
              <a:buNone/>
            </a:pPr>
            <a:r>
              <a:rPr lang="fa-IR" dirty="0">
                <a:cs typeface="B Nazanin" panose="00000400000000000000" pitchFamily="2" charset="-78"/>
              </a:rPr>
              <a:t>بازار سرمایه (تحت نظارت سازمان بورس)</a:t>
            </a:r>
          </a:p>
          <a:p>
            <a:pPr algn="just" rtl="1"/>
            <a:r>
              <a:rPr lang="fa-IR" dirty="0">
                <a:cs typeface="B Nazanin" panose="00000400000000000000" pitchFamily="2" charset="-78"/>
              </a:rPr>
              <a:t>شورای عالی بورس و اوراق بهادار (ماده4 قانون بازار اوراق بهادار: سیاست گذاری کلان)</a:t>
            </a:r>
          </a:p>
          <a:p>
            <a:pPr algn="just" rtl="1"/>
            <a:r>
              <a:rPr lang="fa-IR" dirty="0">
                <a:cs typeface="B Nazanin" panose="00000400000000000000" pitchFamily="2" charset="-78"/>
              </a:rPr>
              <a:t>سازمان بورس و اوراق بهادار (ماده5: اجرا، نظارت، اعطای مجوز)</a:t>
            </a:r>
          </a:p>
          <a:p>
            <a:pPr algn="just" rtl="1"/>
            <a:r>
              <a:rPr lang="fa-IR" dirty="0">
                <a:cs typeface="B Nazanin" panose="00000400000000000000" pitchFamily="2" charset="-78"/>
              </a:rPr>
              <a:t>شورای فقهی سازمان بورس (مصوبه 1386: تائید شرعی اوراق و عقود)</a:t>
            </a:r>
          </a:p>
          <a:p>
            <a:pPr marL="0" indent="0" algn="just" rtl="1">
              <a:buNone/>
            </a:pPr>
            <a:r>
              <a:rPr lang="fa-IR" dirty="0">
                <a:cs typeface="B Nazanin" panose="00000400000000000000" pitchFamily="2" charset="-78"/>
              </a:rPr>
              <a:t>نهادهای مشترک یا هماهنگ کننده</a:t>
            </a:r>
          </a:p>
          <a:p>
            <a:pPr algn="just" rtl="1"/>
            <a:r>
              <a:rPr lang="fa-IR" dirty="0">
                <a:cs typeface="B Nazanin" panose="00000400000000000000" pitchFamily="2" charset="-78"/>
              </a:rPr>
              <a:t>شورای هماهنگی اقتصادی سران قوا (حل تعارض بین بانک مرکزی و سازمان بورس در موارد استثنایی)</a:t>
            </a:r>
          </a:p>
          <a:p>
            <a:pPr algn="just" rtl="1"/>
            <a:r>
              <a:rPr lang="fa-IR" dirty="0">
                <a:cs typeface="B Nazanin" panose="00000400000000000000" pitchFamily="2" charset="-78"/>
              </a:rPr>
              <a:t>دیوان عدالت اداری (رسیدگی به شکایات از مصوبات هر دو نهاد)</a:t>
            </a:r>
          </a:p>
          <a:p>
            <a:pPr marL="0" indent="0" algn="just" rtl="1">
              <a:buNone/>
            </a:pPr>
            <a:r>
              <a:rPr lang="fa-IR" dirty="0">
                <a:cs typeface="B Nazanin" panose="00000400000000000000" pitchFamily="2" charset="-78"/>
              </a:rPr>
              <a:t>*ماده 65 قانون بازار اوراق بهادار: در صورت تردید در صلاحیت، دادگاه عمومی صالح است.</a:t>
            </a:r>
          </a:p>
          <a:p>
            <a:pPr algn="just" rtl="1"/>
            <a:endParaRPr lang="en-US" dirty="0">
              <a:cs typeface="B Nazanin" panose="00000400000000000000" pitchFamily="2" charset="-78"/>
            </a:endParaRPr>
          </a:p>
        </p:txBody>
      </p:sp>
    </p:spTree>
    <p:extLst>
      <p:ext uri="{BB962C8B-B14F-4D97-AF65-F5344CB8AC3E}">
        <p14:creationId xmlns:p14="http://schemas.microsoft.com/office/powerpoint/2010/main" val="1232608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416F1-4043-9836-C94C-200B35696C55}"/>
              </a:ext>
            </a:extLst>
          </p:cNvPr>
          <p:cNvSpPr>
            <a:spLocks noGrp="1"/>
          </p:cNvSpPr>
          <p:nvPr>
            <p:ph type="title"/>
          </p:nvPr>
        </p:nvSpPr>
        <p:spPr>
          <a:xfrm>
            <a:off x="2807108" y="66313"/>
            <a:ext cx="8911687" cy="791222"/>
          </a:xfrm>
        </p:spPr>
        <p:txBody>
          <a:bodyPr/>
          <a:lstStyle/>
          <a:p>
            <a:pPr algn="just" rtl="1"/>
            <a:r>
              <a:rPr lang="ar-SA" sz="3600" dirty="0">
                <a:effectLst/>
                <a:latin typeface="Calibri" panose="020F0502020204030204" pitchFamily="34" charset="0"/>
                <a:ea typeface="Calibri" panose="020F0502020204030204" pitchFamily="34" charset="0"/>
                <a:cs typeface="B Nazanin" panose="00000400000000000000" pitchFamily="2" charset="-78"/>
              </a:rPr>
              <a:t>جمع‌بندی و نکات کلیدی</a:t>
            </a:r>
            <a:endParaRPr lang="en-US" dirty="0">
              <a:cs typeface="B Nazanin" panose="00000400000000000000" pitchFamily="2" charset="-78"/>
            </a:endParaRPr>
          </a:p>
        </p:txBody>
      </p:sp>
      <p:graphicFrame>
        <p:nvGraphicFramePr>
          <p:cNvPr id="6" name="Table 6">
            <a:extLst>
              <a:ext uri="{FF2B5EF4-FFF2-40B4-BE49-F238E27FC236}">
                <a16:creationId xmlns:a16="http://schemas.microsoft.com/office/drawing/2014/main" id="{E022AC0C-F707-1185-C9C0-FFE3E368F750}"/>
              </a:ext>
            </a:extLst>
          </p:cNvPr>
          <p:cNvGraphicFramePr>
            <a:graphicFrameLocks noGrp="1"/>
          </p:cNvGraphicFramePr>
          <p:nvPr>
            <p:extLst>
              <p:ext uri="{D42A27DB-BD31-4B8C-83A1-F6EECF244321}">
                <p14:modId xmlns:p14="http://schemas.microsoft.com/office/powerpoint/2010/main" val="329031505"/>
              </p:ext>
            </p:extLst>
          </p:nvPr>
        </p:nvGraphicFramePr>
        <p:xfrm>
          <a:off x="168875" y="1061105"/>
          <a:ext cx="11854249" cy="5359400"/>
        </p:xfrm>
        <a:graphic>
          <a:graphicData uri="http://schemas.openxmlformats.org/drawingml/2006/table">
            <a:tbl>
              <a:tblPr firstRow="1" bandRow="1">
                <a:tableStyleId>{5C22544A-7EE6-4342-B048-85BDC9FD1C3A}</a:tableStyleId>
              </a:tblPr>
              <a:tblGrid>
                <a:gridCol w="4588476">
                  <a:extLst>
                    <a:ext uri="{9D8B030D-6E8A-4147-A177-3AD203B41FA5}">
                      <a16:colId xmlns:a16="http://schemas.microsoft.com/office/drawing/2014/main" val="664140618"/>
                    </a:ext>
                  </a:extLst>
                </a:gridCol>
                <a:gridCol w="4621427">
                  <a:extLst>
                    <a:ext uri="{9D8B030D-6E8A-4147-A177-3AD203B41FA5}">
                      <a16:colId xmlns:a16="http://schemas.microsoft.com/office/drawing/2014/main" val="1320512152"/>
                    </a:ext>
                  </a:extLst>
                </a:gridCol>
                <a:gridCol w="2644346">
                  <a:extLst>
                    <a:ext uri="{9D8B030D-6E8A-4147-A177-3AD203B41FA5}">
                      <a16:colId xmlns:a16="http://schemas.microsoft.com/office/drawing/2014/main" val="2216324251"/>
                    </a:ext>
                  </a:extLst>
                </a:gridCol>
              </a:tblGrid>
              <a:tr h="370840">
                <a:tc>
                  <a:txBody>
                    <a:bodyPr/>
                    <a:lstStyle/>
                    <a:p>
                      <a:pPr algn="ctr" rtl="1"/>
                      <a:r>
                        <a:rPr lang="fa-IR" dirty="0">
                          <a:cs typeface="B Nazanin" panose="00000400000000000000" pitchFamily="2" charset="-78"/>
                        </a:rPr>
                        <a:t>بازار سرمایه</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بازار پول</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معیار</a:t>
                      </a:r>
                      <a:endParaRPr lang="en-US" dirty="0">
                        <a:cs typeface="B Nazanin" panose="00000400000000000000" pitchFamily="2" charset="-78"/>
                      </a:endParaRPr>
                    </a:p>
                  </a:txBody>
                  <a:tcPr/>
                </a:tc>
                <a:extLst>
                  <a:ext uri="{0D108BD9-81ED-4DB2-BD59-A6C34878D82A}">
                    <a16:rowId xmlns:a16="http://schemas.microsoft.com/office/drawing/2014/main" val="69398175"/>
                  </a:ext>
                </a:extLst>
              </a:tr>
              <a:tr h="370840">
                <a:tc>
                  <a:txBody>
                    <a:bodyPr/>
                    <a:lstStyle/>
                    <a:p>
                      <a:pPr algn="ctr" rtl="1"/>
                      <a:r>
                        <a:rPr lang="fa-IR" dirty="0">
                          <a:cs typeface="B Nazanin" panose="00000400000000000000" pitchFamily="2" charset="-78"/>
                        </a:rPr>
                        <a:t>بیش از 1 سال</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کمتر از 1 سال</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سررسید</a:t>
                      </a:r>
                    </a:p>
                  </a:txBody>
                  <a:tcPr/>
                </a:tc>
                <a:extLst>
                  <a:ext uri="{0D108BD9-81ED-4DB2-BD59-A6C34878D82A}">
                    <a16:rowId xmlns:a16="http://schemas.microsoft.com/office/drawing/2014/main" val="4212093883"/>
                  </a:ext>
                </a:extLst>
              </a:tr>
              <a:tr h="370840">
                <a:tc>
                  <a:txBody>
                    <a:bodyPr/>
                    <a:lstStyle/>
                    <a:p>
                      <a:pPr algn="ctr" rtl="1"/>
                      <a:r>
                        <a:rPr lang="fa-IR" dirty="0">
                          <a:cs typeface="B Nazanin" panose="00000400000000000000" pitchFamily="2" charset="-78"/>
                        </a:rPr>
                        <a:t>تامین مالی بلند مدت و تشکیل سرمایه</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مدیریت نقدینگی کوتاه مدت</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کارکرد اصلی</a:t>
                      </a:r>
                      <a:endParaRPr lang="en-US" dirty="0">
                        <a:cs typeface="B Nazanin" panose="00000400000000000000" pitchFamily="2" charset="-78"/>
                      </a:endParaRPr>
                    </a:p>
                  </a:txBody>
                  <a:tcPr/>
                </a:tc>
                <a:extLst>
                  <a:ext uri="{0D108BD9-81ED-4DB2-BD59-A6C34878D82A}">
                    <a16:rowId xmlns:a16="http://schemas.microsoft.com/office/drawing/2014/main" val="241254508"/>
                  </a:ext>
                </a:extLst>
              </a:tr>
              <a:tr h="370840">
                <a:tc>
                  <a:txBody>
                    <a:bodyPr/>
                    <a:lstStyle/>
                    <a:p>
                      <a:pPr algn="ctr" rtl="1"/>
                      <a:r>
                        <a:rPr lang="fa-IR" dirty="0">
                          <a:cs typeface="B Nazanin" panose="00000400000000000000" pitchFamily="2" charset="-78"/>
                        </a:rPr>
                        <a:t>10% (کمتر)</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90% (غالب)</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سهم از تامین مالی کشور</a:t>
                      </a:r>
                      <a:endParaRPr lang="en-US" dirty="0">
                        <a:cs typeface="B Nazanin" panose="00000400000000000000" pitchFamily="2" charset="-78"/>
                      </a:endParaRPr>
                    </a:p>
                  </a:txBody>
                  <a:tcPr/>
                </a:tc>
                <a:extLst>
                  <a:ext uri="{0D108BD9-81ED-4DB2-BD59-A6C34878D82A}">
                    <a16:rowId xmlns:a16="http://schemas.microsoft.com/office/drawing/2014/main" val="1901522569"/>
                  </a:ext>
                </a:extLst>
              </a:tr>
              <a:tr h="370840">
                <a:tc>
                  <a:txBody>
                    <a:bodyPr/>
                    <a:lstStyle/>
                    <a:p>
                      <a:pPr algn="ctr" rtl="1"/>
                      <a:r>
                        <a:rPr lang="fa-IR" dirty="0">
                          <a:cs typeface="B Nazanin" panose="00000400000000000000" pitchFamily="2" charset="-78"/>
                        </a:rPr>
                        <a:t>سازمان بورس و اوراق بهادار</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بانک مرکزی جمهوری اسلامی ایران</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نهاد ناظر اصلی</a:t>
                      </a:r>
                      <a:endParaRPr lang="en-US" dirty="0">
                        <a:cs typeface="B Nazanin" panose="00000400000000000000" pitchFamily="2" charset="-78"/>
                      </a:endParaRPr>
                    </a:p>
                  </a:txBody>
                  <a:tcPr/>
                </a:tc>
                <a:extLst>
                  <a:ext uri="{0D108BD9-81ED-4DB2-BD59-A6C34878D82A}">
                    <a16:rowId xmlns:a16="http://schemas.microsoft.com/office/drawing/2014/main" val="2745278418"/>
                  </a:ext>
                </a:extLst>
              </a:tr>
              <a:tr h="370840">
                <a:tc>
                  <a:txBody>
                    <a:bodyPr/>
                    <a:lstStyle/>
                    <a:p>
                      <a:pPr algn="ctr" rtl="1"/>
                      <a:r>
                        <a:rPr lang="fa-IR" dirty="0">
                          <a:cs typeface="B Nazanin" panose="00000400000000000000" pitchFamily="2" charset="-78"/>
                        </a:rPr>
                        <a:t>شورای عالی بورس</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شورای پول و اعتبار</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مرجع سیاست گذاری</a:t>
                      </a:r>
                      <a:endParaRPr lang="en-US" dirty="0">
                        <a:cs typeface="B Nazanin" panose="00000400000000000000" pitchFamily="2" charset="-78"/>
                      </a:endParaRPr>
                    </a:p>
                  </a:txBody>
                  <a:tcPr/>
                </a:tc>
                <a:extLst>
                  <a:ext uri="{0D108BD9-81ED-4DB2-BD59-A6C34878D82A}">
                    <a16:rowId xmlns:a16="http://schemas.microsoft.com/office/drawing/2014/main" val="346972118"/>
                  </a:ext>
                </a:extLst>
              </a:tr>
              <a:tr h="370840">
                <a:tc>
                  <a:txBody>
                    <a:bodyPr/>
                    <a:lstStyle/>
                    <a:p>
                      <a:pPr algn="ctr" rtl="1"/>
                      <a:r>
                        <a:rPr lang="fa-IR" dirty="0">
                          <a:cs typeface="B Nazanin" panose="00000400000000000000" pitchFamily="2" charset="-78"/>
                        </a:rPr>
                        <a:t>شورای فقهی سازمان بورس</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کمیته فقهی بانک مرکزی</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ناظر شرعی</a:t>
                      </a:r>
                      <a:endParaRPr lang="en-US" dirty="0">
                        <a:cs typeface="B Nazanin" panose="00000400000000000000" pitchFamily="2" charset="-78"/>
                      </a:endParaRPr>
                    </a:p>
                  </a:txBody>
                  <a:tcPr/>
                </a:tc>
                <a:extLst>
                  <a:ext uri="{0D108BD9-81ED-4DB2-BD59-A6C34878D82A}">
                    <a16:rowId xmlns:a16="http://schemas.microsoft.com/office/drawing/2014/main" val="3869463998"/>
                  </a:ext>
                </a:extLst>
              </a:tr>
              <a:tr h="370840">
                <a:tc>
                  <a:txBody>
                    <a:bodyPr/>
                    <a:lstStyle/>
                    <a:p>
                      <a:pPr algn="ctr" rtl="1"/>
                      <a:r>
                        <a:rPr lang="fa-IR" dirty="0">
                          <a:cs typeface="B Nazanin" panose="00000400000000000000" pitchFamily="2" charset="-78"/>
                        </a:rPr>
                        <a:t>قانون بازار اوراق بهادار (1384 و اصلاحات)</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قانون عملیات بانکی بدون ربا 1362+ قانون پولی و بانکی1351</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قانون اصلی</a:t>
                      </a:r>
                      <a:endParaRPr lang="en-US" dirty="0">
                        <a:cs typeface="B Nazanin" panose="00000400000000000000" pitchFamily="2" charset="-78"/>
                      </a:endParaRPr>
                    </a:p>
                  </a:txBody>
                  <a:tcPr/>
                </a:tc>
                <a:extLst>
                  <a:ext uri="{0D108BD9-81ED-4DB2-BD59-A6C34878D82A}">
                    <a16:rowId xmlns:a16="http://schemas.microsoft.com/office/drawing/2014/main" val="2432519341"/>
                  </a:ext>
                </a:extLst>
              </a:tr>
              <a:tr h="370840">
                <a:tc>
                  <a:txBody>
                    <a:bodyPr/>
                    <a:lstStyle/>
                    <a:p>
                      <a:pPr algn="ctr" rtl="1"/>
                      <a:r>
                        <a:rPr lang="fa-IR" dirty="0">
                          <a:cs typeface="B Nazanin" panose="00000400000000000000" pitchFamily="2" charset="-78"/>
                        </a:rPr>
                        <a:t>سهام، صکوک (اجازه، مضاربه، استصناع، مرابحه، سلف)، اوراق تبعی، صندوق های </a:t>
                      </a:r>
                      <a:r>
                        <a:rPr lang="en-US" dirty="0">
                          <a:cs typeface="B Nazanin" panose="00000400000000000000" pitchFamily="2" charset="-78"/>
                        </a:rPr>
                        <a:t>ETF</a:t>
                      </a:r>
                    </a:p>
                  </a:txBody>
                  <a:tcPr/>
                </a:tc>
                <a:tc>
                  <a:txBody>
                    <a:bodyPr/>
                    <a:lstStyle/>
                    <a:p>
                      <a:pPr algn="ctr" rtl="1"/>
                      <a:r>
                        <a:rPr lang="fa-IR" dirty="0">
                          <a:cs typeface="B Nazanin" panose="00000400000000000000" pitchFamily="2" charset="-78"/>
                        </a:rPr>
                        <a:t>اخزا، گواهی سپرده جعاله، اوراق تجاری اسلامی، سلف موازی استاندارد</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ابزارهای اصلی</a:t>
                      </a:r>
                      <a:endParaRPr lang="en-US" dirty="0">
                        <a:cs typeface="B Nazanin" panose="00000400000000000000" pitchFamily="2" charset="-78"/>
                      </a:endParaRPr>
                    </a:p>
                  </a:txBody>
                  <a:tcPr/>
                </a:tc>
                <a:extLst>
                  <a:ext uri="{0D108BD9-81ED-4DB2-BD59-A6C34878D82A}">
                    <a16:rowId xmlns:a16="http://schemas.microsoft.com/office/drawing/2014/main" val="1095902848"/>
                  </a:ext>
                </a:extLst>
              </a:tr>
              <a:tr h="370840">
                <a:tc>
                  <a:txBody>
                    <a:bodyPr/>
                    <a:lstStyle/>
                    <a:p>
                      <a:pPr algn="ctr" rtl="1"/>
                      <a:r>
                        <a:rPr lang="fa-IR" dirty="0">
                          <a:cs typeface="B Nazanin" panose="00000400000000000000" pitchFamily="2" charset="-78"/>
                        </a:rPr>
                        <a:t>اوراق اختیار فروش تبعی، اوراق تبعی، سلف موازی استاندارد</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سلف موازی استاندارد</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ابزارهای مشتقه مجاز</a:t>
                      </a:r>
                      <a:endParaRPr lang="en-US" dirty="0">
                        <a:cs typeface="B Nazanin" panose="00000400000000000000" pitchFamily="2" charset="-78"/>
                      </a:endParaRPr>
                    </a:p>
                  </a:txBody>
                  <a:tcPr/>
                </a:tc>
                <a:extLst>
                  <a:ext uri="{0D108BD9-81ED-4DB2-BD59-A6C34878D82A}">
                    <a16:rowId xmlns:a16="http://schemas.microsoft.com/office/drawing/2014/main" val="2191008240"/>
                  </a:ext>
                </a:extLst>
              </a:tr>
              <a:tr h="370840">
                <a:tc>
                  <a:txBody>
                    <a:bodyPr/>
                    <a:lstStyle/>
                    <a:p>
                      <a:pPr algn="ctr" rtl="1"/>
                      <a:r>
                        <a:rPr lang="fa-IR" dirty="0">
                          <a:cs typeface="B Nazanin" panose="00000400000000000000" pitchFamily="2" charset="-78"/>
                        </a:rPr>
                        <a:t>هیأت داوری بورس (سریع و متخصص)</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دادگستری (کند و پرهزینه)</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مرجع حل اختلاف</a:t>
                      </a:r>
                      <a:endParaRPr lang="en-US" dirty="0">
                        <a:cs typeface="B Nazanin" panose="00000400000000000000" pitchFamily="2" charset="-78"/>
                      </a:endParaRPr>
                    </a:p>
                  </a:txBody>
                  <a:tcPr/>
                </a:tc>
                <a:extLst>
                  <a:ext uri="{0D108BD9-81ED-4DB2-BD59-A6C34878D82A}">
                    <a16:rowId xmlns:a16="http://schemas.microsoft.com/office/drawing/2014/main" val="3735894238"/>
                  </a:ext>
                </a:extLst>
              </a:tr>
              <a:tr h="370840">
                <a:tc>
                  <a:txBody>
                    <a:bodyPr/>
                    <a:lstStyle/>
                    <a:p>
                      <a:pPr algn="ctr" rtl="1"/>
                      <a:r>
                        <a:rPr lang="fa-IR" dirty="0">
                          <a:cs typeface="B Nazanin" panose="00000400000000000000" pitchFamily="2" charset="-78"/>
                        </a:rPr>
                        <a:t>دستکاری بازار (ماده48) اطلاعات نهانی (ماده49) نقض افشا (ماده7)</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ربا، موسسات غیر مجاز (ماده1 قانون تنظیم بازار غیرمتشکل پولی)</a:t>
                      </a:r>
                      <a:endParaRPr lang="en-US" dirty="0">
                        <a:cs typeface="B Nazanin" panose="00000400000000000000" pitchFamily="2" charset="-78"/>
                      </a:endParaRPr>
                    </a:p>
                  </a:txBody>
                  <a:tcPr/>
                </a:tc>
                <a:tc>
                  <a:txBody>
                    <a:bodyPr/>
                    <a:lstStyle/>
                    <a:p>
                      <a:pPr algn="ctr" rtl="1"/>
                      <a:r>
                        <a:rPr lang="fa-IR" dirty="0">
                          <a:cs typeface="B Nazanin" panose="00000400000000000000" pitchFamily="2" charset="-78"/>
                        </a:rPr>
                        <a:t>ریسک حقوقی غالب</a:t>
                      </a:r>
                      <a:endParaRPr lang="en-US" dirty="0">
                        <a:cs typeface="B Nazanin" panose="00000400000000000000" pitchFamily="2" charset="-78"/>
                      </a:endParaRPr>
                    </a:p>
                  </a:txBody>
                  <a:tcPr/>
                </a:tc>
                <a:extLst>
                  <a:ext uri="{0D108BD9-81ED-4DB2-BD59-A6C34878D82A}">
                    <a16:rowId xmlns:a16="http://schemas.microsoft.com/office/drawing/2014/main" val="3392256239"/>
                  </a:ext>
                </a:extLst>
              </a:tr>
              <a:tr h="370840">
                <a:tc>
                  <a:txBody>
                    <a:bodyPr/>
                    <a:lstStyle/>
                    <a:p>
                      <a:pPr algn="ctr" rtl="1"/>
                      <a:endParaRPr lang="en-US" dirty="0">
                        <a:cs typeface="B Nazanin" panose="00000400000000000000" pitchFamily="2" charset="-78"/>
                      </a:endParaRPr>
                    </a:p>
                  </a:txBody>
                  <a:tcPr/>
                </a:tc>
                <a:tc>
                  <a:txBody>
                    <a:bodyPr/>
                    <a:lstStyle/>
                    <a:p>
                      <a:pPr algn="ctr" rtl="1"/>
                      <a:endParaRPr lang="en-US" dirty="0">
                        <a:cs typeface="B Nazanin" panose="00000400000000000000" pitchFamily="2" charset="-78"/>
                      </a:endParaRPr>
                    </a:p>
                  </a:txBody>
                  <a:tcPr/>
                </a:tc>
                <a:tc>
                  <a:txBody>
                    <a:bodyPr/>
                    <a:lstStyle/>
                    <a:p>
                      <a:pPr algn="ctr" rtl="1"/>
                      <a:endParaRPr lang="en-US" dirty="0">
                        <a:cs typeface="B Nazanin" panose="00000400000000000000" pitchFamily="2" charset="-78"/>
                      </a:endParaRPr>
                    </a:p>
                  </a:txBody>
                  <a:tcPr/>
                </a:tc>
                <a:extLst>
                  <a:ext uri="{0D108BD9-81ED-4DB2-BD59-A6C34878D82A}">
                    <a16:rowId xmlns:a16="http://schemas.microsoft.com/office/drawing/2014/main" val="2842176195"/>
                  </a:ext>
                </a:extLst>
              </a:tr>
            </a:tbl>
          </a:graphicData>
        </a:graphic>
      </p:graphicFrame>
    </p:spTree>
    <p:extLst>
      <p:ext uri="{BB962C8B-B14F-4D97-AF65-F5344CB8AC3E}">
        <p14:creationId xmlns:p14="http://schemas.microsoft.com/office/powerpoint/2010/main" val="202009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2E69CDF-B081-A6D5-C265-E1A29EC363E0}"/>
              </a:ext>
            </a:extLst>
          </p:cNvPr>
          <p:cNvSpPr>
            <a:spLocks noGrp="1"/>
          </p:cNvSpPr>
          <p:nvPr>
            <p:ph idx="1"/>
          </p:nvPr>
        </p:nvSpPr>
        <p:spPr>
          <a:xfrm>
            <a:off x="473726" y="231354"/>
            <a:ext cx="11005850" cy="6533003"/>
          </a:xfrm>
        </p:spPr>
        <p:txBody>
          <a:bodyPr>
            <a:normAutofit/>
          </a:bodyPr>
          <a:lstStyle/>
          <a:p>
            <a:pPr algn="just" rtl="1">
              <a:lnSpc>
                <a:spcPct val="200000"/>
              </a:lnSpc>
            </a:pPr>
            <a:r>
              <a:rPr lang="en-US" sz="2000" dirty="0" smtClean="0">
                <a:effectLst/>
                <a:latin typeface="Calibri" panose="020F0502020204030204" pitchFamily="34" charset="0"/>
                <a:ea typeface="Calibri" panose="020F0502020204030204" pitchFamily="34" charset="0"/>
                <a:cs typeface="B Nazanin" panose="00000400000000000000" pitchFamily="2" charset="-78"/>
              </a:rPr>
              <a:t>   </a:t>
            </a:r>
            <a:r>
              <a:rPr lang="ar-SA" sz="2000" dirty="0" smtClean="0">
                <a:effectLst/>
                <a:latin typeface="Calibri" panose="020F0502020204030204" pitchFamily="34" charset="0"/>
                <a:ea typeface="Calibri" panose="020F0502020204030204" pitchFamily="34" charset="0"/>
                <a:cs typeface="B Nazanin" panose="00000400000000000000" pitchFamily="2" charset="-78"/>
              </a:rPr>
              <a:t>منابع</a:t>
            </a:r>
            <a:endParaRPr lang="fa-IR" sz="2000" dirty="0" smtClean="0">
              <a:effectLst/>
              <a:latin typeface="Calibri" panose="020F0502020204030204" pitchFamily="34" charset="0"/>
              <a:ea typeface="Calibri" panose="020F0502020204030204" pitchFamily="34" charset="0"/>
              <a:cs typeface="B Nazanin" panose="00000400000000000000" pitchFamily="2" charset="-78"/>
            </a:endParaRPr>
          </a:p>
          <a:p>
            <a:pPr algn="just" rtl="1">
              <a:lnSpc>
                <a:spcPct val="200000"/>
              </a:lnSpc>
            </a:pPr>
            <a:endParaRPr lang="en-US" sz="2000" dirty="0" smtClean="0">
              <a:effectLst/>
              <a:latin typeface="Calibri" panose="020F0502020204030204" pitchFamily="34" charset="0"/>
              <a:ea typeface="Calibri" panose="020F0502020204030204" pitchFamily="34" charset="0"/>
              <a:cs typeface="B Nazanin" panose="00000400000000000000" pitchFamily="2" charset="-78"/>
            </a:endParaRPr>
          </a:p>
          <a:p>
            <a:r>
              <a:rPr lang="ar-SA" dirty="0"/>
              <a:t>ابوالحسني، اصغر و احمد بهاروندي(1392) اوراق دو سويه ارزي، دو فصلنامه علمي –پژوهشي ،اقتصاد اسلامي، سال پنجم،شماره2 </a:t>
            </a:r>
            <a:r>
              <a:rPr lang="fa-IR" dirty="0"/>
              <a:t>،93--104</a:t>
            </a:r>
            <a:endParaRPr lang="en-US" dirty="0"/>
          </a:p>
          <a:p>
            <a:r>
              <a:rPr lang="ar-SA" dirty="0"/>
              <a:t>  اعتصامي ،سيد اميرحسين(1392) بررسي بازار قراردادهاي اختيار معامله در جهان ونگاهي به نظريات فقهي در اين حوزه ، سازمان بورس و اوراق بهادار ، منتخب . گزارش هاي پژوهشي </a:t>
            </a:r>
            <a:r>
              <a:rPr lang="fa-IR" dirty="0" smtClean="0"/>
              <a:t>.</a:t>
            </a:r>
            <a:endParaRPr lang="fa-IR" sz="2000" dirty="0">
              <a:effectLst/>
              <a:latin typeface="Calibri" panose="020F0502020204030204" pitchFamily="34" charset="0"/>
              <a:ea typeface="Calibri" panose="020F0502020204030204" pitchFamily="34" charset="0"/>
              <a:cs typeface="B Nazanin" panose="00000400000000000000" pitchFamily="2" charset="-78"/>
            </a:endParaRPr>
          </a:p>
          <a:p>
            <a:pPr algn="l">
              <a:lnSpc>
                <a:spcPct val="200000"/>
              </a:lnSpc>
            </a:pPr>
            <a:r>
              <a:rPr lang="en-US" sz="2000" dirty="0">
                <a:effectLst/>
                <a:latin typeface="Calibri" panose="020F0502020204030204" pitchFamily="34" charset="0"/>
                <a:ea typeface="Calibri" panose="020F0502020204030204" pitchFamily="34" charset="0"/>
                <a:cs typeface="B Nazanin" panose="00000400000000000000" pitchFamily="2" charset="-78"/>
              </a:rPr>
              <a:t>Hull, J. (2018). Options, Futures and Other Derivatives - Bodie, Kane, Marcus. Investments - </a:t>
            </a:r>
            <a:r>
              <a:rPr lang="en-US" sz="2000" dirty="0" err="1">
                <a:effectLst/>
                <a:latin typeface="Calibri" panose="020F0502020204030204" pitchFamily="34" charset="0"/>
                <a:ea typeface="Calibri" panose="020F0502020204030204" pitchFamily="34" charset="0"/>
                <a:cs typeface="B Nazanin" panose="00000400000000000000" pitchFamily="2" charset="-78"/>
              </a:rPr>
              <a:t>Fama</a:t>
            </a:r>
            <a:r>
              <a:rPr lang="en-US" sz="2000" dirty="0">
                <a:effectLst/>
                <a:latin typeface="Calibri" panose="020F0502020204030204" pitchFamily="34" charset="0"/>
                <a:ea typeface="Calibri" panose="020F0502020204030204" pitchFamily="34" charset="0"/>
                <a:cs typeface="B Nazanin" panose="00000400000000000000" pitchFamily="2" charset="-78"/>
              </a:rPr>
              <a:t>, E. &amp; French, K. (1993). Common risk factors in stock returns - Campbell, J. (2018). Financial Decisions and Markets</a:t>
            </a:r>
            <a:endParaRPr lang="en-US" sz="2000" dirty="0">
              <a:cs typeface="B Nazanin" panose="00000400000000000000" pitchFamily="2" charset="-78"/>
            </a:endParaRPr>
          </a:p>
        </p:txBody>
      </p:sp>
    </p:spTree>
    <p:extLst>
      <p:ext uri="{BB962C8B-B14F-4D97-AF65-F5344CB8AC3E}">
        <p14:creationId xmlns:p14="http://schemas.microsoft.com/office/powerpoint/2010/main" val="4608898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B04575-7C22-254A-471E-1372D3D6B70A}"/>
              </a:ext>
            </a:extLst>
          </p:cNvPr>
          <p:cNvSpPr>
            <a:spLocks noGrp="1"/>
          </p:cNvSpPr>
          <p:nvPr>
            <p:ph idx="1"/>
          </p:nvPr>
        </p:nvSpPr>
        <p:spPr>
          <a:xfrm>
            <a:off x="1398912" y="3029639"/>
            <a:ext cx="8915400" cy="2686392"/>
          </a:xfrm>
        </p:spPr>
        <p:txBody>
          <a:bodyPr>
            <a:normAutofit/>
          </a:bodyPr>
          <a:lstStyle/>
          <a:p>
            <a:pPr algn="ctr"/>
            <a:r>
              <a:rPr lang="fa-IR" sz="4400" dirty="0" smtClean="0">
                <a:cs typeface="B Nazanin" panose="00000400000000000000" pitchFamily="2" charset="-78"/>
              </a:rPr>
              <a:t>    از </a:t>
            </a:r>
            <a:r>
              <a:rPr lang="fa-IR" sz="4400" dirty="0">
                <a:cs typeface="B Nazanin" panose="00000400000000000000" pitchFamily="2" charset="-78"/>
              </a:rPr>
              <a:t>حسن توجه شما سپاسگزارم</a:t>
            </a:r>
            <a:endParaRPr lang="fa-IR" sz="4400" dirty="0"/>
          </a:p>
        </p:txBody>
      </p:sp>
    </p:spTree>
    <p:extLst>
      <p:ext uri="{BB962C8B-B14F-4D97-AF65-F5344CB8AC3E}">
        <p14:creationId xmlns:p14="http://schemas.microsoft.com/office/powerpoint/2010/main" val="8926766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4246</TotalTime>
  <Words>2957</Words>
  <Application>Microsoft Office PowerPoint</Application>
  <PresentationFormat>Widescreen</PresentationFormat>
  <Paragraphs>204</Paragraphs>
  <Slides>25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Arial</vt:lpstr>
      <vt:lpstr>B Nazanin</vt:lpstr>
      <vt:lpstr>Calibri</vt:lpstr>
      <vt:lpstr>Century Gothic</vt:lpstr>
      <vt:lpstr>IRANSans</vt:lpstr>
      <vt:lpstr>Times New Roman</vt:lpstr>
      <vt:lpstr>Wingdings 3</vt:lpstr>
      <vt:lpstr>Ion</vt:lpstr>
      <vt:lpstr> حقوق مالی بازار پول و سرمایه </vt:lpstr>
      <vt:lpstr>چرایی تمایز بازار پول و سرمایه؟                   *** بازار پول محل مدیریت نقدینگی است، بازار سرمایه محل تشکیل سرمایه است. البته مرزهای دو بازار در حال محو شدن است (مثلا گواهی سپرده بانکی در بورس معامله می شود). این پدیده نیازمند هماهنگی بین دو ناظر حقوقی است که در نظام حقوقی ایران هنوز به بلوغ نرسیده است.</vt:lpstr>
      <vt:lpstr>قوانین مادر در حقوق مالی ایران</vt:lpstr>
      <vt:lpstr>PowerPoint Presentation</vt:lpstr>
      <vt:lpstr>PowerPoint Presentation</vt:lpstr>
      <vt:lpstr>PowerPoint Presentation</vt:lpstr>
      <vt:lpstr>اهداف حقوق مالی بازار پول</vt:lpstr>
      <vt:lpstr>PowerPoint Presentation</vt:lpstr>
      <vt:lpstr>PowerPoint Presentation</vt:lpstr>
      <vt:lpstr>PowerPoint Presentation</vt:lpstr>
      <vt:lpstr>PowerPoint Presentation</vt:lpstr>
      <vt:lpstr>PowerPoint Presentation</vt:lpstr>
      <vt:lpstr> قانون عملیات بانکی بدون ربا  </vt:lpstr>
      <vt:lpstr> قانون مبارزه با پول‌شویی  </vt:lpstr>
      <vt:lpstr>بازار سرمایه Capital market</vt:lpstr>
      <vt:lpstr>بازار سرمایه به چند بخش تقسیم می‌شود؟  </vt:lpstr>
      <vt:lpstr>قانون بازار اوراق بهادار مصوب 1384 </vt:lpstr>
      <vt:lpstr>قانون توسعه ابزارها و نهادهای مالی جدید مصوب 1388 </vt:lpstr>
      <vt:lpstr>قانون احکام دائمی برنامه های توسعه </vt:lpstr>
      <vt:lpstr>قانون رفع موانع تولید </vt:lpstr>
      <vt:lpstr>شوراهای فقهی: اختیارات و مصوبات کلیدی</vt:lpstr>
      <vt:lpstr>مراجع تنظیم گر و ناظر در ایران</vt:lpstr>
      <vt:lpstr>جمع‌بندی و نکات کلیدی</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s.salmani</dc:creator>
  <cp:lastModifiedBy>pavion</cp:lastModifiedBy>
  <cp:revision>50</cp:revision>
  <dcterms:created xsi:type="dcterms:W3CDTF">2026-04-29T19:44:17Z</dcterms:created>
  <dcterms:modified xsi:type="dcterms:W3CDTF">2026-07-10T14:47:07Z</dcterms:modified>
</cp:coreProperties>
</file>