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817" r:id="rId1"/>
  </p:sldMasterIdLst>
  <p:sldIdLst>
    <p:sldId id="290" r:id="rId2"/>
    <p:sldId id="295" r:id="rId3"/>
    <p:sldId id="296" r:id="rId4"/>
    <p:sldId id="289" r:id="rId5"/>
    <p:sldId id="259" r:id="rId6"/>
    <p:sldId id="260" r:id="rId7"/>
    <p:sldId id="261" r:id="rId8"/>
    <p:sldId id="262" r:id="rId9"/>
    <p:sldId id="265" r:id="rId10"/>
    <p:sldId id="266" r:id="rId11"/>
    <p:sldId id="283" r:id="rId12"/>
    <p:sldId id="286" r:id="rId13"/>
    <p:sldId id="298" r:id="rId14"/>
    <p:sldId id="297" r:id="rId15"/>
    <p:sldId id="299" r:id="rId16"/>
    <p:sldId id="300" r:id="rId17"/>
    <p:sldId id="267" r:id="rId18"/>
    <p:sldId id="285" r:id="rId19"/>
    <p:sldId id="294" r:id="rId20"/>
    <p:sldId id="301" r:id="rId21"/>
    <p:sldId id="302" r:id="rId22"/>
    <p:sldId id="303" r:id="rId23"/>
    <p:sldId id="304" r:id="rId24"/>
    <p:sldId id="305" r:id="rId25"/>
    <p:sldId id="306" r:id="rId26"/>
    <p:sldId id="282" r:id="rId27"/>
    <p:sldId id="287" r:id="rId28"/>
    <p:sldId id="272" r:id="rId29"/>
    <p:sldId id="273" r:id="rId30"/>
    <p:sldId id="274" r:id="rId31"/>
    <p:sldId id="288" r:id="rId32"/>
    <p:sldId id="275" r:id="rId33"/>
    <p:sldId id="291" r:id="rId34"/>
    <p:sldId id="334" r:id="rId35"/>
    <p:sldId id="335" r:id="rId36"/>
    <p:sldId id="336" r:id="rId37"/>
    <p:sldId id="337" r:id="rId38"/>
    <p:sldId id="338" r:id="rId39"/>
    <p:sldId id="292" r:id="rId40"/>
    <p:sldId id="312" r:id="rId41"/>
    <p:sldId id="311" r:id="rId42"/>
    <p:sldId id="313" r:id="rId43"/>
    <p:sldId id="314" r:id="rId44"/>
    <p:sldId id="315" r:id="rId45"/>
    <p:sldId id="316" r:id="rId46"/>
    <p:sldId id="319" r:id="rId47"/>
    <p:sldId id="317" r:id="rId48"/>
    <p:sldId id="318" r:id="rId49"/>
    <p:sldId id="320" r:id="rId50"/>
    <p:sldId id="322" r:id="rId51"/>
    <p:sldId id="321" r:id="rId52"/>
    <p:sldId id="323" r:id="rId53"/>
    <p:sldId id="324" r:id="rId54"/>
    <p:sldId id="325" r:id="rId55"/>
    <p:sldId id="327" r:id="rId56"/>
    <p:sldId id="326" r:id="rId57"/>
    <p:sldId id="329" r:id="rId58"/>
    <p:sldId id="330" r:id="rId59"/>
    <p:sldId id="332" r:id="rId60"/>
    <p:sldId id="333" r:id="rId61"/>
    <p:sldId id="280" r:id="rId62"/>
    <p:sldId id="340" r:id="rId63"/>
    <p:sldId id="339" r:id="rId6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mbria" pitchFamily="18" charset="0"/>
        <a:ea typeface="+mn-ea"/>
        <a:cs typeface="Arial" pitchFamily="34" charset="0"/>
      </a:defRPr>
    </a:lvl1pPr>
    <a:lvl2pPr marL="457200" algn="l" rtl="0" fontAlgn="base">
      <a:spcBef>
        <a:spcPct val="0"/>
      </a:spcBef>
      <a:spcAft>
        <a:spcPct val="0"/>
      </a:spcAft>
      <a:defRPr kern="1200">
        <a:solidFill>
          <a:schemeClr val="tx1"/>
        </a:solidFill>
        <a:latin typeface="Cambria" pitchFamily="18" charset="0"/>
        <a:ea typeface="+mn-ea"/>
        <a:cs typeface="Arial" pitchFamily="34" charset="0"/>
      </a:defRPr>
    </a:lvl2pPr>
    <a:lvl3pPr marL="914400" algn="l" rtl="0" fontAlgn="base">
      <a:spcBef>
        <a:spcPct val="0"/>
      </a:spcBef>
      <a:spcAft>
        <a:spcPct val="0"/>
      </a:spcAft>
      <a:defRPr kern="1200">
        <a:solidFill>
          <a:schemeClr val="tx1"/>
        </a:solidFill>
        <a:latin typeface="Cambria" pitchFamily="18" charset="0"/>
        <a:ea typeface="+mn-ea"/>
        <a:cs typeface="Arial" pitchFamily="34" charset="0"/>
      </a:defRPr>
    </a:lvl3pPr>
    <a:lvl4pPr marL="1371600" algn="l" rtl="0" fontAlgn="base">
      <a:spcBef>
        <a:spcPct val="0"/>
      </a:spcBef>
      <a:spcAft>
        <a:spcPct val="0"/>
      </a:spcAft>
      <a:defRPr kern="1200">
        <a:solidFill>
          <a:schemeClr val="tx1"/>
        </a:solidFill>
        <a:latin typeface="Cambria" pitchFamily="18" charset="0"/>
        <a:ea typeface="+mn-ea"/>
        <a:cs typeface="Arial" pitchFamily="34" charset="0"/>
      </a:defRPr>
    </a:lvl4pPr>
    <a:lvl5pPr marL="1828800" algn="l" rtl="0" fontAlgn="base">
      <a:spcBef>
        <a:spcPct val="0"/>
      </a:spcBef>
      <a:spcAft>
        <a:spcPct val="0"/>
      </a:spcAft>
      <a:defRPr kern="1200">
        <a:solidFill>
          <a:schemeClr val="tx1"/>
        </a:solidFill>
        <a:latin typeface="Cambria" pitchFamily="18" charset="0"/>
        <a:ea typeface="+mn-ea"/>
        <a:cs typeface="Arial" pitchFamily="34" charset="0"/>
      </a:defRPr>
    </a:lvl5pPr>
    <a:lvl6pPr marL="2286000" algn="r" defTabSz="914400" rtl="1" eaLnBrk="1" latinLnBrk="0" hangingPunct="1">
      <a:defRPr kern="1200">
        <a:solidFill>
          <a:schemeClr val="tx1"/>
        </a:solidFill>
        <a:latin typeface="Cambria" pitchFamily="18" charset="0"/>
        <a:ea typeface="+mn-ea"/>
        <a:cs typeface="Arial" pitchFamily="34" charset="0"/>
      </a:defRPr>
    </a:lvl6pPr>
    <a:lvl7pPr marL="2743200" algn="r" defTabSz="914400" rtl="1" eaLnBrk="1" latinLnBrk="0" hangingPunct="1">
      <a:defRPr kern="1200">
        <a:solidFill>
          <a:schemeClr val="tx1"/>
        </a:solidFill>
        <a:latin typeface="Cambria" pitchFamily="18" charset="0"/>
        <a:ea typeface="+mn-ea"/>
        <a:cs typeface="Arial" pitchFamily="34" charset="0"/>
      </a:defRPr>
    </a:lvl7pPr>
    <a:lvl8pPr marL="3200400" algn="r" defTabSz="914400" rtl="1" eaLnBrk="1" latinLnBrk="0" hangingPunct="1">
      <a:defRPr kern="1200">
        <a:solidFill>
          <a:schemeClr val="tx1"/>
        </a:solidFill>
        <a:latin typeface="Cambria" pitchFamily="18" charset="0"/>
        <a:ea typeface="+mn-ea"/>
        <a:cs typeface="Arial" pitchFamily="34" charset="0"/>
      </a:defRPr>
    </a:lvl8pPr>
    <a:lvl9pPr marL="3657600" algn="r" defTabSz="914400" rtl="1" eaLnBrk="1" latinLnBrk="0" hangingPunct="1">
      <a:defRPr kern="1200">
        <a:solidFill>
          <a:schemeClr val="tx1"/>
        </a:solidFill>
        <a:latin typeface="Cambria" pitchFamily="18"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273" autoAdjust="0"/>
  </p:normalViewPr>
  <p:slideViewPr>
    <p:cSldViewPr>
      <p:cViewPr varScale="1">
        <p:scale>
          <a:sx n="85" d="100"/>
          <a:sy n="85" d="100"/>
        </p:scale>
        <p:origin x="115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fld id="{2B696060-040C-4D37-9097-AD4DA2A1C509}" type="datetimeFigureOut">
              <a:rPr lang="en-US" smtClean="0"/>
              <a:pPr>
                <a:defRPr/>
              </a:pPr>
              <a:t>7/10/2026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8CFF293-D9A7-4B55-AEAC-A7506269A4AF}" type="slidenum">
              <a:rPr lang="en-US" smtClean="0"/>
              <a:pPr>
                <a:defRPr/>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961179"/>
      </p:ext>
    </p:extLst>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D4975C4E-4580-451A-A380-147AC250CA3F}" type="datetimeFigureOut">
              <a:rPr lang="en-US" smtClean="0"/>
              <a:pPr>
                <a:defRPr/>
              </a:pPr>
              <a:t>7/10/2026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6647E06-8D50-49A4-A3ED-33A99E011D20}" type="slidenum">
              <a:rPr lang="en-US" smtClean="0"/>
              <a:pPr>
                <a:defRPr/>
              </a:pPr>
              <a:t>‹#›</a:t>
            </a:fld>
            <a:endParaRPr lang="en-US"/>
          </a:p>
        </p:txBody>
      </p:sp>
    </p:spTree>
    <p:extLst>
      <p:ext uri="{BB962C8B-B14F-4D97-AF65-F5344CB8AC3E}">
        <p14:creationId xmlns:p14="http://schemas.microsoft.com/office/powerpoint/2010/main" val="3865583948"/>
      </p:ext>
    </p:extLst>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fld id="{48070141-4DB5-4A34-8F3A-AB21C464888B}" type="datetimeFigureOut">
              <a:rPr lang="en-US" smtClean="0"/>
              <a:pPr>
                <a:defRPr/>
              </a:pPr>
              <a:t>7/10/2026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337ED28-9AA0-482B-B8F3-4DE7E8A905FC}" type="slidenum">
              <a:rPr lang="en-US" smtClean="0"/>
              <a:pPr>
                <a:defRPr/>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9967962"/>
      </p:ext>
    </p:extLst>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fld id="{95FFB294-C6E4-4A5F-8261-901EFACCC4EE}" type="datetimeFigureOut">
              <a:rPr lang="en-US" smtClean="0"/>
              <a:pPr>
                <a:defRPr/>
              </a:pPr>
              <a:t>7/10/2026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F641745-B4F6-496D-95F0-22C3EE6D2F42}" type="slidenum">
              <a:rPr lang="en-US" smtClean="0"/>
              <a:pPr>
                <a:defRPr/>
              </a:pPr>
              <a:t>‹#›</a:t>
            </a:fld>
            <a:endParaRPr lang="en-US"/>
          </a:p>
        </p:txBody>
      </p:sp>
    </p:spTree>
    <p:extLst>
      <p:ext uri="{BB962C8B-B14F-4D97-AF65-F5344CB8AC3E}">
        <p14:creationId xmlns:p14="http://schemas.microsoft.com/office/powerpoint/2010/main" val="4068237948"/>
      </p:ext>
    </p:extLst>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fld id="{E99652FA-8C9C-45C9-BC30-14E8F4FF7471}" type="datetimeFigureOut">
              <a:rPr lang="en-US" smtClean="0"/>
              <a:pPr>
                <a:defRPr/>
              </a:pPr>
              <a:t>7/10/2026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3D546614-A70E-4BCD-A02C-FD8EA4683011}" type="slidenum">
              <a:rPr lang="en-US" smtClean="0"/>
              <a:pPr>
                <a:defRPr/>
              </a:pPr>
              <a:t>‹#›</a:t>
            </a:fld>
            <a:endParaRPr lang="en-US"/>
          </a:p>
        </p:txBody>
      </p:sp>
    </p:spTree>
    <p:extLst>
      <p:ext uri="{BB962C8B-B14F-4D97-AF65-F5344CB8AC3E}">
        <p14:creationId xmlns:p14="http://schemas.microsoft.com/office/powerpoint/2010/main" val="3252279502"/>
      </p:ext>
    </p:extLst>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fld id="{891A8C8E-8BDD-4FC1-B707-04DB7B3E381D}" type="datetimeFigureOut">
              <a:rPr lang="en-US" smtClean="0"/>
              <a:pPr>
                <a:defRPr/>
              </a:pPr>
              <a:t>7/10/2026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DE89E54A-1A35-4EDE-B52A-579A9A54FB5F}" type="slidenum">
              <a:rPr lang="en-US" smtClean="0"/>
              <a:pPr>
                <a:defRPr/>
              </a:pPr>
              <a:t>‹#›</a:t>
            </a:fld>
            <a:endParaRPr lang="en-US"/>
          </a:p>
        </p:txBody>
      </p:sp>
    </p:spTree>
    <p:extLst>
      <p:ext uri="{BB962C8B-B14F-4D97-AF65-F5344CB8AC3E}">
        <p14:creationId xmlns:p14="http://schemas.microsoft.com/office/powerpoint/2010/main" val="3720186422"/>
      </p:ext>
    </p:extLst>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fld id="{9AB9E954-49BF-49DB-B2AF-13C1579F1E0A}" type="datetimeFigureOut">
              <a:rPr lang="en-US" smtClean="0"/>
              <a:pPr>
                <a:defRPr/>
              </a:pPr>
              <a:t>7/10/2026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a:p>
        </p:txBody>
      </p:sp>
      <p:sp>
        <p:nvSpPr>
          <p:cNvPr id="9" name="Slide Number Placeholder 8"/>
          <p:cNvSpPr>
            <a:spLocks noGrp="1"/>
          </p:cNvSpPr>
          <p:nvPr>
            <p:ph type="sldNum" sz="quarter" idx="12"/>
          </p:nvPr>
        </p:nvSpPr>
        <p:spPr/>
        <p:txBody>
          <a:bodyPr/>
          <a:lstStyle/>
          <a:p>
            <a:pPr>
              <a:defRPr/>
            </a:pPr>
            <a:fld id="{548D1D93-3837-4875-8727-1AFE75458D61}" type="slidenum">
              <a:rPr lang="en-US" smtClean="0"/>
              <a:pPr>
                <a:defRPr/>
              </a:pPr>
              <a:t>‹#›</a:t>
            </a:fld>
            <a:endParaRPr lang="en-US"/>
          </a:p>
        </p:txBody>
      </p:sp>
    </p:spTree>
    <p:extLst>
      <p:ext uri="{BB962C8B-B14F-4D97-AF65-F5344CB8AC3E}">
        <p14:creationId xmlns:p14="http://schemas.microsoft.com/office/powerpoint/2010/main" val="1520326102"/>
      </p:ext>
    </p:extLst>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pPr>
              <a:defRPr/>
            </a:pPr>
            <a:fld id="{BB885071-814F-4459-AF9B-BAE81CA4BC27}" type="datetimeFigureOut">
              <a:rPr lang="en-US" smtClean="0"/>
              <a:pPr>
                <a:defRPr/>
              </a:pPr>
              <a:t>7/10/2026</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621CE99E-6CB7-4621-B0B4-484ABF41B631}" type="slidenum">
              <a:rPr lang="en-US" smtClean="0"/>
              <a:pPr>
                <a:defRPr/>
              </a:pPr>
              <a:t>‹#›</a:t>
            </a:fld>
            <a:endParaRPr lang="en-US"/>
          </a:p>
        </p:txBody>
      </p:sp>
    </p:spTree>
    <p:extLst>
      <p:ext uri="{BB962C8B-B14F-4D97-AF65-F5344CB8AC3E}">
        <p14:creationId xmlns:p14="http://schemas.microsoft.com/office/powerpoint/2010/main" val="2900862791"/>
      </p:ext>
    </p:extLst>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fld id="{6CCFA547-48D6-442B-BEC8-C195CE044114}" type="datetimeFigureOut">
              <a:rPr lang="en-US" smtClean="0"/>
              <a:pPr>
                <a:defRPr/>
              </a:pPr>
              <a:t>7/10/2026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8066D59-D7AC-4E41-B6D9-6573B489362F}" type="slidenum">
              <a:rPr lang="en-US" smtClean="0"/>
              <a:pPr>
                <a:defRPr/>
              </a:pPr>
              <a:t>‹#›</a:t>
            </a:fld>
            <a:endParaRPr lang="en-US"/>
          </a:p>
        </p:txBody>
      </p:sp>
    </p:spTree>
    <p:extLst>
      <p:ext uri="{BB962C8B-B14F-4D97-AF65-F5344CB8AC3E}">
        <p14:creationId xmlns:p14="http://schemas.microsoft.com/office/powerpoint/2010/main" val="1977163171"/>
      </p:ext>
    </p:extLst>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ACE69B72-9023-40B3-9088-1A1F7ABAA69D}" type="datetimeFigureOut">
              <a:rPr lang="en-US" smtClean="0"/>
              <a:pPr>
                <a:defRPr/>
              </a:pPr>
              <a:t>7/10/2026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C12A87-F3FE-4CBD-A4F8-934B76D5DCC5}" type="slidenum">
              <a:rPr lang="en-US" smtClean="0"/>
              <a:pPr>
                <a:defRPr/>
              </a:pPr>
              <a:t>‹#›</a:t>
            </a:fld>
            <a:endParaRPr lang="en-US"/>
          </a:p>
        </p:txBody>
      </p:sp>
    </p:spTree>
    <p:extLst>
      <p:ext uri="{BB962C8B-B14F-4D97-AF65-F5344CB8AC3E}">
        <p14:creationId xmlns:p14="http://schemas.microsoft.com/office/powerpoint/2010/main" val="245333323"/>
      </p:ext>
    </p:extLst>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DA70DF8C-4465-4F34-83C8-4895941C427A}" type="datetimeFigureOut">
              <a:rPr lang="en-US" smtClean="0"/>
              <a:pPr>
                <a:defRPr/>
              </a:pPr>
              <a:t>7/10/2026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F4C1BF1-565B-4A43-9AF0-7998E57A9496}" type="slidenum">
              <a:rPr lang="en-US" smtClean="0"/>
              <a:pPr>
                <a:defRPr/>
              </a:pPr>
              <a:t>‹#›</a:t>
            </a:fld>
            <a:endParaRPr lang="en-US"/>
          </a:p>
        </p:txBody>
      </p:sp>
    </p:spTree>
    <p:extLst>
      <p:ext uri="{BB962C8B-B14F-4D97-AF65-F5344CB8AC3E}">
        <p14:creationId xmlns:p14="http://schemas.microsoft.com/office/powerpoint/2010/main" val="227625120"/>
      </p:ext>
    </p:extLst>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pPr>
              <a:defRPr/>
            </a:pPr>
            <a:fld id="{29085E0E-FA53-40CD-930A-C1AA23FB5161}" type="datetimeFigureOut">
              <a:rPr lang="en-US" smtClean="0"/>
              <a:pPr>
                <a:defRPr/>
              </a:pPr>
              <a:t>7/10/2026</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a:defRPr/>
            </a:pPr>
            <a:fld id="{0D1DF1A6-81D9-4140-9474-F9EBF400192D}" type="slidenum">
              <a:rPr lang="en-US" smtClean="0"/>
              <a:pPr>
                <a:defRPr/>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4604472"/>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fa.wikipedia.org/wiki/%D9%81%D8%B1%D8%A7%D8%A8%D9%88%D8%B1%D8%B3" TargetMode="External"/><Relationship Id="rId2" Type="http://schemas.openxmlformats.org/officeDocument/2006/relationships/hyperlink" Target="http://fa.wikipedia.org/wiki/%D8%A7%D8%B1%D8%B2"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fa.wikipedia.org/wiki/%D9%81%D8%B1%D9%88%D8%B4_%D8%A7%D8%B3%D8%AA%D9%82%D8%B1%D8%A7%D8%B6%DB%8C" TargetMode="External"/><Relationship Id="rId2" Type="http://schemas.openxmlformats.org/officeDocument/2006/relationships/hyperlink" Target="http://fa.wikipedia.org/w/index.php?title=%D9%BE%D9%88%D8%B2%DB%8C%D8%B4%D9%86_%D9%84%D8%A7%D9%86%DA%AF&amp;action=edit&amp;redlink=1&amp;preload=%D8%A7%D9%84%DA%AF%D9%88:%D8%A7%DB%8C%D8%AC%D8%A7%D8%AF+%D9%85%D9%82%D8%A7%D9%84%D9%87/%D8%A7%D8%B3%D8%AA%D8%AE%D9%88%D8%A7%D9%86%E2%80%8C%D8%A8%D9%86%D8%AF%DB%8C&amp;editintro=%D8%A7%D9%84%DA%AF%D9%88:%D8%A7%DB%8C%D8%AC%D8%A7%D8%AF+%D9%85%D9%82%D8%A7%D9%84%D9%87/%D8%A7%D8%AF%DB%8C%D8%AA%E2%80%8C%D9%86%D9%88%D8%AA%DB%8C%D8%B3&amp;summary=%D8%A7%DB%8C%D8%AC%D8%A7%D8%AF+%DB%8C%DA%A9+%D9%85%D9%82%D8%A7%D9%84%D9%87+%D9%86%D9%88+%D8%A7%D8%B2+%D8%B7%D8%B1%DB%8C%D9%82+%D8%A7%DB%8C%D8%AC%D8%A7%D8%AF%DA%AF%D8%B1&amp;nosummary=&amp;prefix=&amp;minor=&amp;create=%D8%AF%D8%B1%D8%B3%D8%AA+%DA%A9%D8%B1%D8%AF%D9%86+%D9%85%D9%82%D8%A7%D9%84%D9%87+%D8%AC%D8%AF%DB%8C%D8%AF&amp;withJS=MediaWiki:Intro-Welcome-NewUsers.j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w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433064" y="0"/>
            <a:ext cx="9577064" cy="6958819"/>
          </a:xfrm>
          <a:prstGeom prst="rect">
            <a:avLst/>
          </a:prstGeom>
        </p:spPr>
      </p:pic>
    </p:spTree>
    <p:extLst>
      <p:ext uri="{BB962C8B-B14F-4D97-AF65-F5344CB8AC3E}">
        <p14:creationId xmlns:p14="http://schemas.microsoft.com/office/powerpoint/2010/main" val="183327207"/>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3" y="1845734"/>
            <a:ext cx="8712968" cy="4023360"/>
          </a:xfrm>
        </p:spPr>
        <p:txBody>
          <a:bodyPr>
            <a:normAutofit fontScale="77500" lnSpcReduction="20000"/>
          </a:bodyPr>
          <a:lstStyle/>
          <a:p>
            <a:pPr marL="0" indent="0" algn="r" rtl="1">
              <a:lnSpc>
                <a:spcPct val="150000"/>
              </a:lnSpc>
              <a:buNone/>
            </a:pPr>
            <a:r>
              <a:rPr lang="fa-IR" dirty="0" smtClean="0">
                <a:cs typeface="B Nazanin"/>
              </a:rPr>
              <a:t> </a:t>
            </a:r>
            <a:r>
              <a:rPr lang="fa-IR" sz="2400" dirty="0">
                <a:cs typeface="B Nazanin"/>
              </a:rPr>
              <a:t>مفهوم ریسک بهعنوان تفاوت عملکرد ، بهطور گسترده ای در امور مالی و اقتصادی ، به کار گرفته </a:t>
            </a:r>
            <a:r>
              <a:rPr lang="fa-IR" sz="2400" dirty="0" smtClean="0">
                <a:cs typeface="B Nazanin"/>
              </a:rPr>
              <a:t>میشود. </a:t>
            </a:r>
            <a:r>
              <a:rPr lang="fa-IR" sz="2400" dirty="0">
                <a:cs typeface="B Nazanin"/>
              </a:rPr>
              <a:t>مدیران معموالً ریسک را با نتیجه منفی مرتبط می سازند. با توجه به درک نتایج منفی، ریسک </a:t>
            </a:r>
            <a:r>
              <a:rPr lang="fa-IR" sz="2400" dirty="0" smtClean="0">
                <a:cs typeface="B Nazanin"/>
              </a:rPr>
              <a:t>به </a:t>
            </a:r>
            <a:r>
              <a:rPr lang="fa-IR" sz="2400" dirty="0">
                <a:cs typeface="B Nazanin"/>
              </a:rPr>
              <a:t>تغییر درنتیجه یا عملکردی اشاره دارد که نمیتوان آن را از پیش محاسبه کرد </a:t>
            </a:r>
            <a:r>
              <a:rPr lang="en-US" sz="2400" dirty="0">
                <a:cs typeface="B Nazanin"/>
              </a:rPr>
              <a:t>.</a:t>
            </a:r>
            <a:r>
              <a:rPr lang="fa-IR" sz="2400" dirty="0" smtClean="0">
                <a:cs typeface="B Nazanin"/>
              </a:rPr>
              <a:t> </a:t>
            </a:r>
            <a:r>
              <a:rPr lang="fa-IR" sz="2400" dirty="0">
                <a:cs typeface="B Nazanin"/>
              </a:rPr>
              <a:t>در این بین، مدیریت ریسک، یکی از اهداف کلیدی شرکت هایی است که در سطح جهانی فعالیت میکنند. مدیریت ریسک ، ابزاری است که تصمیمگیرنده را قادر میسازد تا در مورد رویداد ی با اثرات مخرب، </a:t>
            </a:r>
            <a:r>
              <a:rPr lang="fa-IR" sz="2400" dirty="0" smtClean="0">
                <a:cs typeface="B Nazanin"/>
              </a:rPr>
              <a:t>اطلاعات </a:t>
            </a:r>
            <a:r>
              <a:rPr lang="fa-IR" sz="2400" dirty="0">
                <a:cs typeface="B Nazanin"/>
              </a:rPr>
              <a:t>کسب کند و از طریق تجزیه و تحلیل ریسک، رویدادها را قطعیتر کرده و کنترل بیشتری را بر روی آن به دست آورد، از این رو، ریسک یک موجودیت عینی و قابلاندازه گیری است که احتمال یک رویداد نامطلوب و بزرگی پیامدهای آن را ترکیب </a:t>
            </a:r>
            <a:r>
              <a:rPr lang="fa-IR" sz="2400" dirty="0" smtClean="0">
                <a:cs typeface="B Nazanin"/>
              </a:rPr>
              <a:t>میکند، </a:t>
            </a:r>
            <a:r>
              <a:rPr lang="fa-IR" sz="2400" dirty="0">
                <a:cs typeface="B Nazanin"/>
              </a:rPr>
              <a:t>امروزه ریسک ابعاد گسترده ای پیداکرده است به گونه ای که عده ای اعتقاد </a:t>
            </a:r>
            <a:r>
              <a:rPr lang="fa-IR" sz="2400" dirty="0" smtClean="0">
                <a:cs typeface="B Nazanin"/>
              </a:rPr>
              <a:t>دارند </a:t>
            </a:r>
            <a:r>
              <a:rPr lang="fa-IR" sz="2400" dirty="0">
                <a:cs typeface="B Nazanin"/>
              </a:rPr>
              <a:t>تمام مسائلی که بنگاه ها </a:t>
            </a:r>
            <a:r>
              <a:rPr lang="fa-IR" sz="2400" dirty="0" smtClean="0">
                <a:cs typeface="B Nazanin"/>
              </a:rPr>
              <a:t>ی کوچک </a:t>
            </a:r>
            <a:r>
              <a:rPr lang="fa-IR" sz="2400" dirty="0">
                <a:cs typeface="B Nazanin"/>
              </a:rPr>
              <a:t>و بزرگ با آن مواجه اند ، چیزی بهجز ریسک نیست </a:t>
            </a:r>
            <a:r>
              <a:rPr lang="fa-IR" sz="2400" dirty="0" smtClean="0">
                <a:cs typeface="B Nazanin"/>
              </a:rPr>
              <a:t>) همچنین </a:t>
            </a:r>
            <a:r>
              <a:rPr lang="fa-IR" sz="2400" dirty="0">
                <a:cs typeface="B Nazanin"/>
              </a:rPr>
              <a:t>بدیهی است که تصمیمگیرندگان به دنبال سرمایه گذاری با حداقل ریسک و یا کاهش و انتقال آن هستند تا بتوانند به حد </a:t>
            </a:r>
            <a:r>
              <a:rPr lang="fa-IR" sz="2400" dirty="0" smtClean="0">
                <a:cs typeface="B Nazanin"/>
              </a:rPr>
              <a:t>مناسبی از </a:t>
            </a:r>
            <a:r>
              <a:rPr lang="fa-IR" sz="2400" dirty="0">
                <a:cs typeface="B Nazanin"/>
              </a:rPr>
              <a:t>بازدهی برسند </a:t>
            </a:r>
            <a:r>
              <a:rPr lang="fa-IR" sz="2400" dirty="0" smtClean="0">
                <a:cs typeface="B Nazanin"/>
              </a:rPr>
              <a:t>) در </a:t>
            </a:r>
            <a:r>
              <a:rPr lang="fa-IR" sz="2400" dirty="0">
                <a:cs typeface="B Nazanin"/>
              </a:rPr>
              <a:t>شرایطی ساده که سهام و اوراق قرضه تنها ابزارها ی مالی قابل معامله می </a:t>
            </a:r>
            <a:r>
              <a:rPr lang="fa-IR" sz="2400" dirty="0" smtClean="0">
                <a:cs typeface="B Nazanin"/>
              </a:rPr>
              <a:t>باشند</a:t>
            </a:r>
            <a:endParaRPr lang="en-US" sz="2400" dirty="0">
              <a:cs typeface="B Nazanin"/>
            </a:endParaRPr>
          </a:p>
        </p:txBody>
      </p:sp>
      <p:sp>
        <p:nvSpPr>
          <p:cNvPr id="4" name="Title 3"/>
          <p:cNvSpPr>
            <a:spLocks noGrp="1"/>
          </p:cNvSpPr>
          <p:nvPr>
            <p:ph type="title"/>
          </p:nvPr>
        </p:nvSpPr>
        <p:spPr>
          <a:prstGeom prst="round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rtl="1">
              <a:defRPr/>
            </a:pPr>
            <a:r>
              <a:rPr lang="fa-IR" sz="4000" dirty="0">
                <a:solidFill>
                  <a:schemeClr val="tx1"/>
                </a:solidFill>
                <a:cs typeface="0 Titr Bold" pitchFamily="2" charset="-78"/>
              </a:rPr>
              <a:t>مقدمه</a:t>
            </a:r>
            <a:endParaRPr lang="en-US" sz="4000" dirty="0">
              <a:solidFill>
                <a:schemeClr val="tx1"/>
              </a:solidFill>
            </a:endParaRPr>
          </a:p>
        </p:txBody>
      </p:sp>
    </p:spTree>
    <p:extLst>
      <p:ext uri="{BB962C8B-B14F-4D97-AF65-F5344CB8AC3E}">
        <p14:creationId xmlns:p14="http://schemas.microsoft.com/office/powerpoint/2010/main" val="1514008867"/>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71400"/>
            <a:ext cx="7543800" cy="1450757"/>
          </a:xfrm>
        </p:spPr>
        <p:txBody>
          <a:bodyPr/>
          <a:lstStyle/>
          <a:p>
            <a:endParaRPr lang="en-US" dirty="0"/>
          </a:p>
        </p:txBody>
      </p:sp>
      <p:sp>
        <p:nvSpPr>
          <p:cNvPr id="3" name="Content Placeholder 2"/>
          <p:cNvSpPr>
            <a:spLocks noGrp="1"/>
          </p:cNvSpPr>
          <p:nvPr>
            <p:ph idx="1"/>
          </p:nvPr>
        </p:nvSpPr>
        <p:spPr>
          <a:xfrm>
            <a:off x="683568" y="1700808"/>
            <a:ext cx="8352929" cy="4168286"/>
          </a:xfrm>
        </p:spPr>
        <p:txBody>
          <a:bodyPr>
            <a:noAutofit/>
          </a:bodyPr>
          <a:lstStyle/>
          <a:p>
            <a:pPr algn="r" rtl="1">
              <a:lnSpc>
                <a:spcPct val="150000"/>
              </a:lnSpc>
            </a:pPr>
            <a:r>
              <a:rPr lang="fa-IR" dirty="0" smtClean="0">
                <a:cs typeface="B Nazanin"/>
              </a:rPr>
              <a:t>تنها </a:t>
            </a:r>
            <a:r>
              <a:rPr lang="fa-IR" dirty="0">
                <a:cs typeface="B Nazanin"/>
              </a:rPr>
              <a:t>ریسک موجود، به تغییرات ارزش بازار و احتمال نکول محدود می شود. اما واقعیت آن است که ما در دنیا ی پیچیده ا ی زندگی می کنیم که سهام و اوراق قرضه تنها ابزارهای در دسترس سرمایه گذاران، نیستند.  در واقع، معامله گران و نه سفته بازان ، که به دنبال نیاز واقعی خود در بازار حضور دارند و نگران از افزایش یا کاهش قیمت هستند، از ابزارهایی برای حداقل سازی ریسک استفاده می کنند که این ابزارهای مدیریت ریسک، همان مشتقات اند. </a:t>
            </a:r>
            <a:r>
              <a:rPr lang="fa-IR" dirty="0" smtClean="0">
                <a:latin typeface="B Titr"/>
                <a:cs typeface="B Nazanin"/>
              </a:rPr>
              <a:t>سرمایه </a:t>
            </a:r>
            <a:r>
              <a:rPr lang="fa-IR" dirty="0">
                <a:latin typeface="B Titr"/>
                <a:cs typeface="B Nazanin"/>
              </a:rPr>
              <a:t>گذاران میتوانند به مدد این ابزارها ی خلق شده توسط مهندسی مالی، که نوعاً به پیمان، قرارداد </a:t>
            </a:r>
            <a:r>
              <a:rPr lang="fa-IR" dirty="0" smtClean="0">
                <a:latin typeface="B Titr"/>
                <a:cs typeface="B Nazanin"/>
              </a:rPr>
              <a:t>آتی </a:t>
            </a:r>
            <a:r>
              <a:rPr lang="fa-IR" dirty="0">
                <a:latin typeface="B Titr"/>
                <a:cs typeface="B Nazanin"/>
              </a:rPr>
              <a:t>، اختیار معامله و معاوضات )تاخت( ، تقسیم میشوند، سطح ریسک و بازده پرتفوی خود را به روش های متنوعی تنظیم نمایند. ) تصور رایج آن است که ابزارهای مشتقه، خودِ دارایی میباشند، در صورتی که این تصور نادرست است، زیرا که یک ابزار مشتقه، خود بهتنهایی نمیتواند ارزشی داشته و یا ایجاد ارزش نماید. به عبارت دیگر، مشتقات مالی ابزار مالی هستند که قیمتها یا ارزشهای آن ها از قیمتهای </a:t>
            </a:r>
            <a:r>
              <a:rPr lang="fa-IR" dirty="0" smtClean="0">
                <a:latin typeface="B Titr"/>
                <a:cs typeface="B Nazanin"/>
              </a:rPr>
              <a:t>سایر </a:t>
            </a:r>
            <a:r>
              <a:rPr lang="fa-IR" dirty="0">
                <a:latin typeface="B Titr"/>
                <a:cs typeface="B Nazanin"/>
              </a:rPr>
              <a:t>ابزارها ی مالی یا دارایی های مالی اصلی مشتق میشود. </a:t>
            </a:r>
            <a:endParaRPr lang="en-US" dirty="0"/>
          </a:p>
        </p:txBody>
      </p:sp>
    </p:spTree>
    <p:extLst>
      <p:ext uri="{BB962C8B-B14F-4D97-AF65-F5344CB8AC3E}">
        <p14:creationId xmlns:p14="http://schemas.microsoft.com/office/powerpoint/2010/main" val="2906610208"/>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a:xfrm>
            <a:off x="251520" y="1844825"/>
            <a:ext cx="8100603" cy="4176464"/>
          </a:xfrm>
        </p:spPr>
        <p:txBody>
          <a:bodyPr rtlCol="0">
            <a:normAutofit/>
          </a:bodyPr>
          <a:lstStyle/>
          <a:p>
            <a:pPr marL="274320" indent="-274320" algn="r" rtl="1" fontAlgn="auto">
              <a:spcAft>
                <a:spcPts val="0"/>
              </a:spcAft>
              <a:buFont typeface="Brush Script MT" pitchFamily="66" charset="0"/>
              <a:buChar char="O"/>
              <a:defRPr/>
            </a:pPr>
            <a:r>
              <a:rPr lang="fa-IR" dirty="0">
                <a:cs typeface="0 Karim Bold" pitchFamily="2" charset="-78"/>
              </a:rPr>
              <a:t>در مباحث سرمايه گذاري و مديريت مالي استفاده از ابزارهاي مالي امري اجتناب نا پذير است </a:t>
            </a:r>
            <a:r>
              <a:rPr lang="fa-IR" dirty="0" smtClean="0">
                <a:cs typeface="0 Karim Bold" pitchFamily="2" charset="-78"/>
              </a:rPr>
              <a:t>و </a:t>
            </a:r>
            <a:r>
              <a:rPr lang="fa-IR" dirty="0">
                <a:cs typeface="0 Karim Bold" pitchFamily="2" charset="-78"/>
              </a:rPr>
              <a:t>انتخاب آن با توجه </a:t>
            </a:r>
            <a:r>
              <a:rPr lang="fa-IR" dirty="0" smtClean="0">
                <a:cs typeface="0 Karim Bold" pitchFamily="2" charset="-78"/>
              </a:rPr>
              <a:t>به موقعيت </a:t>
            </a:r>
            <a:r>
              <a:rPr lang="fa-IR" dirty="0">
                <a:cs typeface="0 Karim Bold" pitchFamily="2" charset="-78"/>
              </a:rPr>
              <a:t>و شرايط بازار صورت مي گيرد.</a:t>
            </a:r>
            <a:endParaRPr lang="en-US" dirty="0">
              <a:cs typeface="0 Karim Bold" pitchFamily="2" charset="-78"/>
            </a:endParaRPr>
          </a:p>
          <a:p>
            <a:pPr marL="274320" indent="-274320" algn="r" rtl="1" fontAlgn="auto">
              <a:spcAft>
                <a:spcPts val="0"/>
              </a:spcAft>
              <a:buFont typeface="Brush Script MT" pitchFamily="66" charset="0"/>
              <a:buChar char="O"/>
              <a:defRPr/>
            </a:pPr>
            <a:r>
              <a:rPr lang="fa-IR" dirty="0">
                <a:cs typeface="0 Karim Bold" pitchFamily="2" charset="-78"/>
              </a:rPr>
              <a:t>سرمايه گذاران و متخصصان فن در امر سرمايه گذاري به دنبال سرمايه گذاري با حداقل ريسك در بازار و يا كاهش و انتقال آن هستند تا بتوانند به حد قابل قبولي از سود دهي دست يابند.</a:t>
            </a:r>
            <a:endParaRPr lang="en-US" dirty="0">
              <a:cs typeface="0 Karim Bold" pitchFamily="2" charset="-78"/>
            </a:endParaRPr>
          </a:p>
          <a:p>
            <a:pPr marL="274320" indent="-274320" algn="r" rtl="1" fontAlgn="auto">
              <a:spcAft>
                <a:spcPts val="0"/>
              </a:spcAft>
              <a:buFont typeface="Brush Script MT" pitchFamily="66" charset="0"/>
              <a:buChar char="O"/>
              <a:defRPr/>
            </a:pPr>
            <a:r>
              <a:rPr lang="fa-IR" dirty="0" smtClean="0">
                <a:cs typeface="0 Karim Bold" pitchFamily="2" charset="-78"/>
              </a:rPr>
              <a:t>اصطلاح ابزار مشتقه بازارهاي ارزي وپولي از اواخر دهه هشتاد ميلادي مورد استفاده قرار گرفت . البته قبل از آن ابزارهايي نظير خط ترازنامه, محصولات مالي, ابزارهاي مديريت ريسك و مهندسي مالي استفاده مي شد . </a:t>
            </a:r>
            <a:endParaRPr lang="en-US" dirty="0" smtClean="0">
              <a:cs typeface="0 Karim Bold" pitchFamily="2" charset="-78"/>
            </a:endParaRPr>
          </a:p>
          <a:p>
            <a:pPr marL="274320" indent="-274320" algn="r" rtl="1" fontAlgn="auto">
              <a:spcAft>
                <a:spcPts val="0"/>
              </a:spcAft>
              <a:buFont typeface="Brush Script MT" pitchFamily="66" charset="0"/>
              <a:buChar char="O"/>
              <a:defRPr/>
            </a:pPr>
            <a:r>
              <a:rPr lang="fa-IR" dirty="0" smtClean="0">
                <a:cs typeface="0 Karim Bold" pitchFamily="2" charset="-78"/>
              </a:rPr>
              <a:t>ابزارهاي مشتقه كه از بازارهاي پايه اي شامل كالا ,انرژي,ارز,پول و سرمايه مشتق شده اند تمامي اصطلاحات قبلي را در بر مي گيرند . </a:t>
            </a:r>
            <a:endParaRPr lang="en-US" dirty="0" smtClean="0">
              <a:cs typeface="0 Karim Bold" pitchFamily="2" charset="-78"/>
            </a:endParaRPr>
          </a:p>
          <a:p>
            <a:pPr marL="274320" indent="-274320" algn="r" rtl="1" fontAlgn="auto">
              <a:spcAft>
                <a:spcPts val="0"/>
              </a:spcAft>
              <a:buFont typeface="Brush Script MT" pitchFamily="66" charset="0"/>
              <a:buChar char="O"/>
              <a:defRPr/>
            </a:pPr>
            <a:r>
              <a:rPr lang="fa-IR" dirty="0" smtClean="0">
                <a:cs typeface="0 Karim Bold" pitchFamily="2" charset="-78"/>
              </a:rPr>
              <a:t>بسياري از معاملات مربوط به ابزارهاي مشتقه از لحاظ مبلغ و سررسيد تسويه ثابت بوده و در بورس هاي مربوطه (كالا ,انرژي,ارز)انجام مي پذيرند كه سالها به شيوه اعلام قيمت در صحن بازار انجام مي گرفت البته از سال 1998 اين شيوه جاي خود را به اعلام قيمت بر روي صفحات مانيتور داد. </a:t>
            </a:r>
            <a:endParaRPr lang="en-US" dirty="0" smtClean="0">
              <a:cs typeface="0 Karim Bold" pitchFamily="2" charset="-78"/>
            </a:endParaRPr>
          </a:p>
          <a:p>
            <a:pPr marL="274320" indent="-274320" algn="r" fontAlgn="auto">
              <a:spcAft>
                <a:spcPts val="0"/>
              </a:spcAft>
              <a:buFont typeface="Brush Script MT" pitchFamily="66" charset="0"/>
              <a:buChar char="O"/>
              <a:defRPr/>
            </a:pPr>
            <a:endParaRPr lang="en-US" dirty="0">
              <a:cs typeface="0 Karim Bold" pitchFamily="2" charset="-78"/>
            </a:endParaRPr>
          </a:p>
        </p:txBody>
      </p:sp>
    </p:spTree>
    <p:extLst>
      <p:ext uri="{BB962C8B-B14F-4D97-AF65-F5344CB8AC3E}">
        <p14:creationId xmlns:p14="http://schemas.microsoft.com/office/powerpoint/2010/main" val="627562510"/>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1"/>
          <p:cNvSpPr>
            <a:spLocks noGrp="1"/>
          </p:cNvSpPr>
          <p:nvPr>
            <p:ph idx="1"/>
          </p:nvPr>
        </p:nvSpPr>
        <p:spPr>
          <a:xfrm>
            <a:off x="971600" y="1916832"/>
            <a:ext cx="7127875" cy="4752975"/>
          </a:xfrm>
        </p:spPr>
        <p:txBody>
          <a:bodyPr/>
          <a:lstStyle/>
          <a:p>
            <a:pPr algn="r" rtl="1">
              <a:lnSpc>
                <a:spcPct val="150000"/>
              </a:lnSpc>
            </a:pPr>
            <a:r>
              <a:rPr lang="fa-IR" dirty="0" smtClean="0">
                <a:cs typeface="0 Karim Bold" pitchFamily="2" charset="-78"/>
              </a:rPr>
              <a:t>1. قيمت اوراق مشتقه مانند ساير كالاها و اوراق به عرضه و تقاضا بستگي ندارد بلكه به قيمت دارايي پشتوانه اوراق وابسته است.</a:t>
            </a:r>
            <a:endParaRPr lang="en-US" dirty="0" smtClean="0">
              <a:cs typeface="0 Karim Bold" pitchFamily="2" charset="-78"/>
            </a:endParaRPr>
          </a:p>
          <a:p>
            <a:pPr algn="r" rtl="1">
              <a:lnSpc>
                <a:spcPct val="150000"/>
              </a:lnSpc>
            </a:pPr>
            <a:r>
              <a:rPr lang="fa-IR" dirty="0" smtClean="0">
                <a:cs typeface="0 Karim Bold" pitchFamily="2" charset="-78"/>
              </a:rPr>
              <a:t>2.  مصون سازي در بازار نقد يا تحويل فوري براي آينده كپي مي شود يعني آن چه در بازار امروز وجود دارد با همان شرايط در آينده بدست مي آورد.</a:t>
            </a:r>
            <a:endParaRPr lang="en-US" dirty="0" smtClean="0">
              <a:cs typeface="0 Karim Bold" pitchFamily="2" charset="-78"/>
            </a:endParaRPr>
          </a:p>
          <a:p>
            <a:pPr algn="r" rtl="1">
              <a:lnSpc>
                <a:spcPct val="150000"/>
              </a:lnSpc>
            </a:pPr>
            <a:r>
              <a:rPr lang="fa-IR" dirty="0" smtClean="0">
                <a:cs typeface="0 Karim Bold" pitchFamily="2" charset="-78"/>
              </a:rPr>
              <a:t>3.  بدهي در اوراق مشتقه يك ادعاي اقتضايي در زماني مشخص است كه آن ها را به مثابه يك اهرم بسيار قوي مطرح مي كند. بدهي بيان گر تعهد در مقابل خريدار است.</a:t>
            </a:r>
            <a:endParaRPr lang="en-US" dirty="0" smtClean="0">
              <a:cs typeface="0 Karim Bold" pitchFamily="2" charset="-78"/>
            </a:endParaRPr>
          </a:p>
        </p:txBody>
      </p:sp>
      <p:sp>
        <p:nvSpPr>
          <p:cNvPr id="4" name="Rounded Rectangle 3"/>
          <p:cNvSpPr/>
          <p:nvPr/>
        </p:nvSpPr>
        <p:spPr>
          <a:xfrm>
            <a:off x="2483768" y="224644"/>
            <a:ext cx="3816424" cy="792088"/>
          </a:xfrm>
          <a:prstGeom prst="round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rtl="1">
              <a:defRPr/>
            </a:pPr>
            <a:r>
              <a:rPr lang="fa-IR" sz="2800" dirty="0">
                <a:solidFill>
                  <a:schemeClr val="tx1"/>
                </a:solidFill>
                <a:cs typeface="0 Titr Bold" pitchFamily="2" charset="-78"/>
              </a:rPr>
              <a:t>خصوصيات ابزار مشتقه</a:t>
            </a:r>
            <a:endParaRPr lang="en-US" sz="2800" dirty="0">
              <a:solidFill>
                <a:schemeClr val="tx1"/>
              </a:solidFill>
            </a:endParaRPr>
          </a:p>
        </p:txBody>
      </p:sp>
    </p:spTree>
  </p:cSld>
  <p:clrMapOvr>
    <a:masterClrMapping/>
  </p:clrMapOvr>
  <p:transition spd="slow">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1"/>
          </p:nvPr>
        </p:nvSpPr>
        <p:spPr>
          <a:xfrm>
            <a:off x="1043608" y="1772816"/>
            <a:ext cx="7129462" cy="4537075"/>
          </a:xfrm>
        </p:spPr>
        <p:txBody>
          <a:bodyPr/>
          <a:lstStyle/>
          <a:p>
            <a:pPr algn="r" rtl="1">
              <a:lnSpc>
                <a:spcPct val="150000"/>
              </a:lnSpc>
            </a:pPr>
            <a:r>
              <a:rPr lang="fa-IR" dirty="0" smtClean="0">
                <a:cs typeface="0 Karim Bold" pitchFamily="2" charset="-78"/>
              </a:rPr>
              <a:t>1. انتقال خطر بازار</a:t>
            </a:r>
            <a:endParaRPr lang="en-US" dirty="0" smtClean="0">
              <a:cs typeface="0 Karim Bold" pitchFamily="2" charset="-78"/>
            </a:endParaRPr>
          </a:p>
          <a:p>
            <a:pPr algn="r" rtl="1">
              <a:lnSpc>
                <a:spcPct val="150000"/>
              </a:lnSpc>
            </a:pPr>
            <a:r>
              <a:rPr lang="fa-IR" dirty="0" smtClean="0">
                <a:cs typeface="0 Karim Bold" pitchFamily="2" charset="-78"/>
              </a:rPr>
              <a:t>2. كاهش هزينه هاي تامين مالي وام گيرندگان</a:t>
            </a:r>
            <a:endParaRPr lang="en-US" dirty="0" smtClean="0">
              <a:cs typeface="0 Karim Bold" pitchFamily="2" charset="-78"/>
            </a:endParaRPr>
          </a:p>
          <a:p>
            <a:pPr algn="r" rtl="1">
              <a:lnSpc>
                <a:spcPct val="150000"/>
              </a:lnSpc>
            </a:pPr>
            <a:r>
              <a:rPr lang="fa-IR" dirty="0" smtClean="0">
                <a:cs typeface="0 Karim Bold" pitchFamily="2" charset="-78"/>
              </a:rPr>
              <a:t>3. تغيير كارامد نسبت بدهي هاي ثابت به بدهي هاي با نرخ شناور</a:t>
            </a:r>
            <a:endParaRPr lang="en-US" dirty="0" smtClean="0">
              <a:cs typeface="0 Karim Bold" pitchFamily="2" charset="-78"/>
            </a:endParaRPr>
          </a:p>
          <a:p>
            <a:pPr algn="r" rtl="1">
              <a:lnSpc>
                <a:spcPct val="150000"/>
              </a:lnSpc>
            </a:pPr>
            <a:r>
              <a:rPr lang="fa-IR" dirty="0" smtClean="0">
                <a:cs typeface="0 Karim Bold" pitchFamily="2" charset="-78"/>
              </a:rPr>
              <a:t>4. افزايش بازده دارايي</a:t>
            </a:r>
            <a:endParaRPr lang="en-US" dirty="0" smtClean="0">
              <a:cs typeface="0 Karim Bold" pitchFamily="2" charset="-78"/>
            </a:endParaRPr>
          </a:p>
          <a:p>
            <a:pPr algn="r" rtl="1">
              <a:lnSpc>
                <a:spcPct val="150000"/>
              </a:lnSpc>
            </a:pPr>
            <a:r>
              <a:rPr lang="fa-IR" dirty="0" smtClean="0">
                <a:cs typeface="0 Karim Bold" pitchFamily="2" charset="-78"/>
              </a:rPr>
              <a:t>5. تعديل سريع ساختار جريان نقدي دارايي ها براي انطباق بيش تر با وضعيت شركت در بازار</a:t>
            </a:r>
            <a:endParaRPr lang="en-US" dirty="0" smtClean="0">
              <a:cs typeface="0 Karim Bold" pitchFamily="2" charset="-78"/>
            </a:endParaRPr>
          </a:p>
          <a:p>
            <a:pPr algn="r" rtl="1">
              <a:lnSpc>
                <a:spcPct val="150000"/>
              </a:lnSpc>
            </a:pPr>
            <a:r>
              <a:rPr lang="fa-IR" dirty="0" smtClean="0">
                <a:cs typeface="0 Karim Bold" pitchFamily="2" charset="-78"/>
              </a:rPr>
              <a:t>6. </a:t>
            </a:r>
            <a:r>
              <a:rPr lang="fa-IR" dirty="0">
                <a:latin typeface="Calibri" panose="020F0502020204030204" pitchFamily="34" charset="0"/>
                <a:ea typeface="Calibri" panose="020F0502020204030204" pitchFamily="34" charset="0"/>
                <a:cs typeface="B Lotus"/>
              </a:rPr>
              <a:t>امکان پوشش ریسک با روش‌های مختلف</a:t>
            </a:r>
            <a:endParaRPr lang="en-US" dirty="0" smtClean="0">
              <a:cs typeface="0 Karim Bold" pitchFamily="2" charset="-78"/>
            </a:endParaRPr>
          </a:p>
        </p:txBody>
      </p:sp>
      <p:sp>
        <p:nvSpPr>
          <p:cNvPr id="4" name="Rounded Rectangle 3"/>
          <p:cNvSpPr/>
          <p:nvPr/>
        </p:nvSpPr>
        <p:spPr>
          <a:xfrm>
            <a:off x="2339752" y="332656"/>
            <a:ext cx="4320480" cy="828925"/>
          </a:xfrm>
          <a:prstGeom prst="round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rtl="1">
              <a:defRPr/>
            </a:pPr>
            <a:r>
              <a:rPr lang="fa-IR" sz="2400" dirty="0">
                <a:solidFill>
                  <a:schemeClr val="tx1"/>
                </a:solidFill>
                <a:cs typeface="0 Titr Bold" pitchFamily="2" charset="-78"/>
              </a:rPr>
              <a:t>نقش اقتصادي ابزار مالی مشتقه :</a:t>
            </a:r>
            <a:endParaRPr lang="en-US" sz="2400" dirty="0">
              <a:solidFill>
                <a:schemeClr val="tx1"/>
              </a:solidFill>
            </a:endParaRPr>
          </a:p>
        </p:txBody>
      </p:sp>
    </p:spTree>
  </p:cSld>
  <p:clrMapOvr>
    <a:masterClrMapping/>
  </p:clrMapOvr>
  <p:transition spd="slow">
    <p:circl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988840"/>
            <a:ext cx="8003207" cy="4535488"/>
          </a:xfrm>
        </p:spPr>
        <p:txBody>
          <a:bodyPr rtlCol="0">
            <a:normAutofit/>
          </a:bodyPr>
          <a:lstStyle/>
          <a:p>
            <a:pPr marL="274320" indent="-274320" algn="r" rtl="1" fontAlgn="auto">
              <a:lnSpc>
                <a:spcPct val="150000"/>
              </a:lnSpc>
              <a:spcAft>
                <a:spcPts val="0"/>
              </a:spcAft>
              <a:buFont typeface="Brush Script MT" pitchFamily="66" charset="0"/>
              <a:buChar char="O"/>
              <a:defRPr/>
            </a:pPr>
            <a:r>
              <a:rPr lang="ar-SA" dirty="0" smtClean="0">
                <a:cs typeface="0 Karim Bold" pitchFamily="2" charset="-78"/>
              </a:rPr>
              <a:t>معایب بسیاری بر ابزارهای مشتقه وجود دارد که چند نمونه کلی آنها عبارتند از:</a:t>
            </a:r>
            <a:endParaRPr lang="en-US" dirty="0" smtClean="0">
              <a:cs typeface="0 Karim Bold" pitchFamily="2" charset="-78"/>
            </a:endParaRPr>
          </a:p>
          <a:p>
            <a:pPr marL="457200" indent="-457200" algn="r" rtl="1">
              <a:lnSpc>
                <a:spcPct val="150000"/>
              </a:lnSpc>
              <a:spcAft>
                <a:spcPts val="0"/>
              </a:spcAft>
              <a:buClrTx/>
              <a:buFont typeface="+mj-lt"/>
              <a:buAutoNum type="arabicPeriod"/>
              <a:defRPr/>
            </a:pPr>
            <a:r>
              <a:rPr lang="ar-SA" sz="1700" dirty="0" smtClean="0">
                <a:cs typeface="B Titr" pitchFamily="2" charset="-78"/>
              </a:rPr>
              <a:t>امکان زیان بسیار: </a:t>
            </a:r>
            <a:r>
              <a:rPr lang="ar-SA" dirty="0" smtClean="0">
                <a:cs typeface="0 Karim Bold" pitchFamily="2" charset="-78"/>
              </a:rPr>
              <a:t>استفاده از ابزارهای مشتقه به دلیل ایجاد اهرم و یا وام گیری زیاد می‌تواند منجر به زیانهای شدیدی شود.</a:t>
            </a:r>
            <a:r>
              <a:rPr lang="fa-IR" dirty="0" smtClean="0">
                <a:cs typeface="0 Karim Bold" pitchFamily="2" charset="-78"/>
              </a:rPr>
              <a:t> </a:t>
            </a:r>
          </a:p>
          <a:p>
            <a:pPr marL="457200" indent="-457200" algn="r" rtl="1">
              <a:lnSpc>
                <a:spcPct val="150000"/>
              </a:lnSpc>
              <a:spcAft>
                <a:spcPts val="0"/>
              </a:spcAft>
              <a:buClrTx/>
              <a:buFont typeface="+mj-lt"/>
              <a:buAutoNum type="arabicPeriod"/>
              <a:defRPr/>
            </a:pPr>
            <a:r>
              <a:rPr lang="ar-SA" sz="1700" dirty="0" smtClean="0">
                <a:cs typeface="B Titr" pitchFamily="2" charset="-78"/>
              </a:rPr>
              <a:t>ریسک بخش شمارنده: </a:t>
            </a:r>
            <a:r>
              <a:rPr lang="ar-SA" dirty="0" smtClean="0">
                <a:cs typeface="0 Karim Bold" pitchFamily="2" charset="-78"/>
              </a:rPr>
              <a:t>برخی مشتقات خصوصا سواپها موجب می‌شوند که سرمایه گذاران متحمل ریسک بخش شمارنده شوند.البته انواع مختلف مشتقات با درجات متفاوتی از این ریسک مواجه می‌گردند.</a:t>
            </a:r>
            <a:endParaRPr lang="en-US" dirty="0" smtClean="0">
              <a:cs typeface="0 Karim Bold" pitchFamily="2" charset="-78"/>
            </a:endParaRPr>
          </a:p>
          <a:p>
            <a:pPr marL="457200" indent="-457200" algn="r" rtl="1">
              <a:lnSpc>
                <a:spcPct val="150000"/>
              </a:lnSpc>
              <a:spcAft>
                <a:spcPts val="0"/>
              </a:spcAft>
              <a:buFont typeface="+mj-lt"/>
              <a:buAutoNum type="arabicPeriod"/>
              <a:defRPr/>
            </a:pPr>
            <a:r>
              <a:rPr lang="ar-SA" sz="1700" dirty="0" smtClean="0">
                <a:cs typeface="B Titr" pitchFamily="2" charset="-78"/>
              </a:rPr>
              <a:t>اهرمی شدن بدهی اقتصادی</a:t>
            </a:r>
            <a:r>
              <a:rPr lang="fa-IR" sz="1700" dirty="0" smtClean="0">
                <a:cs typeface="B Titr" pitchFamily="2" charset="-78"/>
              </a:rPr>
              <a:t> و </a:t>
            </a:r>
            <a:r>
              <a:rPr lang="fa-IR" sz="1800" dirty="0">
                <a:latin typeface="Calibri" panose="020F0502020204030204" pitchFamily="34" charset="0"/>
                <a:ea typeface="Calibri" panose="020F0502020204030204" pitchFamily="34" charset="0"/>
                <a:cs typeface="B Lotus"/>
              </a:rPr>
              <a:t>خطر ازدست‌رفتن سرمایه</a:t>
            </a:r>
            <a:endParaRPr lang="fa-IR" sz="1700" dirty="0" smtClean="0">
              <a:cs typeface="B Titr" pitchFamily="2" charset="-78"/>
            </a:endParaRPr>
          </a:p>
          <a:p>
            <a:pPr marL="457200" indent="-457200" algn="r" rtl="1">
              <a:lnSpc>
                <a:spcPct val="150000"/>
              </a:lnSpc>
              <a:spcAft>
                <a:spcPts val="0"/>
              </a:spcAft>
              <a:buFont typeface="+mj-lt"/>
              <a:buAutoNum type="arabicPeriod"/>
              <a:defRPr/>
            </a:pPr>
            <a:r>
              <a:rPr lang="fa-IR" sz="1800" dirty="0">
                <a:latin typeface="Calibri" panose="020F0502020204030204" pitchFamily="34" charset="0"/>
                <a:ea typeface="Calibri" panose="020F0502020204030204" pitchFamily="34" charset="0"/>
                <a:cs typeface="B Lotus"/>
              </a:rPr>
              <a:t>امکان ایجاد حباب‌های مالی بزرگ (بحران اقتصادی ۲۰۰۸)</a:t>
            </a:r>
            <a:endParaRPr lang="fa-IR" sz="1700" dirty="0" smtClean="0">
              <a:cs typeface="B Titr" pitchFamily="2" charset="-78"/>
            </a:endParaRPr>
          </a:p>
          <a:p>
            <a:pPr marL="457200" indent="-457200" algn="r" rtl="1" fontAlgn="auto">
              <a:lnSpc>
                <a:spcPct val="150000"/>
              </a:lnSpc>
              <a:spcAft>
                <a:spcPts val="0"/>
              </a:spcAft>
              <a:buSzPct val="100000"/>
              <a:buFont typeface="+mj-lt"/>
              <a:buAutoNum type="arabicPeriod"/>
              <a:defRPr/>
            </a:pPr>
            <a:endParaRPr lang="en-US" sz="1700" dirty="0">
              <a:cs typeface="B Titr" pitchFamily="2" charset="-78"/>
            </a:endParaRPr>
          </a:p>
        </p:txBody>
      </p:sp>
      <p:sp>
        <p:nvSpPr>
          <p:cNvPr id="6" name="Rounded Rectangle 5"/>
          <p:cNvSpPr/>
          <p:nvPr/>
        </p:nvSpPr>
        <p:spPr>
          <a:xfrm>
            <a:off x="3203848" y="260648"/>
            <a:ext cx="2448272" cy="828925"/>
          </a:xfrm>
          <a:prstGeom prst="round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rtl="1">
              <a:defRPr/>
            </a:pPr>
            <a:r>
              <a:rPr lang="ar-SA" sz="3600" dirty="0">
                <a:solidFill>
                  <a:schemeClr val="tx1"/>
                </a:solidFill>
                <a:cs typeface="0 Titr Bold" pitchFamily="2" charset="-78"/>
              </a:rPr>
              <a:t>معایب</a:t>
            </a:r>
            <a:r>
              <a:rPr lang="en-US" sz="3600" dirty="0">
                <a:solidFill>
                  <a:schemeClr val="tx1"/>
                </a:solidFill>
                <a:cs typeface="0 Titr Bold" pitchFamily="2" charset="-78"/>
              </a:rPr>
              <a:t> </a:t>
            </a:r>
            <a:endParaRPr lang="en-US" sz="3600" dirty="0">
              <a:solidFill>
                <a:schemeClr val="tx1"/>
              </a:solidFill>
            </a:endParaRPr>
          </a:p>
        </p:txBody>
      </p:sp>
    </p:spTree>
  </p:cSld>
  <p:clrMapOvr>
    <a:masterClrMapping/>
  </p:clrMapOvr>
  <p:transition spd="slow">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28728" y="1643050"/>
            <a:ext cx="6196013" cy="3929090"/>
          </a:xfrm>
        </p:spPr>
        <p:txBody>
          <a:bodyPr rtlCol="0">
            <a:normAutofit/>
          </a:bodyPr>
          <a:lstStyle/>
          <a:p>
            <a:pPr marL="342900" indent="-342900" algn="r" rtl="1" fontAlgn="auto">
              <a:lnSpc>
                <a:spcPct val="150000"/>
              </a:lnSpc>
              <a:spcAft>
                <a:spcPts val="0"/>
              </a:spcAft>
              <a:buFont typeface="Arial" pitchFamily="34" charset="0"/>
              <a:buChar char="•"/>
              <a:defRPr/>
            </a:pPr>
            <a:r>
              <a:rPr lang="ar-SA" sz="2800" dirty="0" smtClean="0">
                <a:latin typeface="ITC Officina Serif" pitchFamily="50" charset="0"/>
                <a:cs typeface="0 Karim Bold" pitchFamily="2" charset="-78"/>
              </a:rPr>
              <a:t>قراردادهاي </a:t>
            </a:r>
            <a:r>
              <a:rPr lang="ar-SA" sz="2800" dirty="0">
                <a:latin typeface="ITC Officina Serif" pitchFamily="50" charset="0"/>
                <a:cs typeface="0 Karim Bold" pitchFamily="2" charset="-78"/>
              </a:rPr>
              <a:t>آتي (</a:t>
            </a:r>
            <a:r>
              <a:rPr lang="en-US" sz="2800" dirty="0">
                <a:latin typeface="ITC Officina Serif" pitchFamily="50" charset="0"/>
                <a:cs typeface="0 Karim Bold" pitchFamily="2" charset="-78"/>
              </a:rPr>
              <a:t>Futures Contract</a:t>
            </a:r>
            <a:r>
              <a:rPr lang="ar-SA" sz="2800" dirty="0">
                <a:latin typeface="ITC Officina Serif" pitchFamily="50" charset="0"/>
                <a:cs typeface="0 Karim Bold" pitchFamily="2" charset="-78"/>
              </a:rPr>
              <a:t>) </a:t>
            </a:r>
            <a:endParaRPr lang="en-US" sz="2800" dirty="0" smtClean="0">
              <a:latin typeface="ITC Officina Serif" pitchFamily="50" charset="0"/>
              <a:cs typeface="0 Karim Bold" pitchFamily="2" charset="-78"/>
            </a:endParaRPr>
          </a:p>
          <a:p>
            <a:pPr marL="342900" indent="-342900" algn="r" rtl="1" fontAlgn="auto">
              <a:lnSpc>
                <a:spcPct val="150000"/>
              </a:lnSpc>
              <a:spcAft>
                <a:spcPts val="0"/>
              </a:spcAft>
              <a:buFont typeface="Arial" pitchFamily="34" charset="0"/>
              <a:buChar char="•"/>
              <a:defRPr/>
            </a:pPr>
            <a:r>
              <a:rPr lang="fa-IR" sz="2800" dirty="0" smtClean="0">
                <a:latin typeface="ITC Officina Serif" pitchFamily="50" charset="0"/>
                <a:cs typeface="0 Karim Bold" pitchFamily="2" charset="-78"/>
              </a:rPr>
              <a:t>پیمان آتی</a:t>
            </a:r>
            <a:r>
              <a:rPr lang="ar-SA" sz="2800" dirty="0" smtClean="0">
                <a:latin typeface="ITC Officina Serif" pitchFamily="50" charset="0"/>
                <a:cs typeface="0 Karim Bold" pitchFamily="2" charset="-78"/>
              </a:rPr>
              <a:t>(</a:t>
            </a:r>
            <a:r>
              <a:rPr lang="en-US" sz="2800" dirty="0">
                <a:latin typeface="ITC Officina Serif" pitchFamily="50" charset="0"/>
                <a:cs typeface="0 Karim Bold" pitchFamily="2" charset="-78"/>
              </a:rPr>
              <a:t>Forward contract</a:t>
            </a:r>
            <a:r>
              <a:rPr lang="ar-SA" sz="2800" dirty="0" smtClean="0">
                <a:latin typeface="ITC Officina Serif" pitchFamily="50" charset="0"/>
                <a:cs typeface="0 Karim Bold" pitchFamily="2" charset="-78"/>
              </a:rPr>
              <a:t>)</a:t>
            </a:r>
            <a:endParaRPr lang="en-US" sz="2800" dirty="0">
              <a:latin typeface="ITC Officina Serif" pitchFamily="50" charset="0"/>
              <a:cs typeface="0 Karim Bold" pitchFamily="2" charset="-78"/>
            </a:endParaRPr>
          </a:p>
          <a:p>
            <a:pPr marL="342900" indent="-342900" algn="r" rtl="1" fontAlgn="auto">
              <a:lnSpc>
                <a:spcPct val="150000"/>
              </a:lnSpc>
              <a:spcAft>
                <a:spcPts val="0"/>
              </a:spcAft>
              <a:buFont typeface="Arial" pitchFamily="34" charset="0"/>
              <a:buChar char="•"/>
              <a:defRPr/>
            </a:pPr>
            <a:r>
              <a:rPr lang="ar-SA" sz="2800" dirty="0" smtClean="0">
                <a:latin typeface="ITC Officina Serif" pitchFamily="50" charset="0"/>
                <a:cs typeface="0 Karim Bold" pitchFamily="2" charset="-78"/>
              </a:rPr>
              <a:t>قراردادهاي اختيار معامله (</a:t>
            </a:r>
            <a:r>
              <a:rPr lang="en-US" sz="2800" dirty="0" smtClean="0">
                <a:latin typeface="ITC Officina Serif" pitchFamily="50" charset="0"/>
                <a:cs typeface="0 Karim Bold" pitchFamily="2" charset="-78"/>
              </a:rPr>
              <a:t>Options</a:t>
            </a:r>
            <a:r>
              <a:rPr lang="ar-SA" sz="2800" dirty="0" smtClean="0">
                <a:latin typeface="ITC Officina Serif" pitchFamily="50" charset="0"/>
                <a:cs typeface="0 Karim Bold" pitchFamily="2" charset="-78"/>
              </a:rPr>
              <a:t>) </a:t>
            </a:r>
            <a:endParaRPr lang="en-US" sz="2800" dirty="0" smtClean="0">
              <a:latin typeface="ITC Officina Serif" pitchFamily="50" charset="0"/>
              <a:cs typeface="0 Karim Bold" pitchFamily="2" charset="-78"/>
            </a:endParaRPr>
          </a:p>
          <a:p>
            <a:pPr marL="342900" indent="-342900" algn="r" rtl="1" fontAlgn="auto">
              <a:lnSpc>
                <a:spcPct val="150000"/>
              </a:lnSpc>
              <a:spcAft>
                <a:spcPts val="0"/>
              </a:spcAft>
              <a:buFont typeface="Arial" pitchFamily="34" charset="0"/>
              <a:buChar char="•"/>
              <a:defRPr/>
            </a:pPr>
            <a:r>
              <a:rPr lang="ar-SA" sz="2800" dirty="0" smtClean="0">
                <a:latin typeface="ITC Officina Serif" pitchFamily="50" charset="0"/>
                <a:cs typeface="0 Karim Bold" pitchFamily="2" charset="-78"/>
              </a:rPr>
              <a:t>قراردادهاي </a:t>
            </a:r>
            <a:r>
              <a:rPr lang="ar-SA" sz="2800" dirty="0">
                <a:latin typeface="ITC Officina Serif" pitchFamily="50" charset="0"/>
                <a:cs typeface="0 Karim Bold" pitchFamily="2" charset="-78"/>
              </a:rPr>
              <a:t>معاوضه(سواپها) (</a:t>
            </a:r>
            <a:r>
              <a:rPr lang="en-US" sz="2800" dirty="0">
                <a:latin typeface="ITC Officina Serif" pitchFamily="50" charset="0"/>
                <a:cs typeface="0 Karim Bold" pitchFamily="2" charset="-78"/>
              </a:rPr>
              <a:t>Swaps</a:t>
            </a:r>
            <a:r>
              <a:rPr lang="ar-SA" sz="2800" dirty="0">
                <a:latin typeface="ITC Officina Serif" pitchFamily="50" charset="0"/>
                <a:cs typeface="0 Karim Bold" pitchFamily="2" charset="-78"/>
              </a:rPr>
              <a:t>) </a:t>
            </a:r>
            <a:endParaRPr lang="en-US" sz="2800" dirty="0">
              <a:latin typeface="ITC Officina Serif" pitchFamily="50" charset="0"/>
              <a:cs typeface="0 Karim Bold" pitchFamily="2" charset="-78"/>
            </a:endParaRPr>
          </a:p>
          <a:p>
            <a:pPr marL="274320" indent="-274320" algn="r" rtl="1" fontAlgn="auto">
              <a:spcAft>
                <a:spcPts val="0"/>
              </a:spcAft>
              <a:buFont typeface="Brush Script MT" pitchFamily="66" charset="0"/>
              <a:buChar char="O"/>
              <a:defRPr/>
            </a:pPr>
            <a:endParaRPr lang="en-US" dirty="0">
              <a:latin typeface="ITC Officina Serif" pitchFamily="50" charset="0"/>
              <a:cs typeface="0 Karim Bold" pitchFamily="2" charset="-78"/>
            </a:endParaRPr>
          </a:p>
        </p:txBody>
      </p:sp>
      <p:sp>
        <p:nvSpPr>
          <p:cNvPr id="4" name="Rounded Rectangle 3"/>
          <p:cNvSpPr/>
          <p:nvPr/>
        </p:nvSpPr>
        <p:spPr>
          <a:xfrm>
            <a:off x="2843808" y="188640"/>
            <a:ext cx="3528392" cy="864096"/>
          </a:xfrm>
          <a:prstGeom prst="round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rtl="1">
              <a:defRPr/>
            </a:pPr>
            <a:r>
              <a:rPr lang="ar-SA" sz="2800" dirty="0">
                <a:solidFill>
                  <a:schemeClr val="tx1"/>
                </a:solidFill>
                <a:cs typeface="0 Titr Bold" pitchFamily="2" charset="-78"/>
              </a:rPr>
              <a:t>انواع قراردادهاي مشتقه</a:t>
            </a:r>
            <a:endParaRPr lang="en-US" sz="2800" dirty="0">
              <a:solidFill>
                <a:schemeClr val="tx1"/>
              </a:solidFill>
            </a:endParaRPr>
          </a:p>
        </p:txBody>
      </p:sp>
      <p:sp>
        <p:nvSpPr>
          <p:cNvPr id="5" name="TextBox 4"/>
          <p:cNvSpPr txBox="1"/>
          <p:nvPr/>
        </p:nvSpPr>
        <p:spPr>
          <a:xfrm>
            <a:off x="683568" y="6465950"/>
            <a:ext cx="2304256" cy="369332"/>
          </a:xfrm>
          <a:prstGeom prst="rect">
            <a:avLst/>
          </a:prstGeom>
          <a:noFill/>
        </p:spPr>
        <p:txBody>
          <a:bodyPr wrap="square" rtlCol="1">
            <a:spAutoFit/>
          </a:bodyPr>
          <a:lstStyle/>
          <a:p>
            <a:r>
              <a:rPr lang="en-US" dirty="0" smtClean="0"/>
              <a:t>www.irhesabdaran.ir</a:t>
            </a:r>
            <a:endParaRPr lang="fa-IR" dirty="0"/>
          </a:p>
        </p:txBody>
      </p:sp>
    </p:spTree>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71525" y="2187396"/>
            <a:ext cx="7600950" cy="4679950"/>
          </a:xfrm>
        </p:spPr>
        <p:txBody>
          <a:bodyPr rtlCol="0">
            <a:normAutofit/>
          </a:bodyPr>
          <a:lstStyle/>
          <a:p>
            <a:pPr marL="274320" indent="-274320" algn="r" rtl="1" fontAlgn="auto">
              <a:spcAft>
                <a:spcPts val="0"/>
              </a:spcAft>
              <a:buFont typeface="Brush Script MT" pitchFamily="66" charset="0"/>
              <a:buChar char="O"/>
              <a:defRPr/>
            </a:pPr>
            <a:r>
              <a:rPr lang="ar-SA" dirty="0" smtClean="0">
                <a:latin typeface="ITC Officina Serif" pitchFamily="50" charset="0"/>
                <a:cs typeface="0 Karim Bold" pitchFamily="2" charset="-78"/>
              </a:rPr>
              <a:t>ارتباط </a:t>
            </a:r>
            <a:r>
              <a:rPr lang="ar-SA" dirty="0">
                <a:latin typeface="ITC Officina Serif" pitchFamily="50" charset="0"/>
                <a:cs typeface="0 Karim Bold" pitchFamily="2" charset="-78"/>
              </a:rPr>
              <a:t>میان دارایی پایه و ابزار مشتقه (مانند قراردادهای آتی، اختیار معامله و سواپها)</a:t>
            </a:r>
            <a:endParaRPr lang="en-US" dirty="0">
              <a:latin typeface="ITC Officina Serif" pitchFamily="50" charset="0"/>
              <a:cs typeface="0 Karim Bold" pitchFamily="2" charset="-78"/>
            </a:endParaRPr>
          </a:p>
          <a:p>
            <a:pPr marL="274320" indent="-274320" algn="r" rtl="1" fontAlgn="auto">
              <a:spcAft>
                <a:spcPts val="0"/>
              </a:spcAft>
              <a:buFont typeface="Brush Script MT" pitchFamily="66" charset="0"/>
              <a:buChar char="O"/>
              <a:defRPr/>
            </a:pPr>
            <a:r>
              <a:rPr lang="ar-SA" dirty="0">
                <a:latin typeface="ITC Officina Serif" pitchFamily="50" charset="0"/>
                <a:cs typeface="0 Karim Bold" pitchFamily="2" charset="-78"/>
              </a:rPr>
              <a:t>نوع دارایی پایه (مانند مشتقات سرمایه، مشتقات ارزی و مشتقات نرخهای بهره)</a:t>
            </a:r>
            <a:endParaRPr lang="en-US" dirty="0">
              <a:latin typeface="ITC Officina Serif" pitchFamily="50" charset="0"/>
              <a:cs typeface="0 Karim Bold" pitchFamily="2" charset="-78"/>
            </a:endParaRPr>
          </a:p>
          <a:p>
            <a:pPr marL="274320" indent="-274320" algn="r" rtl="1" fontAlgn="auto">
              <a:spcAft>
                <a:spcPts val="0"/>
              </a:spcAft>
              <a:buFont typeface="Brush Script MT" pitchFamily="66" charset="0"/>
              <a:buChar char="O"/>
              <a:defRPr/>
            </a:pPr>
            <a:r>
              <a:rPr lang="ar-SA" dirty="0">
                <a:latin typeface="ITC Officina Serif" pitchFamily="50" charset="0"/>
                <a:cs typeface="0 Karim Bold" pitchFamily="2" charset="-78"/>
              </a:rPr>
              <a:t>بازاری که در آن مورد معامله قرار می‌گیرند. (مانند بازار </a:t>
            </a:r>
            <a:r>
              <a:rPr lang="ar-SA" u="sng" dirty="0">
                <a:latin typeface="ITC Officina Serif" pitchFamily="50" charset="0"/>
                <a:cs typeface="0 Karim Bold" pitchFamily="2" charset="-78"/>
                <a:hlinkClick r:id="rId2" tooltip="ارز"/>
              </a:rPr>
              <a:t>ارز</a:t>
            </a:r>
            <a:r>
              <a:rPr lang="ar-SA" dirty="0">
                <a:latin typeface="ITC Officina Serif" pitchFamily="50" charset="0"/>
                <a:cs typeface="0 Karim Bold" pitchFamily="2" charset="-78"/>
              </a:rPr>
              <a:t> و یا </a:t>
            </a:r>
            <a:r>
              <a:rPr lang="ar-SA" u="sng" dirty="0">
                <a:latin typeface="ITC Officina Serif" pitchFamily="50" charset="0"/>
                <a:cs typeface="0 Karim Bold" pitchFamily="2" charset="-78"/>
                <a:hlinkClick r:id="rId3" tooltip="فرابورس"/>
              </a:rPr>
              <a:t>فرابورس</a:t>
            </a:r>
            <a:r>
              <a:rPr lang="ar-SA" dirty="0">
                <a:latin typeface="ITC Officina Serif" pitchFamily="50" charset="0"/>
                <a:cs typeface="0 Karim Bold" pitchFamily="2" charset="-78"/>
              </a:rPr>
              <a:t>)</a:t>
            </a:r>
            <a:endParaRPr lang="en-US" dirty="0">
              <a:latin typeface="ITC Officina Serif" pitchFamily="50" charset="0"/>
              <a:cs typeface="0 Karim Bold" pitchFamily="2" charset="-78"/>
            </a:endParaRPr>
          </a:p>
          <a:p>
            <a:pPr marL="274320" indent="-274320" algn="r" rtl="1" fontAlgn="auto">
              <a:spcAft>
                <a:spcPts val="0"/>
              </a:spcAft>
              <a:buFont typeface="Brush Script MT" pitchFamily="66" charset="0"/>
              <a:buChar char="O"/>
              <a:defRPr/>
            </a:pPr>
            <a:r>
              <a:rPr lang="ar-SA" dirty="0">
                <a:latin typeface="ITC Officina Serif" pitchFamily="50" charset="0"/>
                <a:cs typeface="0 Karim Bold" pitchFamily="2" charset="-78"/>
              </a:rPr>
              <a:t>در شرایط خارجی دو گروه از ابزارهای مشتقه وجود دارند که به واسطه شیوه‌ای که در بازارها معامله می‌گردند تمیز داده می‌شوند.که عبارتند از:</a:t>
            </a:r>
            <a:endParaRPr lang="en-US" dirty="0">
              <a:latin typeface="ITC Officina Serif" pitchFamily="50" charset="0"/>
              <a:cs typeface="0 Karim Bold" pitchFamily="2" charset="-78"/>
            </a:endParaRPr>
          </a:p>
          <a:p>
            <a:pPr marL="274320" indent="-274320" algn="r" rtl="1" fontAlgn="auto">
              <a:spcAft>
                <a:spcPts val="0"/>
              </a:spcAft>
              <a:buFont typeface="Brush Script MT" pitchFamily="66" charset="0"/>
              <a:buChar char="O"/>
              <a:defRPr/>
            </a:pPr>
            <a:r>
              <a:rPr lang="ar-SA" dirty="0">
                <a:latin typeface="ITC Officina Serif" pitchFamily="50" charset="0"/>
                <a:cs typeface="0 Karim Bold" pitchFamily="2" charset="-78"/>
              </a:rPr>
              <a:t>اوراق مشتقه </a:t>
            </a:r>
            <a:r>
              <a:rPr lang="en-US" dirty="0">
                <a:latin typeface="ITC Officina Serif" pitchFamily="50" charset="0"/>
                <a:cs typeface="0 Karim Bold" pitchFamily="2" charset="-78"/>
              </a:rPr>
              <a:t>OTC) over - the – counter</a:t>
            </a:r>
            <a:r>
              <a:rPr lang="ar-SA" dirty="0">
                <a:latin typeface="ITC Officina Serif" pitchFamily="50" charset="0"/>
                <a:cs typeface="0 Karim Bold" pitchFamily="2" charset="-78"/>
              </a:rPr>
              <a:t>): عبارت است از قراردادهایی که به صورت خصوصی بین دو طرف انجام می‌شود و هیچ گونه واسطه‌ای در این بین وجود ندارد.</a:t>
            </a:r>
            <a:endParaRPr lang="en-US" dirty="0">
              <a:latin typeface="ITC Officina Serif" pitchFamily="50" charset="0"/>
              <a:cs typeface="0 Karim Bold" pitchFamily="2" charset="-78"/>
            </a:endParaRPr>
          </a:p>
          <a:p>
            <a:pPr marL="274320" indent="-274320" algn="r" rtl="1" fontAlgn="auto">
              <a:spcAft>
                <a:spcPts val="0"/>
              </a:spcAft>
              <a:buFont typeface="Brush Script MT" pitchFamily="66" charset="0"/>
              <a:buChar char="O"/>
              <a:defRPr/>
            </a:pPr>
            <a:r>
              <a:rPr lang="ar-SA" dirty="0">
                <a:latin typeface="ITC Officina Serif" pitchFamily="50" charset="0"/>
                <a:cs typeface="0 Karim Bold" pitchFamily="2" charset="-78"/>
              </a:rPr>
              <a:t>اوراق مشتقه مبادله‌ای: عبارت است از معاملات استاندارد شده ابزار مشتقه که به صورت سازمان دهی شده و رسمی معامله می‌شوند. یعنی قابل خرید و فروش در بازار رسمی اوراق مشتقه‌است.</a:t>
            </a:r>
            <a:endParaRPr lang="en-US" dirty="0">
              <a:latin typeface="ITC Officina Serif" pitchFamily="50" charset="0"/>
              <a:cs typeface="0 Karim Bold" pitchFamily="2" charset="-78"/>
            </a:endParaRPr>
          </a:p>
          <a:p>
            <a:pPr marL="274320" indent="-274320" algn="r" rtl="1" fontAlgn="auto">
              <a:spcAft>
                <a:spcPts val="0"/>
              </a:spcAft>
              <a:buFont typeface="Brush Script MT" pitchFamily="66" charset="0"/>
              <a:buChar char="O"/>
              <a:defRPr/>
            </a:pPr>
            <a:endParaRPr lang="en-US" dirty="0">
              <a:latin typeface="ITC Officina Serif" pitchFamily="50" charset="0"/>
              <a:cs typeface="0 Karim Bold" pitchFamily="2" charset="-78"/>
            </a:endParaRPr>
          </a:p>
        </p:txBody>
      </p:sp>
      <p:sp>
        <p:nvSpPr>
          <p:cNvPr id="4" name="Rounded Rectangle 3"/>
          <p:cNvSpPr/>
          <p:nvPr/>
        </p:nvSpPr>
        <p:spPr>
          <a:xfrm>
            <a:off x="2195736" y="260648"/>
            <a:ext cx="4752528" cy="1008112"/>
          </a:xfrm>
          <a:prstGeom prst="round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rtl="1">
              <a:defRPr/>
            </a:pPr>
            <a:r>
              <a:rPr lang="ar-SA" sz="2400" dirty="0">
                <a:solidFill>
                  <a:schemeClr val="tx1"/>
                </a:solidFill>
                <a:cs typeface="0 Titr Bold" pitchFamily="2" charset="-78"/>
              </a:rPr>
              <a:t>ابزارهای مشتقه معمولاً با وجود شرایط زیر دسته بندی می‌گردن</a:t>
            </a:r>
            <a:r>
              <a:rPr lang="fa-IR" sz="2400" dirty="0">
                <a:solidFill>
                  <a:schemeClr val="tx1"/>
                </a:solidFill>
                <a:cs typeface="0 Titr Bold" pitchFamily="2" charset="-78"/>
              </a:rPr>
              <a:t>د</a:t>
            </a:r>
            <a:endParaRPr lang="en-US" sz="2400" dirty="0">
              <a:solidFill>
                <a:schemeClr val="tx1"/>
              </a:solidFill>
            </a:endParaRPr>
          </a:p>
        </p:txBody>
      </p:sp>
    </p:spTree>
  </p:cSld>
  <p:clrMapOvr>
    <a:masterClrMapping/>
  </p:clrMapOvr>
  <p:transition spd="slow">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42590" y="2060848"/>
            <a:ext cx="7570788" cy="4392613"/>
          </a:xfrm>
        </p:spPr>
        <p:txBody>
          <a:bodyPr rtlCol="0">
            <a:normAutofit/>
          </a:bodyPr>
          <a:lstStyle/>
          <a:p>
            <a:pPr marL="274320" indent="-274320" algn="r" rtl="1" fontAlgn="auto">
              <a:spcAft>
                <a:spcPts val="0"/>
              </a:spcAft>
              <a:buNone/>
              <a:defRPr/>
            </a:pPr>
            <a:r>
              <a:rPr lang="fa-IR" sz="2200" dirty="0" smtClean="0">
                <a:cs typeface="B Titr" pitchFamily="2" charset="-78"/>
              </a:rPr>
              <a:t>1</a:t>
            </a:r>
            <a:r>
              <a:rPr lang="ar-SA" sz="2200" dirty="0" smtClean="0">
                <a:cs typeface="B Titr" pitchFamily="2" charset="-78"/>
              </a:rPr>
              <a:t> </a:t>
            </a:r>
            <a:r>
              <a:rPr lang="ar-SA" sz="2200" dirty="0">
                <a:cs typeface="B Titr" pitchFamily="2" charset="-78"/>
              </a:rPr>
              <a:t>- قرارداد آتي (</a:t>
            </a:r>
            <a:r>
              <a:rPr lang="en-US" sz="2200" dirty="0">
                <a:cs typeface="B Titr" pitchFamily="2" charset="-78"/>
              </a:rPr>
              <a:t>Futures Contracts</a:t>
            </a:r>
            <a:r>
              <a:rPr lang="ar-SA" sz="2200" dirty="0">
                <a:cs typeface="B Titr" pitchFamily="2" charset="-78"/>
              </a:rPr>
              <a:t> ) </a:t>
            </a:r>
            <a:endParaRPr lang="fa-IR" sz="2200" dirty="0" smtClean="0">
              <a:cs typeface="B Titr" pitchFamily="2" charset="-78"/>
            </a:endParaRPr>
          </a:p>
          <a:p>
            <a:pPr marL="274320" indent="-274320" algn="r" rtl="1" fontAlgn="auto">
              <a:spcAft>
                <a:spcPts val="0"/>
              </a:spcAft>
              <a:buFont typeface="Brush Script MT" pitchFamily="66" charset="0"/>
              <a:buChar char="O"/>
              <a:defRPr/>
            </a:pPr>
            <a:r>
              <a:rPr lang="ar-SA" dirty="0">
                <a:cs typeface="0 Karim Bold" pitchFamily="2" charset="-78"/>
              </a:rPr>
              <a:t>قراردادي است که در آن دو طرف تعهد مي کنند که در يک تاريخ </a:t>
            </a:r>
            <a:r>
              <a:rPr lang="ar-SA" dirty="0" smtClean="0">
                <a:cs typeface="0 Karim Bold" pitchFamily="2" charset="-78"/>
              </a:rPr>
              <a:t>مشخص </a:t>
            </a:r>
            <a:r>
              <a:rPr lang="ar-SA" dirty="0">
                <a:cs typeface="0 Karim Bold" pitchFamily="2" charset="-78"/>
              </a:rPr>
              <a:t>و با يک قيمت مشخص </a:t>
            </a:r>
            <a:r>
              <a:rPr lang="fa-IR" dirty="0" smtClean="0">
                <a:cs typeface="0 Karim Bold" pitchFamily="2" charset="-78"/>
              </a:rPr>
              <a:t>(تعيين شده طبق ضوابط بازار رسمي بورس)</a:t>
            </a:r>
            <a:r>
              <a:rPr lang="ar-SA" dirty="0" smtClean="0">
                <a:cs typeface="0 Karim Bold" pitchFamily="2" charset="-78"/>
              </a:rPr>
              <a:t>يک </a:t>
            </a:r>
            <a:r>
              <a:rPr lang="ar-SA" dirty="0">
                <a:cs typeface="0 Karim Bold" pitchFamily="2" charset="-78"/>
              </a:rPr>
              <a:t>کالابا کيفيت </a:t>
            </a:r>
            <a:r>
              <a:rPr lang="ar-SA" dirty="0" smtClean="0">
                <a:cs typeface="0 Karim Bold" pitchFamily="2" charset="-78"/>
              </a:rPr>
              <a:t>مشخص</a:t>
            </a:r>
            <a:r>
              <a:rPr lang="fa-IR" dirty="0" smtClean="0">
                <a:cs typeface="0 Karim Bold" pitchFamily="2" charset="-78"/>
              </a:rPr>
              <a:t> </a:t>
            </a:r>
            <a:r>
              <a:rPr lang="ar-SA" dirty="0" smtClean="0">
                <a:cs typeface="0 Karim Bold" pitchFamily="2" charset="-78"/>
              </a:rPr>
              <a:t>را </a:t>
            </a:r>
            <a:r>
              <a:rPr lang="ar-SA" dirty="0">
                <a:cs typeface="0 Karim Bold" pitchFamily="2" charset="-78"/>
              </a:rPr>
              <a:t>مبادله نمايند. در اين قرارداد دو طرف متعهد هستند که طبق ضوابط قرارداد عمل كنند. خريدار معمولانگران است که قيمت کالادر آينده بالارود و فروشنده نگران است که قيمت کالاثابت مانده يا پايين بيايد. اين قراردادها در بازارهاي رسمي يا بورس انجام مي گيرند و به نوعي نوسان هاي شديد قيمت كالادر آينده را كاهش مي دهند. در اين نوع قرارداد، پول كالاي مورد معامله تا زمان تحويل پرداخت نمي شود ولي هر دو طرف معامله جهت حسن انجام معامله هنگام عقد قرارداد، وديعه اي به اتاق پاياپاي به عنوان وجه تضمين حسن انجام قرارداد مي سپارند. برخي از قراردادهاي آتي قابل معامله و واگذاري به ديگران در بورس (بازار دست دوم) هستند. بنابراين اين نوع قراردادها به عنوان ابزارهاي سفته بازي نيز مورد استفاده قرار مي گيرند. </a:t>
            </a:r>
            <a:br>
              <a:rPr lang="ar-SA" dirty="0">
                <a:cs typeface="0 Karim Bold" pitchFamily="2" charset="-78"/>
              </a:rPr>
            </a:br>
            <a:endParaRPr lang="en-US" dirty="0">
              <a:cs typeface="0 Karim Bold" pitchFamily="2" charset="-78"/>
            </a:endParaRPr>
          </a:p>
        </p:txBody>
      </p:sp>
      <p:sp>
        <p:nvSpPr>
          <p:cNvPr id="4" name="Rounded Rectangle 3"/>
          <p:cNvSpPr/>
          <p:nvPr/>
        </p:nvSpPr>
        <p:spPr>
          <a:xfrm>
            <a:off x="2699792" y="332656"/>
            <a:ext cx="3456384" cy="792088"/>
          </a:xfrm>
          <a:prstGeom prst="round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rtl="1">
              <a:defRPr/>
            </a:pPr>
            <a:r>
              <a:rPr lang="ar-SA" sz="2400" dirty="0">
                <a:solidFill>
                  <a:schemeClr val="tx1"/>
                </a:solidFill>
                <a:cs typeface="0 Titr Bold" pitchFamily="2" charset="-78"/>
              </a:rPr>
              <a:t>تشریح انواع قراردادهای مشتقه</a:t>
            </a:r>
            <a:r>
              <a:rPr lang="en-US" sz="2400" dirty="0">
                <a:solidFill>
                  <a:schemeClr val="tx1"/>
                </a:solidFill>
                <a:cs typeface="0 Titr Bold" pitchFamily="2" charset="-78"/>
              </a:rPr>
              <a:t> </a:t>
            </a:r>
            <a:endParaRPr lang="en-US" sz="2400" dirty="0">
              <a:solidFill>
                <a:schemeClr val="tx1"/>
              </a:solidFill>
            </a:endParaRPr>
          </a:p>
        </p:txBody>
      </p:sp>
    </p:spTree>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9632" y="404664"/>
            <a:ext cx="7072362" cy="5472608"/>
          </a:xfrm>
        </p:spPr>
        <p:txBody>
          <a:bodyPr>
            <a:normAutofit/>
          </a:bodyPr>
          <a:lstStyle/>
          <a:p>
            <a:pPr marL="0" indent="0" algn="r" rtl="1">
              <a:buNone/>
            </a:pPr>
            <a:r>
              <a:rPr lang="fa-IR" sz="2200" dirty="0" smtClean="0">
                <a:cs typeface="0 Karim Bold" pitchFamily="2" charset="-78"/>
              </a:rPr>
              <a:t>فرض کنيد قيمت سهام شرکت "الف" هم‌اکنون در بورس 200 تومـان است. يک سرمايه‌گذار را درنظر بگيريد که براساس بررسي‌ها و مطالعات دقيق، به اين نتيجه رسيده است که قيمت سهام شرکت الف در چهار ماه آينده، با 20 درصد افزايش، به 240 تومان خواهد رسيد، بنابراين، از ديد اين سرمايه‌گذار، خريد سهام شرکت الف مي‌تواند سودآوري قابل قبولـي داشته باشد.</a:t>
            </a:r>
            <a:endParaRPr lang="en-US" sz="2200" dirty="0" smtClean="0">
              <a:cs typeface="0 Karim Bold" pitchFamily="2" charset="-78"/>
            </a:endParaRPr>
          </a:p>
          <a:p>
            <a:pPr marL="0" indent="0" algn="r" rtl="1">
              <a:buNone/>
            </a:pPr>
            <a:r>
              <a:rPr lang="fa-IR" sz="2200" dirty="0" smtClean="0">
                <a:cs typeface="0 Karim Bold" pitchFamily="2" charset="-78"/>
              </a:rPr>
              <a:t>اوليـن گزينه‌اي که پيش روي اين سرمايه‌گذار قرار دارد، اين است که سهام مذکور را خريداري نمايد و منتظـر باشد تا پس از چهار مـاه، قيمت سهم رشد کرده و سود موردنظر وي محقق شود. طبيعتا درصورتي که پيش‌بيني وي دقيـق باشد و قيمت سهم از 200 تومان، به 240 تومان برسد، وي در مدت چهار ماه 20 درصد سـود خواهد کرد.</a:t>
            </a:r>
            <a:endParaRPr lang="en-US" sz="2200" dirty="0" smtClean="0">
              <a:cs typeface="0 Karim Bold" pitchFamily="2" charset="-78"/>
            </a:endParaRPr>
          </a:p>
          <a:p>
            <a:pPr marL="0" indent="0" algn="r" rtl="1">
              <a:buNone/>
            </a:pPr>
            <a:r>
              <a:rPr lang="fa-IR" sz="2200" dirty="0" smtClean="0">
                <a:cs typeface="0 Karim Bold" pitchFamily="2" charset="-78"/>
              </a:rPr>
              <a:t>اما اين سرمايه‌گذار مي‌تواند بجاي آنکه سهام شرکت الف را خريداري و همه پول موردنياز براي آن را پرداخت نمايد، تنها با پرداخت درصدي از اين پول، قرارداد آتي سهام شرکت الف با سررسيد چهارماهه را در بورس خريداري نمايـد. براي مثال، اگر سرمايه‌گذار قرارداد آتي سهام شرکت الف با قيمت 220 تومان و سررسيد چهار ماهه را خريداري کند، به اين معناست که وي متعهد شده است چهار ماه بعد، تعداد معيني از سهام شرکت مذکور را با قيمت هر سهم 220 تومـان، از فروشنده قرارداد آتـي، خريداري نماید.</a:t>
            </a:r>
            <a:endParaRPr lang="en-US" sz="2200" dirty="0" smtClean="0">
              <a:cs typeface="0 Karim Bold" pitchFamily="2" charset="-78"/>
            </a:endParaRPr>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5616" y="2132856"/>
            <a:ext cx="7128792" cy="5328592"/>
          </a:xfrm>
        </p:spPr>
        <p:txBody>
          <a:bodyPr>
            <a:normAutofit/>
          </a:bodyPr>
          <a:lstStyle/>
          <a:p>
            <a:pPr marL="0" indent="0" algn="r" rtl="1">
              <a:buNone/>
            </a:pPr>
            <a:r>
              <a:rPr lang="fa-IR" dirty="0" smtClean="0">
                <a:cs typeface="0 Karim Bold" pitchFamily="2" charset="-78"/>
              </a:rPr>
              <a:t>طبيعتـا </a:t>
            </a:r>
            <a:r>
              <a:rPr lang="fa-IR" dirty="0">
                <a:cs typeface="0 Karim Bold" pitchFamily="2" charset="-78"/>
              </a:rPr>
              <a:t>درصورتي که پيش‌بيني اين سرمايه‌گذار درست باشد و قيمت سهم شرکت الف در چهار ماه بعد، به 240 تومان برسد، وي به ازاي هر سهم 20 تومان سود خواهد کرد (20=220-240)، اما اگر به هر دليل اگر قيمت سهم در چهار ماه بعد، کمتر از مبلغ ذکر شده در قرارداد آتي يعني 220 تومان باشد، اين سرمايه‌گذار متحمل زيان خواهد شد</a:t>
            </a:r>
            <a:r>
              <a:rPr lang="fa-IR" dirty="0" smtClean="0">
                <a:cs typeface="0 Karim Bold" pitchFamily="2" charset="-78"/>
              </a:rPr>
              <a:t>.</a:t>
            </a:r>
          </a:p>
          <a:p>
            <a:pPr algn="r" rtl="1"/>
            <a:r>
              <a:rPr lang="fa-IR" dirty="0" smtClean="0">
                <a:cs typeface="0 Karim Bold" pitchFamily="2" charset="-78"/>
              </a:rPr>
              <a:t>اولين </a:t>
            </a:r>
            <a:r>
              <a:rPr lang="fa-IR" dirty="0">
                <a:cs typeface="0 Karim Bold" pitchFamily="2" charset="-78"/>
              </a:rPr>
              <a:t>سوالـي که ممکن است </a:t>
            </a:r>
            <a:r>
              <a:rPr lang="fa-IR" dirty="0" smtClean="0">
                <a:cs typeface="0 Karim Bold" pitchFamily="2" charset="-78"/>
              </a:rPr>
              <a:t>بوجود بیایداین است که </a:t>
            </a:r>
            <a:r>
              <a:rPr lang="fa-IR" dirty="0">
                <a:cs typeface="0 Karim Bold" pitchFamily="2" charset="-78"/>
              </a:rPr>
              <a:t>تفاوت خريد سهام، با خريد قرارداد آتي سهام چيست؟ اگر به مثال ذکر شده دقت کنيـد، پاسخ اين سوال را متوجه خواهيد شد. براي خريد سهام، سرمايه‌گذار بايد همه پول را بپردازد، اما در خريد قرارداد آتي سهام، سرمايه‌گذار تنها با پرداخت درصدي از پول که به عنوان وجه تضمين توسط بورس اخذ مي‌شود، مي‌تواند مطمئن باشد که سهام موردنظر خود را در تاريخ تعيين شده، با قيمت مندرج در قرارداد خريـداري خواهد کرد. وجه تضمين هم دقيقا به اين علت، توسط بورس از خريدار و فروشنده قراردادهاي آتي دريافت مي‌شود که طرفين قرارداد به تعهدات خود مبني‌بر تحويل سهام، با قيمت مشخص در تاريخ تعيين شـده، پايبند باشند.</a:t>
            </a:r>
            <a:endParaRPr lang="en-US" dirty="0">
              <a:cs typeface="0 Karim Bold" pitchFamily="2" charset="-78"/>
            </a:endParaRPr>
          </a:p>
          <a:p>
            <a:pPr algn="r" rtl="1"/>
            <a:endParaRPr lang="en-US" dirty="0"/>
          </a:p>
        </p:txBody>
      </p:sp>
    </p:spTree>
    <p:extLst>
      <p:ext uri="{BB962C8B-B14F-4D97-AF65-F5344CB8AC3E}">
        <p14:creationId xmlns:p14="http://schemas.microsoft.com/office/powerpoint/2010/main" val="2402446025"/>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ar-SA" sz="3200" b="1" dirty="0">
                <a:latin typeface="B Nazanin"/>
              </a:rPr>
              <a:t>استراتژی‌های رایج معاملات آتی</a:t>
            </a:r>
            <a:r>
              <a:rPr lang="en-US" sz="3200" b="1" dirty="0">
                <a:latin typeface="B Nazanin"/>
              </a:rPr>
              <a:t> </a:t>
            </a:r>
            <a:br>
              <a:rPr lang="en-US" sz="3200" b="1" dirty="0">
                <a:latin typeface="B Nazanin"/>
              </a:rPr>
            </a:br>
            <a:endParaRPr lang="en-US" sz="3200" dirty="0">
              <a:latin typeface="B Nazanin"/>
            </a:endParaRPr>
          </a:p>
        </p:txBody>
      </p:sp>
      <p:sp>
        <p:nvSpPr>
          <p:cNvPr id="3" name="Content Placeholder 2"/>
          <p:cNvSpPr>
            <a:spLocks noGrp="1"/>
          </p:cNvSpPr>
          <p:nvPr>
            <p:ph idx="1"/>
          </p:nvPr>
        </p:nvSpPr>
        <p:spPr>
          <a:xfrm>
            <a:off x="0" y="1845734"/>
            <a:ext cx="9143999" cy="4175554"/>
          </a:xfrm>
        </p:spPr>
        <p:txBody>
          <a:bodyPr>
            <a:normAutofit fontScale="92500" lnSpcReduction="10000"/>
          </a:bodyPr>
          <a:lstStyle/>
          <a:p>
            <a:pPr algn="r" rtl="1"/>
            <a:r>
              <a:rPr lang="fa-IR" dirty="0">
                <a:latin typeface="B Nazanin"/>
              </a:rPr>
              <a:t>به صورت کلی معامله‌گران آتی از استراتژ‌های زیر در این بازار استفاده می‌کنند</a:t>
            </a:r>
            <a:r>
              <a:rPr lang="en-US" dirty="0">
                <a:latin typeface="B Nazanin"/>
              </a:rPr>
              <a:t>:</a:t>
            </a:r>
          </a:p>
          <a:p>
            <a:pPr algn="r" rtl="1"/>
            <a:r>
              <a:rPr lang="en-US" dirty="0">
                <a:latin typeface="B Nazanin"/>
              </a:rPr>
              <a:t> </a:t>
            </a:r>
            <a:r>
              <a:rPr lang="fa-IR" b="1" dirty="0">
                <a:latin typeface="B Nazanin"/>
              </a:rPr>
              <a:t>۱</a:t>
            </a:r>
            <a:r>
              <a:rPr lang="en-US" b="1" dirty="0">
                <a:latin typeface="B Nazanin"/>
              </a:rPr>
              <a:t>. </a:t>
            </a:r>
            <a:r>
              <a:rPr lang="fa-IR" b="1" dirty="0">
                <a:latin typeface="B Nazanin"/>
              </a:rPr>
              <a:t>خرید</a:t>
            </a:r>
            <a:r>
              <a:rPr lang="en-US" b="1" dirty="0">
                <a:latin typeface="B Nazanin"/>
              </a:rPr>
              <a:t> (Long)</a:t>
            </a:r>
            <a:endParaRPr lang="en-US" dirty="0">
              <a:latin typeface="B Nazanin"/>
            </a:endParaRPr>
          </a:p>
          <a:p>
            <a:pPr algn="r" rtl="1"/>
            <a:r>
              <a:rPr lang="fa-IR" dirty="0">
                <a:latin typeface="B Nazanin"/>
              </a:rPr>
              <a:t>اتخاذ موقعیت خرید در قراردادهای آتی و کسب سود از افزایش قیمت. استفاده از ابزار‌های تکنیکال مثل برخی از اندیکاتورها بهترین راه برای خرید و کسب سود از قراردادهای آتی است </a:t>
            </a:r>
            <a:endParaRPr lang="en-US" dirty="0">
              <a:latin typeface="B Nazanin"/>
            </a:endParaRPr>
          </a:p>
          <a:p>
            <a:pPr lvl="0" algn="r" rtl="1"/>
            <a:r>
              <a:rPr lang="ar-SA" b="1" dirty="0" smtClean="0">
                <a:latin typeface="B Nazanin"/>
              </a:rPr>
              <a:t>میانگین‌های </a:t>
            </a:r>
            <a:r>
              <a:rPr lang="ar-SA" b="1" dirty="0">
                <a:latin typeface="B Nazanin"/>
              </a:rPr>
              <a:t>متحرک</a:t>
            </a:r>
            <a:r>
              <a:rPr lang="en-US" b="1" dirty="0">
                <a:latin typeface="B Nazanin"/>
              </a:rPr>
              <a:t> (Moving Averages)</a:t>
            </a:r>
            <a:endParaRPr lang="en-US" dirty="0">
              <a:latin typeface="B Nazanin"/>
            </a:endParaRPr>
          </a:p>
          <a:p>
            <a:pPr algn="r" rtl="1"/>
            <a:r>
              <a:rPr lang="fa-IR" dirty="0">
                <a:latin typeface="B Nazanin"/>
              </a:rPr>
              <a:t>می‌توانید بر اساس نمودار قیمت دارایی پایه یا نمودار قیمت قرارداد آتی آن از انواع یا ترکیبی از میانگین‌های متحرک استفاده کنید. در حقیقت، میانگین‌های متحرک با توجه به ماهیتی که دارند می‌توانند گزینه مناسبی برای فعالیت در بازار پرریسک آتی باشند</a:t>
            </a:r>
            <a:r>
              <a:rPr lang="en-US" dirty="0" smtClean="0">
                <a:latin typeface="B Nazanin"/>
              </a:rPr>
              <a:t>.</a:t>
            </a:r>
            <a:endParaRPr lang="fa-IR" dirty="0" smtClean="0">
              <a:latin typeface="B Nazanin"/>
            </a:endParaRPr>
          </a:p>
          <a:p>
            <a:pPr algn="r" rtl="1"/>
            <a:endParaRPr lang="en-US" dirty="0">
              <a:latin typeface="B Nazanin"/>
            </a:endParaRPr>
          </a:p>
          <a:p>
            <a:pPr algn="r" rtl="1"/>
            <a:r>
              <a:rPr lang="fa-IR" b="1" dirty="0">
                <a:latin typeface="B Nazanin"/>
              </a:rPr>
              <a:t>ترکیب نمودار</a:t>
            </a:r>
            <a:r>
              <a:rPr lang="en-US" b="1" dirty="0">
                <a:latin typeface="B Nazanin"/>
              </a:rPr>
              <a:t> </a:t>
            </a:r>
            <a:r>
              <a:rPr lang="en-US" b="1" dirty="0" err="1">
                <a:latin typeface="B Nazanin"/>
              </a:rPr>
              <a:t>Heiken</a:t>
            </a:r>
            <a:r>
              <a:rPr lang="en-US" b="1" dirty="0">
                <a:latin typeface="B Nazanin"/>
              </a:rPr>
              <a:t> </a:t>
            </a:r>
            <a:r>
              <a:rPr lang="en-US" b="1" dirty="0" err="1">
                <a:latin typeface="B Nazanin"/>
              </a:rPr>
              <a:t>Ashi+SuperTrend</a:t>
            </a:r>
            <a:endParaRPr lang="en-US" dirty="0">
              <a:latin typeface="B Nazanin"/>
            </a:endParaRPr>
          </a:p>
          <a:p>
            <a:pPr algn="r" rtl="1"/>
            <a:r>
              <a:rPr lang="fa-IR" dirty="0">
                <a:latin typeface="B Nazanin"/>
              </a:rPr>
              <a:t>از دیگر تکنیک‌های تقریبا قابل اعتماد و مناسب برای خرید و کسب سود از قراردادهای آتی استفاده از ترکیب نمودار هیکن آشی</a:t>
            </a:r>
            <a:r>
              <a:rPr lang="en-US" dirty="0">
                <a:latin typeface="B Nazanin"/>
              </a:rPr>
              <a:t> (</a:t>
            </a:r>
            <a:r>
              <a:rPr lang="en-US" dirty="0" err="1">
                <a:latin typeface="B Nazanin"/>
              </a:rPr>
              <a:t>Heiken</a:t>
            </a:r>
            <a:r>
              <a:rPr lang="en-US" dirty="0">
                <a:latin typeface="B Nazanin"/>
              </a:rPr>
              <a:t> </a:t>
            </a:r>
            <a:r>
              <a:rPr lang="en-US" dirty="0" err="1">
                <a:latin typeface="B Nazanin"/>
              </a:rPr>
              <a:t>Ashi</a:t>
            </a:r>
            <a:r>
              <a:rPr lang="en-US" dirty="0">
                <a:latin typeface="B Nazanin"/>
              </a:rPr>
              <a:t>) </a:t>
            </a:r>
            <a:r>
              <a:rPr lang="fa-IR" dirty="0">
                <a:latin typeface="B Nazanin"/>
              </a:rPr>
              <a:t>و اندیکاتور</a:t>
            </a:r>
            <a:r>
              <a:rPr lang="en-US" dirty="0">
                <a:latin typeface="B Nazanin"/>
              </a:rPr>
              <a:t> </a:t>
            </a:r>
            <a:r>
              <a:rPr lang="en-US" dirty="0" err="1">
                <a:latin typeface="B Nazanin"/>
              </a:rPr>
              <a:t>Supertrend</a:t>
            </a:r>
            <a:r>
              <a:rPr lang="en-US" dirty="0">
                <a:latin typeface="B Nazanin"/>
              </a:rPr>
              <a:t> </a:t>
            </a:r>
            <a:r>
              <a:rPr lang="fa-IR" dirty="0">
                <a:latin typeface="B Nazanin"/>
              </a:rPr>
              <a:t>است</a:t>
            </a:r>
            <a:r>
              <a:rPr lang="en-US" dirty="0">
                <a:latin typeface="B Nazanin"/>
              </a:rPr>
              <a:t>.</a:t>
            </a:r>
          </a:p>
          <a:p>
            <a:pPr algn="r" rtl="1"/>
            <a:endParaRPr lang="en-US" dirty="0"/>
          </a:p>
        </p:txBody>
      </p:sp>
    </p:spTree>
    <p:extLst>
      <p:ext uri="{BB962C8B-B14F-4D97-AF65-F5344CB8AC3E}">
        <p14:creationId xmlns:p14="http://schemas.microsoft.com/office/powerpoint/2010/main" val="3837310222"/>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80528" y="1845734"/>
            <a:ext cx="9217023" cy="4679610"/>
          </a:xfrm>
        </p:spPr>
        <p:txBody>
          <a:bodyPr/>
          <a:lstStyle/>
          <a:p>
            <a:pPr algn="r" rtl="1"/>
            <a:r>
              <a:rPr lang="fa-IR" b="1" dirty="0" smtClean="0"/>
              <a:t>2</a:t>
            </a:r>
            <a:r>
              <a:rPr lang="en-US" b="1" dirty="0" smtClean="0"/>
              <a:t>. </a:t>
            </a:r>
            <a:r>
              <a:rPr lang="fa-IR" b="1" dirty="0"/>
              <a:t>فروش</a:t>
            </a:r>
            <a:r>
              <a:rPr lang="en-US" b="1" dirty="0"/>
              <a:t> (Short)</a:t>
            </a:r>
            <a:endParaRPr lang="en-US" dirty="0"/>
          </a:p>
          <a:p>
            <a:pPr algn="r" rtl="1"/>
            <a:r>
              <a:rPr lang="fa-IR" dirty="0">
                <a:latin typeface="B Titr"/>
              </a:rPr>
              <a:t>اتخاذ موقعیت فروش در قراردادهای آتی و کسب سود از کاهش قیمت. همانند موقعیت خرید در موقعیت فروش نیز می‌توانید از میانگین‌های متحرک و ترکیب سوپر ترند با نمودار هیکن آشی استفاده کنید</a:t>
            </a:r>
            <a:r>
              <a:rPr lang="en-US" dirty="0">
                <a:latin typeface="B Titr"/>
              </a:rPr>
              <a:t>.</a:t>
            </a:r>
          </a:p>
          <a:p>
            <a:pPr algn="r" rtl="1"/>
            <a:r>
              <a:rPr lang="fa-IR" b="1" u="sng" dirty="0">
                <a:latin typeface="B Titr"/>
              </a:rPr>
              <a:t>۳</a:t>
            </a:r>
            <a:r>
              <a:rPr lang="en-US" b="1" dirty="0">
                <a:latin typeface="B Titr"/>
              </a:rPr>
              <a:t>. </a:t>
            </a:r>
            <a:r>
              <a:rPr lang="fa-IR" b="1" dirty="0">
                <a:latin typeface="B Titr"/>
              </a:rPr>
              <a:t>توزیع</a:t>
            </a:r>
            <a:r>
              <a:rPr lang="en-US" b="1" dirty="0">
                <a:latin typeface="B Titr"/>
              </a:rPr>
              <a:t> (Spread)</a:t>
            </a:r>
            <a:endParaRPr lang="en-US" dirty="0">
              <a:latin typeface="B Titr"/>
            </a:endParaRPr>
          </a:p>
          <a:p>
            <a:pPr algn="r" rtl="1"/>
            <a:r>
              <a:rPr lang="fa-IR" dirty="0">
                <a:latin typeface="B Titr"/>
              </a:rPr>
              <a:t>این استراتژی ترکیب هم‌زمان دو قرارداد آتی با موقعیت مخالف بوده و می‌تواند دارای تاریخ سررسید متفاوت باشد. به طور مثال اتخاذ یک موقعیت خرید و یک موقعیت فروش به صورت هم‌زمان در یک دارایی یا دارایی مشابه مثل صندوق طلا و شمش طلا یا یک </a:t>
            </a:r>
            <a:r>
              <a:rPr lang="fa-IR" dirty="0" smtClean="0">
                <a:latin typeface="B Titr"/>
              </a:rPr>
              <a:t>صندوق سهامی </a:t>
            </a:r>
            <a:r>
              <a:rPr lang="fa-IR" sz="2400" dirty="0" smtClean="0">
                <a:solidFill>
                  <a:schemeClr val="tx1"/>
                </a:solidFill>
                <a:latin typeface="B Titr"/>
                <a:cs typeface="B Nazanin"/>
              </a:rPr>
              <a:t>و </a:t>
            </a:r>
            <a:r>
              <a:rPr lang="fa-IR" sz="2400" dirty="0">
                <a:solidFill>
                  <a:schemeClr val="tx1"/>
                </a:solidFill>
                <a:latin typeface="B Titr"/>
                <a:cs typeface="B Nazanin"/>
              </a:rPr>
              <a:t>یک صندوق اهرمی. </a:t>
            </a:r>
            <a:r>
              <a:rPr lang="fa-IR" sz="2400" dirty="0">
                <a:latin typeface="B Titr"/>
                <a:cs typeface="B Nazanin"/>
              </a:rPr>
              <a:t>معامله‌گران معمولا از دو نوع </a:t>
            </a:r>
            <a:r>
              <a:rPr lang="fa-IR" sz="2400" b="1" dirty="0">
                <a:latin typeface="B Titr"/>
                <a:cs typeface="B Nazanin"/>
              </a:rPr>
              <a:t>توزیع تقویمی</a:t>
            </a:r>
            <a:r>
              <a:rPr lang="en-US" sz="2400" b="1" dirty="0">
                <a:latin typeface="B Titr"/>
                <a:cs typeface="B Nazanin"/>
              </a:rPr>
              <a:t> </a:t>
            </a:r>
            <a:r>
              <a:rPr lang="en-US" b="1" dirty="0">
                <a:latin typeface="B Titr"/>
                <a:cs typeface="B Nazanin"/>
              </a:rPr>
              <a:t>(Calendar Spread)</a:t>
            </a:r>
            <a:r>
              <a:rPr lang="en-US" dirty="0">
                <a:latin typeface="B Titr"/>
                <a:cs typeface="B Nazanin"/>
              </a:rPr>
              <a:t> </a:t>
            </a:r>
            <a:r>
              <a:rPr lang="fa-IR" dirty="0">
                <a:latin typeface="B Titr"/>
                <a:cs typeface="B Nazanin"/>
              </a:rPr>
              <a:t>و </a:t>
            </a:r>
            <a:r>
              <a:rPr lang="fa-IR" b="1" dirty="0">
                <a:latin typeface="B Titr"/>
                <a:cs typeface="B Nazanin"/>
              </a:rPr>
              <a:t>توزیع کالایی</a:t>
            </a:r>
            <a:r>
              <a:rPr lang="en-US" b="1" dirty="0">
                <a:latin typeface="B Titr"/>
                <a:cs typeface="B Nazanin"/>
              </a:rPr>
              <a:t> (Commodity Spread)</a:t>
            </a:r>
            <a:r>
              <a:rPr lang="en-US" dirty="0">
                <a:latin typeface="B Titr"/>
                <a:cs typeface="B Nazanin"/>
              </a:rPr>
              <a:t> </a:t>
            </a:r>
            <a:r>
              <a:rPr lang="fa-IR" dirty="0">
                <a:latin typeface="B Titr"/>
                <a:cs typeface="B Nazanin"/>
              </a:rPr>
              <a:t>استفاده می‌کنند</a:t>
            </a:r>
            <a:r>
              <a:rPr lang="en-US" dirty="0">
                <a:latin typeface="B Titr"/>
                <a:cs typeface="B Nazanin"/>
              </a:rPr>
              <a:t>. </a:t>
            </a:r>
          </a:p>
          <a:p>
            <a:pPr algn="r" rtl="1"/>
            <a:endParaRPr lang="en-US" dirty="0"/>
          </a:p>
        </p:txBody>
      </p:sp>
    </p:spTree>
    <p:extLst>
      <p:ext uri="{BB962C8B-B14F-4D97-AF65-F5344CB8AC3E}">
        <p14:creationId xmlns:p14="http://schemas.microsoft.com/office/powerpoint/2010/main" val="2289814567"/>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z="2800" b="1" dirty="0"/>
              <a:t>توزیع تقویمی</a:t>
            </a:r>
            <a:r>
              <a:rPr lang="en-US" sz="2800" b="1" dirty="0"/>
              <a:t> </a:t>
            </a:r>
            <a:r>
              <a:rPr lang="en-US" sz="2800" b="1" dirty="0" err="1"/>
              <a:t>Calendear</a:t>
            </a:r>
            <a:r>
              <a:rPr lang="en-US" sz="2800" b="1" dirty="0"/>
              <a:t> Spread</a:t>
            </a:r>
            <a:r>
              <a:rPr lang="en-US" dirty="0"/>
              <a:t/>
            </a:r>
            <a:br>
              <a:rPr lang="en-US" dirty="0"/>
            </a:br>
            <a:endParaRPr lang="en-US" dirty="0"/>
          </a:p>
        </p:txBody>
      </p:sp>
      <p:sp>
        <p:nvSpPr>
          <p:cNvPr id="3" name="Content Placeholder 2"/>
          <p:cNvSpPr>
            <a:spLocks noGrp="1"/>
          </p:cNvSpPr>
          <p:nvPr>
            <p:ph idx="1"/>
          </p:nvPr>
        </p:nvSpPr>
        <p:spPr>
          <a:xfrm>
            <a:off x="323528" y="1845734"/>
            <a:ext cx="8568951" cy="4023360"/>
          </a:xfrm>
        </p:spPr>
        <p:txBody>
          <a:bodyPr>
            <a:normAutofit/>
          </a:bodyPr>
          <a:lstStyle/>
          <a:p>
            <a:pPr algn="r" rtl="1">
              <a:lnSpc>
                <a:spcPct val="200000"/>
              </a:lnSpc>
            </a:pPr>
            <a:r>
              <a:rPr lang="fa-IR" dirty="0" smtClean="0">
                <a:latin typeface="B Nazanin"/>
              </a:rPr>
              <a:t>در </a:t>
            </a:r>
            <a:r>
              <a:rPr lang="fa-IR" dirty="0">
                <a:latin typeface="B Nazanin"/>
              </a:rPr>
              <a:t>این نوع از استراتژی توزیع، دو قرارداد آتی به صورت هم‌زمان با تاریخ سررسید متفاوت روی دارایی پایه مشترک اتخاذ می‌شود. یکی از قراردادهای آتی باید در موقعیت خرید اتخاذ شود و دیگری باید در موقعیت فروش اخذ شود. به طور مثال شما یک موقعیت خرید با تاریخ سررسید پایان فروردین ماه در صندوق طلا اخذ کرده و به صورت هم‌زمان یک موقعیت فروش با تاریخ سررسید پایان اردیبهشت ماه اخذ می‌کنید</a:t>
            </a:r>
            <a:r>
              <a:rPr lang="en-US" dirty="0">
                <a:latin typeface="B Nazanin"/>
              </a:rPr>
              <a:t>. </a:t>
            </a:r>
            <a:r>
              <a:rPr lang="fa-IR" dirty="0"/>
              <a:t>این استراتژی ضمن توزیع ریسک در دو قرارداد، باعث می‌شود تا در بازه‌های زمانی میان‌مدت و بلند‌مدت ریسک افت سرمایه کاهش پیدا کند. </a:t>
            </a:r>
            <a:endParaRPr lang="en-US" dirty="0"/>
          </a:p>
          <a:p>
            <a:pPr algn="r" rtl="1">
              <a:lnSpc>
                <a:spcPct val="200000"/>
              </a:lnSpc>
            </a:pPr>
            <a:endParaRPr lang="en-US" dirty="0">
              <a:latin typeface="B Nazanin"/>
            </a:endParaRPr>
          </a:p>
          <a:p>
            <a:endParaRPr lang="en-US" dirty="0"/>
          </a:p>
        </p:txBody>
      </p:sp>
    </p:spTree>
    <p:extLst>
      <p:ext uri="{BB962C8B-B14F-4D97-AF65-F5344CB8AC3E}">
        <p14:creationId xmlns:p14="http://schemas.microsoft.com/office/powerpoint/2010/main" val="760172090"/>
      </p:ext>
    </p:extLst>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200" b="1" dirty="0"/>
              <a:t>توزیع کالایی</a:t>
            </a:r>
            <a:r>
              <a:rPr lang="en-US" sz="3200" b="1" dirty="0"/>
              <a:t> (Commodity Spread)</a:t>
            </a:r>
            <a:r>
              <a:rPr lang="en-US" sz="3200" dirty="0"/>
              <a:t/>
            </a:r>
            <a:br>
              <a:rPr lang="en-US" sz="3200" dirty="0"/>
            </a:br>
            <a:endParaRPr lang="en-US" sz="3200" dirty="0"/>
          </a:p>
        </p:txBody>
      </p:sp>
      <p:sp>
        <p:nvSpPr>
          <p:cNvPr id="3" name="Content Placeholder 2"/>
          <p:cNvSpPr>
            <a:spLocks noGrp="1"/>
          </p:cNvSpPr>
          <p:nvPr>
            <p:ph idx="1"/>
          </p:nvPr>
        </p:nvSpPr>
        <p:spPr>
          <a:xfrm>
            <a:off x="179512" y="1845734"/>
            <a:ext cx="8784975" cy="4023360"/>
          </a:xfrm>
        </p:spPr>
        <p:txBody>
          <a:bodyPr/>
          <a:lstStyle/>
          <a:p>
            <a:pPr algn="r" rtl="1">
              <a:lnSpc>
                <a:spcPct val="200000"/>
              </a:lnSpc>
            </a:pPr>
            <a:r>
              <a:rPr lang="fa-IR" dirty="0">
                <a:latin typeface="B Nazanin"/>
              </a:rPr>
              <a:t>در این استراتژی دو قرارداد آتی با تاریخ سررسید یکسان و در دو کالا یا دارایی مشابه یکدیگر اتخاذ می‌شود. این استراتژی معمولا برای میان‌مدت و بلندمدت می‌تواند مناسب باشد. در این استراتژی باید یک قرارداد خرید و یک قرارداد فروش با تاریخ سررسید یکسان اتخاذ کنید. به طور مثال موقعیت خرید قرارداد آتی شمش طلا با تاریخ سررسید بهمن ماه و موقعیت فروش قرارداد آتی نقره را با تاریخ سررسید بهمن ماه اخذ می‌کنید. این استراتژی نیز مانند استراتژی توزیع تقویمی تا حدودی نقش پوشش ریسک را ایفا می‌کند</a:t>
            </a:r>
            <a:r>
              <a:rPr lang="en-US" dirty="0">
                <a:latin typeface="B Nazanin"/>
              </a:rPr>
              <a:t>.</a:t>
            </a:r>
          </a:p>
          <a:p>
            <a:pPr algn="r">
              <a:lnSpc>
                <a:spcPct val="200000"/>
              </a:lnSpc>
            </a:pPr>
            <a:endParaRPr lang="en-US" dirty="0">
              <a:latin typeface="B Nazanin"/>
            </a:endParaRPr>
          </a:p>
        </p:txBody>
      </p:sp>
    </p:spTree>
    <p:extLst>
      <p:ext uri="{BB962C8B-B14F-4D97-AF65-F5344CB8AC3E}">
        <p14:creationId xmlns:p14="http://schemas.microsoft.com/office/powerpoint/2010/main" val="1761308274"/>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1"/>
          <p:cNvSpPr>
            <a:spLocks noGrp="1"/>
          </p:cNvSpPr>
          <p:nvPr>
            <p:ph idx="1"/>
          </p:nvPr>
        </p:nvSpPr>
        <p:spPr>
          <a:xfrm>
            <a:off x="714313" y="1988840"/>
            <a:ext cx="7499350" cy="4657745"/>
          </a:xfrm>
        </p:spPr>
        <p:txBody>
          <a:bodyPr>
            <a:normAutofit/>
          </a:bodyPr>
          <a:lstStyle/>
          <a:p>
            <a:pPr algn="r" rtl="1">
              <a:buNone/>
            </a:pPr>
            <a:r>
              <a:rPr lang="fa-IR" sz="2000" dirty="0" smtClean="0">
                <a:cs typeface="B Titr" pitchFamily="2" charset="-78"/>
              </a:rPr>
              <a:t>2</a:t>
            </a:r>
            <a:r>
              <a:rPr lang="ar-SA" sz="2000" dirty="0" smtClean="0">
                <a:cs typeface="B Titr" pitchFamily="2" charset="-78"/>
              </a:rPr>
              <a:t> - پيمان آتي (</a:t>
            </a:r>
            <a:r>
              <a:rPr lang="en-US" sz="2000" dirty="0" smtClean="0">
                <a:cs typeface="B Titr" pitchFamily="2" charset="-78"/>
              </a:rPr>
              <a:t>Forward Contracts</a:t>
            </a:r>
            <a:r>
              <a:rPr lang="ar-SA" sz="2000" dirty="0" smtClean="0">
                <a:cs typeface="B Titr" pitchFamily="2" charset="-78"/>
              </a:rPr>
              <a:t> )</a:t>
            </a:r>
            <a:endParaRPr lang="fa-IR" sz="2000" dirty="0" smtClean="0">
              <a:cs typeface="B Titr" pitchFamily="2" charset="-78"/>
            </a:endParaRPr>
          </a:p>
          <a:p>
            <a:pPr algn="r" rtl="1"/>
            <a:r>
              <a:rPr lang="ar-SA" dirty="0" smtClean="0">
                <a:cs typeface="0 Karim Bold" pitchFamily="2" charset="-78"/>
              </a:rPr>
              <a:t>قراردادي است که در آن دو طرف</a:t>
            </a:r>
            <a:r>
              <a:rPr lang="fa-IR" dirty="0" smtClean="0">
                <a:cs typeface="0 Karim Bold" pitchFamily="2" charset="-78"/>
              </a:rPr>
              <a:t> توافق </a:t>
            </a:r>
            <a:r>
              <a:rPr lang="ar-SA" dirty="0" smtClean="0">
                <a:cs typeface="0 Karim Bold" pitchFamily="2" charset="-78"/>
              </a:rPr>
              <a:t>مي کنند که در يک تاريخ مشخص</a:t>
            </a:r>
            <a:r>
              <a:rPr lang="fa-IR" dirty="0" smtClean="0">
                <a:cs typeface="0 Karim Bold" pitchFamily="2" charset="-78"/>
              </a:rPr>
              <a:t> </a:t>
            </a:r>
            <a:r>
              <a:rPr lang="ar-SA" dirty="0" smtClean="0">
                <a:cs typeface="0 Karim Bold" pitchFamily="2" charset="-78"/>
              </a:rPr>
              <a:t>يا يک قيمت مشخص</a:t>
            </a:r>
            <a:r>
              <a:rPr lang="fa-IR" sz="2200" dirty="0" smtClean="0">
                <a:cs typeface="0 Karim Bold" pitchFamily="2" charset="-78"/>
              </a:rPr>
              <a:t>(توافقي است طبق ضوابط بازار غير رسمي بورس)</a:t>
            </a:r>
            <a:r>
              <a:rPr lang="ar-SA" sz="2200" dirty="0" smtClean="0">
                <a:cs typeface="0 Karim Bold" pitchFamily="2" charset="-78"/>
              </a:rPr>
              <a:t> </a:t>
            </a:r>
            <a:r>
              <a:rPr lang="ar-SA" dirty="0" smtClean="0">
                <a:cs typeface="0 Karim Bold" pitchFamily="2" charset="-78"/>
              </a:rPr>
              <a:t>يک کالابا کيفيت مشخص را مبادله كنند. در اين قرارداد دو طرف متعهد هستند که طبق ضوابط قرارداد عمل كنند .</a:t>
            </a:r>
            <a:r>
              <a:rPr lang="fa-IR" dirty="0" smtClean="0"/>
              <a:t> </a:t>
            </a:r>
            <a:r>
              <a:rPr lang="fa-IR" sz="2200" dirty="0" smtClean="0">
                <a:cs typeface="0 Karim Bold" pitchFamily="2" charset="-78"/>
              </a:rPr>
              <a:t>طرفی که به خرید دارایی در آینده تعهد می دهد یک </a:t>
            </a:r>
            <a:r>
              <a:rPr lang="fa-IR" sz="2200" u="sng" dirty="0" smtClean="0">
                <a:cs typeface="0 Karim Bold" pitchFamily="2" charset="-78"/>
                <a:hlinkClick r:id="rId2" tooltip="پوزیشن لانگ (صفحه وجود ندارد)"/>
              </a:rPr>
              <a:t>پوزیشن لانگ</a:t>
            </a:r>
            <a:r>
              <a:rPr lang="fa-IR" sz="2200" dirty="0" smtClean="0">
                <a:cs typeface="0 Karim Bold" pitchFamily="2" charset="-78"/>
              </a:rPr>
              <a:t> اختیار کرده، و طرفی که به فروش دارایی در آینده تعهد می دهد </a:t>
            </a:r>
            <a:r>
              <a:rPr lang="fa-IR" sz="2200" u="sng" dirty="0" smtClean="0">
                <a:cs typeface="0 Karim Bold" pitchFamily="2" charset="-78"/>
                <a:hlinkClick r:id="rId3" tooltip="فروش استقراضی"/>
              </a:rPr>
              <a:t>پوزیشن شورت</a:t>
            </a:r>
            <a:r>
              <a:rPr lang="fa-IR" sz="2200" dirty="0" smtClean="0">
                <a:cs typeface="0 Karim Bold" pitchFamily="2" charset="-78"/>
              </a:rPr>
              <a:t> گرفته است. قیمتی که روی آن توافق حاصل می شود قیمت تحویل نامیده می شود، که برابر قیمت آتی در زمانی است که قرارداد منعقد می شود</a:t>
            </a:r>
            <a:r>
              <a:rPr lang="ar-SA" sz="2200" dirty="0" smtClean="0">
                <a:cs typeface="0 Karim Bold" pitchFamily="2" charset="-78"/>
              </a:rPr>
              <a:t> </a:t>
            </a:r>
            <a:r>
              <a:rPr lang="ar-SA" dirty="0" smtClean="0">
                <a:cs typeface="0 Karim Bold" pitchFamily="2" charset="-78"/>
              </a:rPr>
              <a:t>خريدار معمولانگران است که قيمت کالادر آينده بالارود و فروشنده نگران است که قيمت کالاثابت مانده يا پايين بيايد. </a:t>
            </a:r>
            <a:br>
              <a:rPr lang="ar-SA" dirty="0" smtClean="0">
                <a:cs typeface="0 Karim Bold" pitchFamily="2" charset="-78"/>
              </a:rPr>
            </a:br>
            <a:r>
              <a:rPr lang="ar-SA" dirty="0" smtClean="0">
                <a:cs typeface="0 Karim Bold" pitchFamily="2" charset="-78"/>
              </a:rPr>
              <a:t>اين قرارداد ها در بازارهاي غيررسمي يا خارج از بورس صورت مي گيرند و معمولابه علت اعتبار بالاي دو طرف معامله کل مبلغ در زمان تحويل کالادر سررسيد پرداخت مي شود.  </a:t>
            </a:r>
            <a:endParaRPr lang="en-US" dirty="0" smtClean="0">
              <a:cs typeface="0 Karim Bold" pitchFamily="2" charset="-78"/>
            </a:endParaRPr>
          </a:p>
        </p:txBody>
      </p:sp>
      <p:sp>
        <p:nvSpPr>
          <p:cNvPr id="4" name="Rounded Rectangle 3"/>
          <p:cNvSpPr/>
          <p:nvPr/>
        </p:nvSpPr>
        <p:spPr>
          <a:xfrm>
            <a:off x="2915816" y="260648"/>
            <a:ext cx="3096344" cy="936104"/>
          </a:xfrm>
          <a:prstGeom prst="round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rtl="1">
              <a:defRPr/>
            </a:pPr>
            <a:r>
              <a:rPr lang="ar-SA" sz="2400" dirty="0">
                <a:solidFill>
                  <a:schemeClr val="tx1"/>
                </a:solidFill>
                <a:cs typeface="0 Titr Bold" pitchFamily="2" charset="-78"/>
              </a:rPr>
              <a:t>تشریح انواع قراردادهای مشتقه</a:t>
            </a:r>
            <a:r>
              <a:rPr lang="en-US" sz="2400" dirty="0">
                <a:solidFill>
                  <a:schemeClr val="tx1"/>
                </a:solidFill>
                <a:cs typeface="0 Titr Bold" pitchFamily="2" charset="-78"/>
              </a:rPr>
              <a:t> </a:t>
            </a:r>
            <a:endParaRPr lang="en-US" sz="2400" dirty="0">
              <a:solidFill>
                <a:schemeClr val="tx1"/>
              </a:solidFill>
            </a:endParaRPr>
          </a:p>
        </p:txBody>
      </p:sp>
    </p:spTree>
  </p:cSld>
  <p:clrMapOvr>
    <a:masterClrMapping/>
  </p:clrMapOvr>
  <p:transition spd="slow">
    <p:circl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571736" y="0"/>
            <a:ext cx="4000527" cy="968375"/>
          </a:xfrm>
          <a:prstGeom prst="roundRect">
            <a:avLst/>
          </a:prstGeom>
          <a:ln>
            <a:solidFill>
              <a:schemeClr val="tx1"/>
            </a:solidFill>
          </a:ln>
        </p:spPr>
        <p:style>
          <a:lnRef idx="2">
            <a:schemeClr val="accent1">
              <a:shade val="50000"/>
            </a:schemeClr>
          </a:lnRef>
          <a:fillRef idx="1002">
            <a:schemeClr val="lt2"/>
          </a:fillRef>
          <a:effectRef idx="0">
            <a:schemeClr val="accent1"/>
          </a:effectRef>
          <a:fontRef idx="minor">
            <a:schemeClr val="lt1"/>
          </a:fontRef>
        </p:style>
        <p:txBody>
          <a:bodyPr anchor="ctr"/>
          <a:lstStyle/>
          <a:p>
            <a:pPr algn="r" rtl="1">
              <a:defRPr/>
            </a:pPr>
            <a:r>
              <a:rPr lang="fa-IR" sz="2400" dirty="0" smtClean="0">
                <a:solidFill>
                  <a:schemeClr val="tx1"/>
                </a:solidFill>
                <a:cs typeface="B Titr" pitchFamily="2" charset="-78"/>
              </a:rPr>
              <a:t>تفاو تهای کلی بین قراردادهای آتی و پیما ن های آتی:</a:t>
            </a:r>
            <a:endParaRPr lang="en-US" sz="2400" dirty="0">
              <a:solidFill>
                <a:schemeClr val="tx1"/>
              </a:solidFill>
              <a:cs typeface="B Titr" pitchFamily="2" charset="-78"/>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486972409"/>
              </p:ext>
            </p:extLst>
          </p:nvPr>
        </p:nvGraphicFramePr>
        <p:xfrm>
          <a:off x="611561" y="984069"/>
          <a:ext cx="7848870" cy="5081293"/>
        </p:xfrm>
        <a:graphic>
          <a:graphicData uri="http://schemas.openxmlformats.org/drawingml/2006/table">
            <a:tbl>
              <a:tblPr rtl="1" firstRow="1" bandRow="1">
                <a:tableStyleId>{5C22544A-7EE6-4342-B048-85BDC9FD1C3A}</a:tableStyleId>
              </a:tblPr>
              <a:tblGrid>
                <a:gridCol w="3924435">
                  <a:extLst>
                    <a:ext uri="{9D8B030D-6E8A-4147-A177-3AD203B41FA5}">
                      <a16:colId xmlns:a16="http://schemas.microsoft.com/office/drawing/2014/main" val="20000"/>
                    </a:ext>
                  </a:extLst>
                </a:gridCol>
                <a:gridCol w="3924435">
                  <a:extLst>
                    <a:ext uri="{9D8B030D-6E8A-4147-A177-3AD203B41FA5}">
                      <a16:colId xmlns:a16="http://schemas.microsoft.com/office/drawing/2014/main" val="20001"/>
                    </a:ext>
                  </a:extLst>
                </a:gridCol>
              </a:tblGrid>
              <a:tr h="382766">
                <a:tc>
                  <a:txBody>
                    <a:bodyPr/>
                    <a:lstStyle/>
                    <a:p>
                      <a:pPr algn="ctr" rtl="1"/>
                      <a:r>
                        <a:rPr lang="en-US" sz="2000" b="1" kern="1200" baseline="0" dirty="0" smtClean="0">
                          <a:solidFill>
                            <a:schemeClr val="tx1"/>
                          </a:solidFill>
                          <a:latin typeface="+mn-lt"/>
                          <a:ea typeface="+mn-ea"/>
                          <a:cs typeface="B Titr" pitchFamily="2" charset="-78"/>
                        </a:rPr>
                        <a:t>Future</a:t>
                      </a:r>
                      <a:endParaRPr lang="fa-IR" sz="2000" dirty="0">
                        <a:solidFill>
                          <a:schemeClr val="tx1"/>
                        </a:solidFill>
                        <a:cs typeface="B Titr" pitchFamily="2" charset="-78"/>
                      </a:endParaRPr>
                    </a:p>
                  </a:txBody>
                  <a:tcPr/>
                </a:tc>
                <a:tc>
                  <a:txBody>
                    <a:bodyPr/>
                    <a:lstStyle/>
                    <a:p>
                      <a:pPr algn="ctr" rtl="1"/>
                      <a:r>
                        <a:rPr lang="en-US" sz="2000" b="1" kern="1200" baseline="0" dirty="0" smtClean="0">
                          <a:solidFill>
                            <a:schemeClr val="tx1"/>
                          </a:solidFill>
                          <a:latin typeface="+mn-lt"/>
                          <a:ea typeface="+mn-ea"/>
                          <a:cs typeface="B Titr" pitchFamily="2" charset="-78"/>
                        </a:rPr>
                        <a:t>Forward</a:t>
                      </a:r>
                      <a:endParaRPr lang="fa-IR" sz="2000" dirty="0">
                        <a:solidFill>
                          <a:schemeClr val="tx1"/>
                        </a:solidFill>
                        <a:cs typeface="B Titr" pitchFamily="2" charset="-78"/>
                      </a:endParaRPr>
                    </a:p>
                  </a:txBody>
                  <a:tcPr/>
                </a:tc>
                <a:extLst>
                  <a:ext uri="{0D108BD9-81ED-4DB2-BD59-A6C34878D82A}">
                    <a16:rowId xmlns:a16="http://schemas.microsoft.com/office/drawing/2014/main" val="10000"/>
                  </a:ext>
                </a:extLst>
              </a:tr>
              <a:tr h="677202">
                <a:tc>
                  <a:txBody>
                    <a:bodyPr/>
                    <a:lstStyle/>
                    <a:p>
                      <a:pPr algn="r" rtl="1"/>
                      <a:r>
                        <a:rPr lang="fa-IR" sz="2000" dirty="0" smtClean="0">
                          <a:cs typeface="0 Karim Bold" pitchFamily="2" charset="-78"/>
                        </a:rPr>
                        <a:t>معمولا استاندارد</a:t>
                      </a:r>
                      <a:r>
                        <a:rPr lang="fa-IR" sz="2000" baseline="0" dirty="0" smtClean="0">
                          <a:cs typeface="0 Karim Bold" pitchFamily="2" charset="-78"/>
                        </a:rPr>
                        <a:t> هستند و در بورس معامله می شوند</a:t>
                      </a:r>
                      <a:endParaRPr lang="fa-IR" sz="2000" dirty="0">
                        <a:cs typeface="0 Karim Bold" pitchFamily="2" charset="-78"/>
                      </a:endParaRPr>
                    </a:p>
                  </a:txBody>
                  <a:tcPr/>
                </a:tc>
                <a:tc>
                  <a:txBody>
                    <a:bodyPr/>
                    <a:lstStyle/>
                    <a:p>
                      <a:pPr algn="r" rtl="1"/>
                      <a:r>
                        <a:rPr lang="fa-IR" sz="2000" dirty="0" smtClean="0">
                          <a:cs typeface="0 Karim Bold" pitchFamily="2" charset="-78"/>
                        </a:rPr>
                        <a:t>ممکن است خارج از بورس معامله شوند</a:t>
                      </a:r>
                      <a:endParaRPr lang="fa-IR" sz="2000" dirty="0">
                        <a:cs typeface="0 Karim Bold" pitchFamily="2" charset="-78"/>
                      </a:endParaRPr>
                    </a:p>
                  </a:txBody>
                  <a:tcPr/>
                </a:tc>
                <a:extLst>
                  <a:ext uri="{0D108BD9-81ED-4DB2-BD59-A6C34878D82A}">
                    <a16:rowId xmlns:a16="http://schemas.microsoft.com/office/drawing/2014/main" val="10001"/>
                  </a:ext>
                </a:extLst>
              </a:tr>
              <a:tr h="677202">
                <a:tc>
                  <a:txBody>
                    <a:bodyPr/>
                    <a:lstStyle/>
                    <a:p>
                      <a:pPr algn="r" rtl="1"/>
                      <a:r>
                        <a:rPr lang="fa-IR" sz="2000" dirty="0" smtClean="0">
                          <a:cs typeface="0 Karim Bold" pitchFamily="2" charset="-78"/>
                        </a:rPr>
                        <a:t>معمولا تهاتر از طریق یک سازمان مرکزی صورت می گیرد</a:t>
                      </a:r>
                      <a:endParaRPr lang="fa-IR" sz="2000" dirty="0">
                        <a:cs typeface="0 Karim Bold" pitchFamily="2" charset="-78"/>
                      </a:endParaRPr>
                    </a:p>
                  </a:txBody>
                  <a:tcPr/>
                </a:tc>
                <a:tc>
                  <a:txBody>
                    <a:bodyPr/>
                    <a:lstStyle/>
                    <a:p>
                      <a:pPr algn="r" rtl="1"/>
                      <a:r>
                        <a:rPr lang="fa-IR" sz="2000" dirty="0" smtClean="0">
                          <a:cs typeface="0 Karim Bold" pitchFamily="2" charset="-78"/>
                        </a:rPr>
                        <a:t>ممکن است تهاتر به صورت غیر مرکزی (</a:t>
                      </a:r>
                      <a:r>
                        <a:rPr lang="fa-IR" sz="2000" baseline="0" dirty="0" smtClean="0">
                          <a:cs typeface="0 Karim Bold" pitchFamily="2" charset="-78"/>
                        </a:rPr>
                        <a:t>بین طرفین معامله) انجام شود</a:t>
                      </a:r>
                      <a:endParaRPr lang="fa-IR" sz="2000" dirty="0">
                        <a:cs typeface="0 Karim Bold" pitchFamily="2" charset="-78"/>
                      </a:endParaRPr>
                    </a:p>
                  </a:txBody>
                  <a:tcPr/>
                </a:tc>
                <a:extLst>
                  <a:ext uri="{0D108BD9-81ED-4DB2-BD59-A6C34878D82A}">
                    <a16:rowId xmlns:a16="http://schemas.microsoft.com/office/drawing/2014/main" val="10002"/>
                  </a:ext>
                </a:extLst>
              </a:tr>
              <a:tr h="1667533">
                <a:tc>
                  <a:txBody>
                    <a:bodyPr/>
                    <a:lstStyle/>
                    <a:p>
                      <a:pPr algn="r"/>
                      <a:r>
                        <a:rPr lang="fa-IR" sz="2000" dirty="0" smtClean="0">
                          <a:cs typeface="0 Karim Bold" pitchFamily="2" charset="-78"/>
                        </a:rPr>
                        <a:t>ارزش قرارداد در هر دوره معاملاتی پس از انعقاد قرارداد،بر</a:t>
                      </a:r>
                      <a:r>
                        <a:rPr lang="fa-IR" sz="2000" baseline="0" dirty="0" smtClean="0">
                          <a:cs typeface="0 Karim Bold" pitchFamily="2" charset="-78"/>
                        </a:rPr>
                        <a:t> اساس تحولات بازار تعیین می شود و میزان سپرده (یا اعتبار)که طرفین به عنوان </a:t>
                      </a:r>
                      <a:r>
                        <a:rPr lang="fa-IR" sz="2000" kern="1200" baseline="0" dirty="0" smtClean="0">
                          <a:solidFill>
                            <a:schemeClr val="dk1"/>
                          </a:solidFill>
                          <a:latin typeface="+mn-lt"/>
                          <a:ea typeface="+mn-ea"/>
                          <a:cs typeface="0 Karim Bold" pitchFamily="2" charset="-78"/>
                        </a:rPr>
                        <a:t>پشتوانه تعهدات خود می سپارند ممکن است در طی دوره های معاملات افزایش یا کاهش یابد</a:t>
                      </a:r>
                      <a:endParaRPr lang="fa-IR" sz="2000" dirty="0">
                        <a:cs typeface="0 Karim Bold" pitchFamily="2" charset="-78"/>
                      </a:endParaRPr>
                    </a:p>
                  </a:txBody>
                  <a:tcPr/>
                </a:tc>
                <a:tc>
                  <a:txBody>
                    <a:bodyPr/>
                    <a:lstStyle/>
                    <a:p>
                      <a:pPr algn="r"/>
                      <a:r>
                        <a:rPr lang="fa-IR" sz="2000" kern="1200" baseline="0" dirty="0" smtClean="0">
                          <a:solidFill>
                            <a:schemeClr val="dk1"/>
                          </a:solidFill>
                          <a:latin typeface="+mn-lt"/>
                          <a:ea typeface="+mn-ea"/>
                          <a:cs typeface="0 Karim Bold" pitchFamily="2" charset="-78"/>
                        </a:rPr>
                        <a:t>تبادلات مالی مربوط به قرارداد فقط در</a:t>
                      </a:r>
                    </a:p>
                    <a:p>
                      <a:pPr algn="r"/>
                      <a:r>
                        <a:rPr lang="fa-IR" sz="2000" kern="1200" baseline="0" dirty="0" smtClean="0">
                          <a:solidFill>
                            <a:schemeClr val="dk1"/>
                          </a:solidFill>
                          <a:latin typeface="+mn-lt"/>
                          <a:ea typeface="+mn-ea"/>
                          <a:cs typeface="0 Karim Bold" pitchFamily="2" charset="-78"/>
                        </a:rPr>
                        <a:t>دوره تحویل و یا پایان دوره معاملات انجام</a:t>
                      </a:r>
                    </a:p>
                    <a:p>
                      <a:pPr algn="r"/>
                      <a:r>
                        <a:rPr lang="fa-IR" sz="2000" kern="1200" baseline="0" dirty="0" smtClean="0">
                          <a:solidFill>
                            <a:schemeClr val="dk1"/>
                          </a:solidFill>
                          <a:latin typeface="+mn-lt"/>
                          <a:ea typeface="+mn-ea"/>
                          <a:cs typeface="0 Karim Bold" pitchFamily="2" charset="-78"/>
                        </a:rPr>
                        <a:t>می شوندونیازی به سپرده و پشتوانه نیست.</a:t>
                      </a:r>
                      <a:endParaRPr lang="fa-IR" sz="2000" dirty="0">
                        <a:cs typeface="0 Karim Bold" pitchFamily="2" charset="-78"/>
                      </a:endParaRPr>
                    </a:p>
                  </a:txBody>
                  <a:tcPr/>
                </a:tc>
                <a:extLst>
                  <a:ext uri="{0D108BD9-81ED-4DB2-BD59-A6C34878D82A}">
                    <a16:rowId xmlns:a16="http://schemas.microsoft.com/office/drawing/2014/main" val="10003"/>
                  </a:ext>
                </a:extLst>
              </a:tr>
              <a:tr h="1560508">
                <a:tc>
                  <a:txBody>
                    <a:bodyPr/>
                    <a:lstStyle/>
                    <a:p>
                      <a:pPr algn="r"/>
                      <a:r>
                        <a:rPr lang="fa-IR" sz="2000" kern="1200" baseline="0" dirty="0" smtClean="0">
                          <a:solidFill>
                            <a:schemeClr val="dk1"/>
                          </a:solidFill>
                          <a:latin typeface="+mn-lt"/>
                          <a:ea typeface="+mn-ea"/>
                          <a:cs typeface="0 Karim Bold" pitchFamily="2" charset="-78"/>
                        </a:rPr>
                        <a:t>استفاده از این نوع قرارداد هم به منظور کاهش ریسک و هم به منظور گمانه زنی در مورد روند قیمت مرسوم است. ممکن است طرفین قرارداد مد تها قبل از پایان دوره معاملات قرارداد خود رابه فروش برسانند.</a:t>
                      </a:r>
                      <a:endParaRPr lang="fa-IR" sz="2000" dirty="0">
                        <a:cs typeface="0 Karim Bold" pitchFamily="2" charset="-78"/>
                      </a:endParaRPr>
                    </a:p>
                  </a:txBody>
                  <a:tcPr/>
                </a:tc>
                <a:tc>
                  <a:txBody>
                    <a:bodyPr/>
                    <a:lstStyle/>
                    <a:p>
                      <a:pPr algn="r"/>
                      <a:r>
                        <a:rPr lang="fa-IR" sz="2000" kern="1200" baseline="0" dirty="0" smtClean="0">
                          <a:solidFill>
                            <a:schemeClr val="dk1"/>
                          </a:solidFill>
                          <a:latin typeface="+mn-lt"/>
                          <a:ea typeface="+mn-ea"/>
                          <a:cs typeface="0 Karim Bold" pitchFamily="2" charset="-78"/>
                        </a:rPr>
                        <a:t>معمولاً (نه همیشه)به منظور کاهش ریسک</a:t>
                      </a:r>
                    </a:p>
                    <a:p>
                      <a:pPr algn="r"/>
                      <a:r>
                        <a:rPr lang="en-US" sz="2000" kern="1200" baseline="0" dirty="0" smtClean="0">
                          <a:solidFill>
                            <a:schemeClr val="dk1"/>
                          </a:solidFill>
                          <a:latin typeface="+mn-lt"/>
                          <a:ea typeface="+mn-ea"/>
                          <a:cs typeface="0 Karim Bold" pitchFamily="2" charset="-78"/>
                        </a:rPr>
                        <a:t> </a:t>
                      </a:r>
                      <a:r>
                        <a:rPr lang="fa-IR" sz="2000" kern="1200" baseline="0" dirty="0" smtClean="0">
                          <a:solidFill>
                            <a:schemeClr val="dk1"/>
                          </a:solidFill>
                          <a:latin typeface="+mn-lt"/>
                          <a:ea typeface="+mn-ea"/>
                          <a:cs typeface="0 Karim Bold" pitchFamily="2" charset="-78"/>
                        </a:rPr>
                        <a:t>توسط نهادهای تجاری مورد</a:t>
                      </a:r>
                    </a:p>
                    <a:p>
                      <a:pPr algn="r"/>
                      <a:r>
                        <a:rPr lang="fa-IR" sz="2000" kern="1200" baseline="0" dirty="0" smtClean="0">
                          <a:solidFill>
                            <a:schemeClr val="dk1"/>
                          </a:solidFill>
                          <a:latin typeface="+mn-lt"/>
                          <a:ea typeface="+mn-ea"/>
                          <a:cs typeface="0 Karim Bold" pitchFamily="2" charset="-78"/>
                        </a:rPr>
                        <a:t>استفاده قرار می گیرد.</a:t>
                      </a:r>
                      <a:endParaRPr lang="fa-IR" sz="2000" dirty="0">
                        <a:cs typeface="0 Karim Bold" pitchFamily="2" charset="-78"/>
                      </a:endParaRPr>
                    </a:p>
                  </a:txBody>
                  <a:tcPr/>
                </a:tc>
                <a:extLst>
                  <a:ext uri="{0D108BD9-81ED-4DB2-BD59-A6C34878D82A}">
                    <a16:rowId xmlns:a16="http://schemas.microsoft.com/office/drawing/2014/main" val="10004"/>
                  </a:ext>
                </a:extLst>
              </a:tr>
            </a:tbl>
          </a:graphicData>
        </a:graphic>
      </p:graphicFrame>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845734"/>
            <a:ext cx="8568951" cy="4319570"/>
          </a:xfrm>
        </p:spPr>
        <p:txBody>
          <a:bodyPr>
            <a:normAutofit fontScale="92500" lnSpcReduction="20000"/>
          </a:bodyPr>
          <a:lstStyle/>
          <a:p>
            <a:pPr algn="r" rtl="1">
              <a:lnSpc>
                <a:spcPct val="150000"/>
              </a:lnSpc>
            </a:pPr>
            <a:r>
              <a:rPr lang="fa-IR" dirty="0" smtClean="0">
                <a:latin typeface="B Nazanin"/>
              </a:rPr>
              <a:t>فعالان </a:t>
            </a:r>
            <a:r>
              <a:rPr lang="fa-IR" dirty="0">
                <a:latin typeface="B Nazanin"/>
              </a:rPr>
              <a:t>بازار آتی ها عبارتند از : خطرگریزان )</a:t>
            </a:r>
            <a:r>
              <a:rPr lang="en-US" dirty="0">
                <a:latin typeface="B Nazanin"/>
              </a:rPr>
              <a:t>Hedgers )</a:t>
            </a:r>
            <a:r>
              <a:rPr lang="fa-IR" dirty="0">
                <a:latin typeface="B Nazanin"/>
              </a:rPr>
              <a:t>کسانی هستند که با استفاده از قراردادهای آتی میکوشند تا سرمایه خود را در قبال نوسانات احتمالی قیمت در آینده پوشش دهند و خطر تغییرات نامطلوب قیمت را به حداقل برسانند. خطرپذیران </a:t>
            </a:r>
            <a:r>
              <a:rPr lang="en-US" dirty="0">
                <a:latin typeface="B Nazanin"/>
              </a:rPr>
              <a:t>(Speculators )</a:t>
            </a:r>
            <a:r>
              <a:rPr lang="fa-IR" dirty="0">
                <a:latin typeface="B Nazanin"/>
              </a:rPr>
              <a:t>اشخاصی هستند که به استقبال خطر میروند و موقعیتهایی را متناسب با نوع پیش بینی خود درباره تغییر قیمتها، کسب میکنند خطرپذیران به گرمی و روانی معاملات در بازار آتیها کمک میکنند، زیرا با حضور فعال در بازار و خرید و فروش سریع قراردادها، حجم معاملات را افزایش میدهند  فرصتجویان </a:t>
            </a:r>
            <a:r>
              <a:rPr lang="en-US" dirty="0">
                <a:latin typeface="B Nazanin"/>
              </a:rPr>
              <a:t>(Arbitrageurs )</a:t>
            </a:r>
            <a:r>
              <a:rPr lang="fa-IR" dirty="0">
                <a:latin typeface="B Nazanin"/>
              </a:rPr>
              <a:t>معامله گرانی هستند که از تفاوت قیمت در دو بازار در یک لحظه، سود میبرند. به بیان دیگر ، نامبردگان با تعقیب و مقایسه نرخهای موجود در بازارهای مختلف مترصد فرصت هستند تا با خرید از یک بازار و فروش هم زمان آن در بازار دیگر با نرخ باالتر ، از سود کم ولی تضمین شده برخوردار شوند. عملیات فروش هم زمان قابلیت استمرار ندارد زیرا این معاملات تفاوتهای موجود در بازارهای مختلف را از بین میبرد و صحت و </a:t>
            </a:r>
            <a:r>
              <a:rPr lang="fa-IR" dirty="0" smtClean="0">
                <a:latin typeface="B Nazanin"/>
              </a:rPr>
              <a:t>سلامت </a:t>
            </a:r>
            <a:r>
              <a:rPr lang="fa-IR" dirty="0">
                <a:latin typeface="B Nazanin"/>
              </a:rPr>
              <a:t>نرخهای اعالم شده در بازارهای مختلف را برای سایر معاملهکنندگان به ارمغان میآورد.</a:t>
            </a:r>
            <a:endParaRPr lang="en-US" dirty="0">
              <a:latin typeface="B Nazanin"/>
            </a:endParaRPr>
          </a:p>
        </p:txBody>
      </p:sp>
      <p:sp>
        <p:nvSpPr>
          <p:cNvPr id="2" name="Title 1"/>
          <p:cNvSpPr>
            <a:spLocks noGrp="1"/>
          </p:cNvSpPr>
          <p:nvPr>
            <p:ph type="title"/>
          </p:nvPr>
        </p:nvSpPr>
        <p:spPr/>
        <p:txBody>
          <a:bodyPr/>
          <a:lstStyle/>
          <a:p>
            <a:pPr lvl="0" algn="r"/>
            <a:r>
              <a:rPr lang="ar-SA" b="1" dirty="0"/>
              <a:t>فعالان بازار آتی </a:t>
            </a:r>
            <a:r>
              <a:rPr lang="en-US" b="1" dirty="0"/>
              <a:t/>
            </a:r>
            <a:br>
              <a:rPr lang="en-US" b="1" dirty="0"/>
            </a:br>
            <a:endParaRPr lang="en-US" dirty="0"/>
          </a:p>
        </p:txBody>
      </p:sp>
    </p:spTree>
    <p:extLst>
      <p:ext uri="{BB962C8B-B14F-4D97-AF65-F5344CB8AC3E}">
        <p14:creationId xmlns:p14="http://schemas.microsoft.com/office/powerpoint/2010/main" val="3469096752"/>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ar-SA" b="1" dirty="0">
                <a:latin typeface="B Nazanin"/>
              </a:rPr>
              <a:t>انواع پیمان آتی</a:t>
            </a:r>
            <a:r>
              <a:rPr lang="en-US" b="1" dirty="0"/>
              <a:t/>
            </a:r>
            <a:br>
              <a:rPr lang="en-US" b="1" dirty="0"/>
            </a:br>
            <a:endParaRPr lang="en-US" dirty="0"/>
          </a:p>
        </p:txBody>
      </p:sp>
      <p:pic>
        <p:nvPicPr>
          <p:cNvPr id="4" name="Content Placeholder 3" descr="http://omidfa.ir/uploads/files/%D9%BE%DB%8C%D9%85%D8%A7%D9%865.PN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36114" y="1737361"/>
            <a:ext cx="7316221" cy="3851879"/>
          </a:xfrm>
          <a:prstGeom prst="rect">
            <a:avLst/>
          </a:prstGeom>
          <a:noFill/>
          <a:ln>
            <a:noFill/>
          </a:ln>
        </p:spPr>
      </p:pic>
    </p:spTree>
    <p:extLst>
      <p:ext uri="{BB962C8B-B14F-4D97-AF65-F5344CB8AC3E}">
        <p14:creationId xmlns:p14="http://schemas.microsoft.com/office/powerpoint/2010/main" val="1862986741"/>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r" rtl="1"/>
            <a:r>
              <a:rPr lang="ar-SA" b="1" dirty="0">
                <a:latin typeface="B Nazanin"/>
              </a:rPr>
              <a:t>پیمان آتی نرخ ارز</a:t>
            </a:r>
            <a:endParaRPr lang="en-US" dirty="0">
              <a:latin typeface="B Nazanin"/>
            </a:endParaRPr>
          </a:p>
        </p:txBody>
      </p:sp>
      <p:sp>
        <p:nvSpPr>
          <p:cNvPr id="3" name="Content Placeholder 2"/>
          <p:cNvSpPr>
            <a:spLocks noGrp="1"/>
          </p:cNvSpPr>
          <p:nvPr>
            <p:ph idx="1"/>
          </p:nvPr>
        </p:nvSpPr>
        <p:spPr>
          <a:xfrm>
            <a:off x="251521" y="1845734"/>
            <a:ext cx="8712968" cy="4607602"/>
          </a:xfrm>
        </p:spPr>
        <p:txBody>
          <a:bodyPr>
            <a:normAutofit/>
          </a:bodyPr>
          <a:lstStyle/>
          <a:p>
            <a:pPr algn="r" rtl="1"/>
            <a:r>
              <a:rPr lang="fa-IR" dirty="0">
                <a:latin typeface="B Nazanin"/>
              </a:rPr>
              <a:t>نرخ ارز مانند نرخ کالاها یا نرخ بهره به طور پیوسته در حال تغییر است و همین موضوع، فعالان بازار را در معرض ریسک نرخ ارز قرار می‌دهد. برای ایجاد پوشش در مقابل این ریسک ایجاد شده می‌توان از پیمان آتی نرخ ارز استفاده کرد.</a:t>
            </a:r>
            <a:br>
              <a:rPr lang="fa-IR" dirty="0">
                <a:latin typeface="B Nazanin"/>
              </a:rPr>
            </a:br>
            <a:r>
              <a:rPr lang="fa-IR" dirty="0">
                <a:latin typeface="B Nazanin"/>
              </a:rPr>
              <a:t>به عنوان مثال، فرض کنید که شرکت الف برای واردات مواد اولیه در تاریخ ۱ مهر، ۱,۵۶۰,۰۰۰ دلار نیاز دارد. تاریخ فعلی ۱ اردیبهشت می‌باشد و شرکت الف ۲ راه پیش رو دارد:</a:t>
            </a:r>
            <a:endParaRPr lang="en-US" dirty="0">
              <a:latin typeface="B Nazanin"/>
            </a:endParaRPr>
          </a:p>
          <a:p>
            <a:pPr algn="r" rtl="1"/>
            <a:r>
              <a:rPr lang="fa-IR" dirty="0">
                <a:latin typeface="B Nazanin"/>
              </a:rPr>
              <a:t>۱. معادل دلاری مورد نیاز خود را هم‌اکنون خریداری کند و تا تاریخ ۱۵ شهریور نگهداری کند. ولی این عمل باعث راکد ماندن نقدینگی شده و شرکت را با هزینۀ فرصت مواجه می‌سازد</a:t>
            </a:r>
            <a:r>
              <a:rPr lang="fa-IR" dirty="0" smtClean="0">
                <a:latin typeface="B Nazanin"/>
              </a:rPr>
              <a:t>.</a:t>
            </a:r>
          </a:p>
          <a:p>
            <a:pPr algn="r" rtl="1"/>
            <a:r>
              <a:rPr lang="fa-IR" dirty="0" smtClean="0">
                <a:latin typeface="B Nazanin"/>
              </a:rPr>
              <a:t> ۲.</a:t>
            </a:r>
            <a:r>
              <a:rPr lang="fa-IR" dirty="0">
                <a:latin typeface="B Nazanin"/>
              </a:rPr>
              <a:t> راه حل دیگر اینکه شرکت الف در بازار آتی، نرخ ارز معادل ریالی ارز مورد نیاز خود را تهیه کند. اگر در بازار نقدی نرخ هر دلار برابر ۲۱,۰۰۰ ریال باشد و در بازار پیمان آتی، نرخ ارز روز معادل ۲۵,۰۰۰ ریال باشد، شرکت الف به این بازار مراجعه کرده و نرخ ارز ۲۵,۰۰۰ ریال را برای خود ثابت می‌کند. به این ترتیب شرکت الف توانسته ریسک نرخ ارز را برای خود پوشش دهد. </a:t>
            </a:r>
            <a:endParaRPr lang="en-US" dirty="0">
              <a:latin typeface="B Nazanin"/>
            </a:endParaRPr>
          </a:p>
        </p:txBody>
      </p:sp>
    </p:spTree>
    <p:extLst>
      <p:ext uri="{BB962C8B-B14F-4D97-AF65-F5344CB8AC3E}">
        <p14:creationId xmlns:p14="http://schemas.microsoft.com/office/powerpoint/2010/main" val="3644609546"/>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r" rtl="1"/>
            <a:r>
              <a:rPr lang="ar-SA" b="1" dirty="0"/>
              <a:t>پیمان آتی نرخ سود</a:t>
            </a:r>
            <a:r>
              <a:rPr lang="en-US" dirty="0"/>
              <a:t/>
            </a:r>
            <a:br>
              <a:rPr lang="en-US" dirty="0"/>
            </a:br>
            <a:endParaRPr lang="en-US" dirty="0"/>
          </a:p>
        </p:txBody>
      </p:sp>
      <p:sp>
        <p:nvSpPr>
          <p:cNvPr id="3" name="Content Placeholder 2"/>
          <p:cNvSpPr>
            <a:spLocks noGrp="1"/>
          </p:cNvSpPr>
          <p:nvPr>
            <p:ph idx="1"/>
          </p:nvPr>
        </p:nvSpPr>
        <p:spPr>
          <a:xfrm>
            <a:off x="323528" y="1845734"/>
            <a:ext cx="8568951" cy="4535594"/>
          </a:xfrm>
        </p:spPr>
        <p:txBody>
          <a:bodyPr/>
          <a:lstStyle/>
          <a:p>
            <a:pPr algn="r" rtl="1"/>
            <a:r>
              <a:rPr lang="fa-IR" dirty="0">
                <a:latin typeface="B Nazanin"/>
              </a:rPr>
              <a:t>پیمان آتی نرخ سود بین بانک‌های بزرگ رایج است و بر اساس آن یک بانک موافقت می‌کند در بانک دیگر سرمایه‌گذاری کند. این موافقت‌نامه خود یک قرارداد آتی در سپرده می‌باشد. زمان سپرده‌گذاری، بانک سپرده‌گذار، وجوه مورد توافق را در بانک طرف قرارداد سپرده‌گذاری می‌کند. در این قرارداد مابه‌التفاوت نرخ سود تعیین شده و نرخ سود ارز منتقل می‌شود.</a:t>
            </a:r>
            <a:endParaRPr lang="en-US" dirty="0">
              <a:latin typeface="B Nazanin"/>
            </a:endParaRPr>
          </a:p>
          <a:p>
            <a:pPr algn="r" rtl="1"/>
            <a:r>
              <a:rPr lang="fa-IR" dirty="0">
                <a:latin typeface="B Nazanin"/>
              </a:rPr>
              <a:t>به عنوان مثال‌‌، فرض کنید بانک الف سه ماه آتی بعد از بانک ب یک میلیارد ریال وام دریافت خواهد کرد و قرارداد را تحت عنوان پیمان آتی نرخ سود تعریف می‌کند. قرارداد مزبور نرخ سود ۸ درصد را برای وام سه ماهه که سه ماه بعد از تاریخ امروز خواهد بود مشخص کرده است.</a:t>
            </a:r>
            <a:endParaRPr lang="en-US" dirty="0">
              <a:latin typeface="B Nazanin"/>
            </a:endParaRPr>
          </a:p>
          <a:p>
            <a:pPr algn="r" rtl="1"/>
            <a:r>
              <a:rPr lang="fa-IR" dirty="0">
                <a:latin typeface="B Nazanin"/>
              </a:rPr>
              <a:t>اگر ۳ ماه بعد، نرخ سود لایبور برای وام سه ماهه به بالاتر از ۸ درصد مثلاً ۱۰ درصد برسد، بانک الف، مابه‌التفاوت را از بانک ب دریافت خواهد کرد. </a:t>
            </a:r>
            <a:endParaRPr lang="en-US" dirty="0">
              <a:latin typeface="B Nazanin"/>
            </a:endParaRPr>
          </a:p>
        </p:txBody>
      </p:sp>
    </p:spTree>
    <p:extLst>
      <p:ext uri="{BB962C8B-B14F-4D97-AF65-F5344CB8AC3E}">
        <p14:creationId xmlns:p14="http://schemas.microsoft.com/office/powerpoint/2010/main" val="1117440192"/>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r" rtl="1"/>
            <a:r>
              <a:rPr lang="ar-SA" sz="3200" b="1" dirty="0"/>
              <a:t>پیمان آتی روی اوراق بهادار</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algn="r" rtl="1">
              <a:lnSpc>
                <a:spcPct val="200000"/>
              </a:lnSpc>
            </a:pPr>
            <a:r>
              <a:rPr lang="fa-IR" sz="2400" dirty="0"/>
              <a:t>بازار اوراق بهادار توانسته است پیمان‌های آتی فراوانی را مورد معامله قرار دهد. بنگاه‌های کارگزاری نیز در این بازار به گونه‌ای فعال حضور دارند و با استفاده از سیستم‌های الکترونیکی، خریداران و فروشندگان را گردهم آورده، به یکدیگر معرفی می‌کنند و معاملات نقدی و پیمان‌های آتی زیادی را روی اوراق بهادار به انجام می‌رسانند.  </a:t>
            </a:r>
            <a:endParaRPr lang="en-US" sz="2400" dirty="0"/>
          </a:p>
          <a:p>
            <a:pPr algn="r" rtl="1">
              <a:lnSpc>
                <a:spcPct val="200000"/>
              </a:lnSpc>
            </a:pPr>
            <a:endParaRPr lang="en-US" sz="2400" dirty="0"/>
          </a:p>
        </p:txBody>
      </p:sp>
    </p:spTree>
    <p:extLst>
      <p:ext uri="{BB962C8B-B14F-4D97-AF65-F5344CB8AC3E}">
        <p14:creationId xmlns:p14="http://schemas.microsoft.com/office/powerpoint/2010/main" val="3062296340"/>
      </p:ext>
    </p:extLst>
  </p:cSld>
  <p:clrMapOvr>
    <a:masterClrMapping/>
  </p:clrMapOvr>
  <p:transition spd="slow">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r" rtl="1"/>
            <a:r>
              <a:rPr lang="ar-SA" sz="3200" b="1" dirty="0"/>
              <a:t>پیمان آتی روی کالاها</a:t>
            </a:r>
            <a:r>
              <a:rPr lang="en-US" dirty="0"/>
              <a:t/>
            </a:r>
            <a:br>
              <a:rPr lang="en-US" dirty="0"/>
            </a:br>
            <a:endParaRPr lang="en-US" dirty="0"/>
          </a:p>
        </p:txBody>
      </p:sp>
      <p:sp>
        <p:nvSpPr>
          <p:cNvPr id="3" name="Content Placeholder 2"/>
          <p:cNvSpPr>
            <a:spLocks noGrp="1"/>
          </p:cNvSpPr>
          <p:nvPr>
            <p:ph idx="1"/>
          </p:nvPr>
        </p:nvSpPr>
        <p:spPr>
          <a:xfrm>
            <a:off x="822959" y="1845734"/>
            <a:ext cx="7781489" cy="4023360"/>
          </a:xfrm>
        </p:spPr>
        <p:txBody>
          <a:bodyPr>
            <a:normAutofit/>
          </a:bodyPr>
          <a:lstStyle/>
          <a:p>
            <a:pPr algn="r" rtl="1">
              <a:lnSpc>
                <a:spcPct val="150000"/>
              </a:lnSpc>
            </a:pPr>
            <a:r>
              <a:rPr lang="fa-IR" dirty="0">
                <a:cs typeface="B Nazanin"/>
              </a:rPr>
              <a:t>پیمان آتی کالاها بدین صورت است که طرفین قرارداد، تحویل کالای خاص با قیمت معین را در زمان مشخصی از آینده تضمین می‌کنند. مشخصات کالاهای قابل تحویل به طور کامل معین می‌گردد و همچنین بهای آن نیز معلوم می‌شود. با استفاده از این پیمان می‌توان ریسک تغییرات قیمت انواع کالاها را پوشش داد.</a:t>
            </a:r>
            <a:br>
              <a:rPr lang="fa-IR" dirty="0">
                <a:cs typeface="B Nazanin"/>
              </a:rPr>
            </a:br>
            <a:r>
              <a:rPr lang="fa-IR" dirty="0">
                <a:cs typeface="B Nazanin"/>
              </a:rPr>
              <a:t>برای استفاده از پیمان آتی کالا باید به این مسأله توجه داشت که هزینۀ استفاده از این پیمان نسبت به خرید نقدی باید کمتر باشد. </a:t>
            </a:r>
            <a:endParaRPr lang="fa-IR" dirty="0" smtClean="0">
              <a:cs typeface="B Nazanin"/>
            </a:endParaRPr>
          </a:p>
          <a:p>
            <a:pPr algn="r" rtl="1">
              <a:lnSpc>
                <a:spcPct val="150000"/>
              </a:lnSpc>
            </a:pPr>
            <a:r>
              <a:rPr lang="fa-IR" dirty="0">
                <a:cs typeface="B Nazanin"/>
              </a:rPr>
              <a:t>برای توضیح این مطلب فرض می‌شود هزینۀ معاملات وجود ندارد و هزینۀ وام‌دهی و وام‌گیری با هم برابر است. در این حالت در صورت نیاز به کالایی در آینده، ۳ راه پیش روی خریدار است:</a:t>
            </a:r>
            <a:endParaRPr lang="en-US" dirty="0">
              <a:cs typeface="B Nazanin"/>
            </a:endParaRPr>
          </a:p>
        </p:txBody>
      </p:sp>
    </p:spTree>
    <p:extLst>
      <p:ext uri="{BB962C8B-B14F-4D97-AF65-F5344CB8AC3E}">
        <p14:creationId xmlns:p14="http://schemas.microsoft.com/office/powerpoint/2010/main" val="1414574223"/>
      </p:ext>
    </p:extLst>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79512" y="1845734"/>
            <a:ext cx="8784975" cy="4319570"/>
          </a:xfrm>
        </p:spPr>
        <p:txBody>
          <a:bodyPr>
            <a:normAutofit lnSpcReduction="10000"/>
          </a:bodyPr>
          <a:lstStyle/>
          <a:p>
            <a:pPr algn="r" rtl="1">
              <a:lnSpc>
                <a:spcPct val="150000"/>
              </a:lnSpc>
            </a:pPr>
            <a:r>
              <a:rPr lang="fa-IR" dirty="0">
                <a:cs typeface="B Nazanin"/>
              </a:rPr>
              <a:t>۱. کالا را در بازار نقد خریداری و تا زمان نیاز آن را نگهداری کند: در این حالت قیمت </a:t>
            </a:r>
            <a:r>
              <a:rPr lang="en-US" dirty="0">
                <a:cs typeface="B Nazanin"/>
              </a:rPr>
              <a:t>(P)</a:t>
            </a:r>
            <a:r>
              <a:rPr lang="fa-IR" dirty="0">
                <a:cs typeface="B Nazanin"/>
              </a:rPr>
              <a:t> نقداً پرداخت شده و تا تاریخ سررسید (</a:t>
            </a:r>
            <a:r>
              <a:rPr lang="en-US" dirty="0">
                <a:cs typeface="B Nazanin"/>
              </a:rPr>
              <a:t>T</a:t>
            </a:r>
            <a:r>
              <a:rPr lang="fa-IR" dirty="0">
                <a:cs typeface="B Nazanin"/>
              </a:rPr>
              <a:t>) نگهداری می‌شود. در این زمان هزینۀ نگهداری و فرصت وجود دارد که با (</a:t>
            </a:r>
            <a:r>
              <a:rPr lang="en-US" dirty="0">
                <a:cs typeface="B Nazanin"/>
              </a:rPr>
              <a:t>c</a:t>
            </a:r>
            <a:r>
              <a:rPr lang="fa-IR" dirty="0">
                <a:cs typeface="B Nazanin"/>
              </a:rPr>
              <a:t>) نشان داده می‌شود.</a:t>
            </a:r>
            <a:br>
              <a:rPr lang="fa-IR" dirty="0">
                <a:cs typeface="B Nazanin"/>
              </a:rPr>
            </a:br>
            <a:r>
              <a:rPr lang="fa-IR" dirty="0">
                <a:cs typeface="B Nazanin"/>
              </a:rPr>
              <a:t>۲. با استفاده از پیمان آتی، کالای مورد نیاز خود را خریداری کند: در این حالت، در صورتی که قیمت آتی کالا (</a:t>
            </a:r>
            <a:r>
              <a:rPr lang="en-US" dirty="0">
                <a:cs typeface="B Nazanin"/>
              </a:rPr>
              <a:t>F</a:t>
            </a:r>
            <a:r>
              <a:rPr lang="fa-IR" dirty="0">
                <a:cs typeface="B Nazanin"/>
              </a:rPr>
              <a:t>)، کمتر از مجموع قیمت نقد (</a:t>
            </a:r>
            <a:r>
              <a:rPr lang="en-US" dirty="0">
                <a:cs typeface="B Nazanin"/>
              </a:rPr>
              <a:t>P</a:t>
            </a:r>
            <a:r>
              <a:rPr lang="fa-IR" dirty="0">
                <a:cs typeface="B Nazanin"/>
              </a:rPr>
              <a:t>) و هزینۀ نگهداری و فرصت (</a:t>
            </a:r>
            <a:r>
              <a:rPr lang="en-US" dirty="0">
                <a:cs typeface="B Nazanin"/>
              </a:rPr>
              <a:t>C</a:t>
            </a:r>
            <a:r>
              <a:rPr lang="fa-IR" dirty="0">
                <a:cs typeface="B Nazanin"/>
              </a:rPr>
              <a:t>) باشد (</a:t>
            </a:r>
            <a:r>
              <a:rPr lang="en-US" dirty="0">
                <a:cs typeface="B Nazanin"/>
              </a:rPr>
              <a:t>F&lt;P+C</a:t>
            </a:r>
            <a:r>
              <a:rPr lang="fa-IR" dirty="0">
                <a:cs typeface="B Nazanin"/>
              </a:rPr>
              <a:t>)، پیمان آتی منعقد خواهد شد در غیر این صورت خرید نقدی کالا ترجیح داده می‌شود.</a:t>
            </a:r>
            <a:endParaRPr lang="en-US" dirty="0">
              <a:cs typeface="B Nazanin"/>
            </a:endParaRPr>
          </a:p>
          <a:p>
            <a:pPr algn="r" rtl="1">
              <a:lnSpc>
                <a:spcPct val="150000"/>
              </a:lnSpc>
            </a:pPr>
            <a:r>
              <a:rPr lang="fa-IR" dirty="0">
                <a:cs typeface="B Nazanin"/>
              </a:rPr>
              <a:t>۳. کالا را به قیمت روز در زمان نیاز بخرید: در این حالت، ریسک قیمت آتی را باید تحمل کرد</a:t>
            </a:r>
            <a:r>
              <a:rPr lang="fa-IR" dirty="0" smtClean="0">
                <a:cs typeface="B Nazanin"/>
              </a:rPr>
              <a:t>.</a:t>
            </a:r>
          </a:p>
          <a:p>
            <a:pPr algn="r" rtl="1">
              <a:lnSpc>
                <a:spcPct val="150000"/>
              </a:lnSpc>
            </a:pPr>
            <a:r>
              <a:rPr lang="fa-IR" dirty="0">
                <a:cs typeface="B Nazanin"/>
              </a:rPr>
              <a:t>بنابراین برای ورود به بازار پیمان آتی، در نظر گرفتن قیمت کالا، قیمت نقد کالا و هزینه‌های نگهداری ضروری می‌باشد.</a:t>
            </a:r>
            <a:endParaRPr lang="en-US" dirty="0">
              <a:cs typeface="B Nazanin"/>
            </a:endParaRPr>
          </a:p>
          <a:p>
            <a:pPr algn="l" rtl="1"/>
            <a:endParaRPr lang="en-US" dirty="0">
              <a:cs typeface="B Nazanin"/>
            </a:endParaRPr>
          </a:p>
        </p:txBody>
      </p:sp>
    </p:spTree>
    <p:extLst>
      <p:ext uri="{BB962C8B-B14F-4D97-AF65-F5344CB8AC3E}">
        <p14:creationId xmlns:p14="http://schemas.microsoft.com/office/powerpoint/2010/main" val="1713705797"/>
      </p:ext>
    </p:extLst>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1"/>
          <p:cNvSpPr>
            <a:spLocks noGrp="1"/>
          </p:cNvSpPr>
          <p:nvPr>
            <p:ph idx="1"/>
          </p:nvPr>
        </p:nvSpPr>
        <p:spPr>
          <a:xfrm>
            <a:off x="1403648" y="1340768"/>
            <a:ext cx="6840538" cy="4465637"/>
          </a:xfrm>
        </p:spPr>
        <p:txBody>
          <a:bodyPr/>
          <a:lstStyle/>
          <a:p>
            <a:pPr algn="r" rtl="1">
              <a:buNone/>
            </a:pPr>
            <a:r>
              <a:rPr lang="ar-SA" sz="1900" dirty="0" smtClean="0">
                <a:latin typeface="ITC Officina Serif" pitchFamily="50" charset="0"/>
                <a:cs typeface="B Titr" pitchFamily="2" charset="-78"/>
              </a:rPr>
              <a:t>قراردادهاي اختيار</a:t>
            </a:r>
            <a:r>
              <a:rPr lang="fa-IR" sz="1900" dirty="0" smtClean="0">
                <a:latin typeface="ITC Officina Serif" pitchFamily="50" charset="0"/>
                <a:cs typeface="B Titr" pitchFamily="2" charset="-78"/>
              </a:rPr>
              <a:t> معامله </a:t>
            </a:r>
            <a:r>
              <a:rPr lang="ar-SA" sz="1900" dirty="0" smtClean="0">
                <a:latin typeface="ITC Officina Serif" pitchFamily="50" charset="0"/>
                <a:cs typeface="B Titr" pitchFamily="2" charset="-78"/>
              </a:rPr>
              <a:t>(</a:t>
            </a:r>
            <a:r>
              <a:rPr lang="en-US" sz="1900" dirty="0" smtClean="0">
                <a:latin typeface="ITC Officina Serif" pitchFamily="50" charset="0"/>
                <a:cs typeface="B Titr" pitchFamily="2" charset="-78"/>
              </a:rPr>
              <a:t>Option Contracts</a:t>
            </a:r>
            <a:r>
              <a:rPr lang="ar-SA" sz="1900" dirty="0" smtClean="0">
                <a:latin typeface="ITC Officina Serif" pitchFamily="50" charset="0"/>
                <a:cs typeface="B Titr" pitchFamily="2" charset="-78"/>
              </a:rPr>
              <a:t>) </a:t>
            </a:r>
            <a:endParaRPr lang="fa-IR" sz="1900" dirty="0" smtClean="0">
              <a:latin typeface="ITC Officina Serif" pitchFamily="50" charset="0"/>
              <a:cs typeface="B Titr" pitchFamily="2" charset="-78"/>
            </a:endParaRPr>
          </a:p>
          <a:p>
            <a:pPr algn="r" rtl="1">
              <a:buNone/>
            </a:pPr>
            <a:r>
              <a:rPr lang="ar-SA" dirty="0" smtClean="0">
                <a:latin typeface="ITC Officina Serif" pitchFamily="50" charset="0"/>
                <a:cs typeface="0 Karim Bold" pitchFamily="2" charset="-78"/>
              </a:rPr>
              <a:t>توافقي است بين فروشنده و خريدار دارايي </a:t>
            </a:r>
            <a:r>
              <a:rPr lang="fa-IR" dirty="0" smtClean="0">
                <a:latin typeface="ITC Officina Serif" pitchFamily="50" charset="0"/>
                <a:cs typeface="0 Karim Bold" pitchFamily="2" charset="-78"/>
              </a:rPr>
              <a:t>تعهد</a:t>
            </a:r>
            <a:r>
              <a:rPr lang="ar-SA" dirty="0" smtClean="0">
                <a:latin typeface="ITC Officina Serif" pitchFamily="50" charset="0"/>
                <a:cs typeface="0 Karim Bold" pitchFamily="2" charset="-78"/>
              </a:rPr>
              <a:t> شده , بدين صورت كه دارنده اختيار حق خريد يا فروش دارايي را باقيمت مشخص و در تاريخ معين در زمان آينده خواهد داشت.</a:t>
            </a:r>
            <a:endParaRPr lang="fa-IR" dirty="0" smtClean="0">
              <a:latin typeface="ITC Officina Serif" pitchFamily="50" charset="0"/>
              <a:cs typeface="0 Karim Bold" pitchFamily="2" charset="-78"/>
            </a:endParaRPr>
          </a:p>
          <a:p>
            <a:pPr algn="r" rtl="1"/>
            <a:r>
              <a:rPr lang="fa-IR" dirty="0" smtClean="0">
                <a:latin typeface="ITC Officina Serif" pitchFamily="50" charset="0"/>
                <a:cs typeface="0 Karim Bold" pitchFamily="2" charset="-78"/>
              </a:rPr>
              <a:t>قرارداد های اختیاری به دو دسته تقسیم می شود:</a:t>
            </a:r>
          </a:p>
          <a:p>
            <a:pPr algn="r" rtl="1">
              <a:buNone/>
            </a:pPr>
            <a:r>
              <a:rPr lang="fa-IR" sz="1800" dirty="0" smtClean="0">
                <a:latin typeface="ITC Officina Serif" pitchFamily="50" charset="0"/>
                <a:cs typeface="B Titr" pitchFamily="2" charset="-78"/>
              </a:rPr>
              <a:t>الف)</a:t>
            </a:r>
            <a:r>
              <a:rPr lang="ar-SA" sz="1800" dirty="0" smtClean="0">
                <a:latin typeface="ITC Officina Serif" pitchFamily="50" charset="0"/>
                <a:cs typeface="B Titr" pitchFamily="2" charset="-78"/>
              </a:rPr>
              <a:t>اختيار خريد (</a:t>
            </a:r>
            <a:r>
              <a:rPr lang="en-US" sz="1800" dirty="0" smtClean="0">
                <a:latin typeface="ITC Officina Serif" pitchFamily="50" charset="0"/>
                <a:cs typeface="B Titr" pitchFamily="2" charset="-78"/>
              </a:rPr>
              <a:t>Call Option</a:t>
            </a:r>
            <a:r>
              <a:rPr lang="ar-SA" sz="1800" dirty="0" smtClean="0">
                <a:latin typeface="ITC Officina Serif" pitchFamily="50" charset="0"/>
                <a:cs typeface="B Titr" pitchFamily="2" charset="-78"/>
              </a:rPr>
              <a:t>)</a:t>
            </a:r>
            <a:endParaRPr lang="fa-IR" sz="1800" dirty="0" smtClean="0">
              <a:latin typeface="ITC Officina Serif" pitchFamily="50" charset="0"/>
              <a:cs typeface="B Titr" pitchFamily="2" charset="-78"/>
            </a:endParaRPr>
          </a:p>
          <a:p>
            <a:pPr algn="r" rtl="1">
              <a:buNone/>
            </a:pPr>
            <a:r>
              <a:rPr lang="ar-SA" sz="1800" dirty="0" smtClean="0">
                <a:latin typeface="ITC Officina Serif" pitchFamily="50" charset="0"/>
                <a:cs typeface="B Titr" pitchFamily="2" charset="-78"/>
              </a:rPr>
              <a:t>ب) اختيار فروش(</a:t>
            </a:r>
            <a:r>
              <a:rPr lang="en-US" sz="1800" dirty="0" smtClean="0">
                <a:latin typeface="ITC Officina Serif" pitchFamily="50" charset="0"/>
                <a:cs typeface="B Titr" pitchFamily="2" charset="-78"/>
              </a:rPr>
              <a:t>Put option</a:t>
            </a:r>
            <a:r>
              <a:rPr lang="ar-SA" sz="1800" dirty="0" smtClean="0">
                <a:latin typeface="ITC Officina Serif" pitchFamily="50" charset="0"/>
                <a:cs typeface="B Titr" pitchFamily="2" charset="-78"/>
              </a:rPr>
              <a:t>) </a:t>
            </a:r>
            <a:r>
              <a:rPr lang="ar-SA" dirty="0" smtClean="0">
                <a:latin typeface="ITC Officina Serif" pitchFamily="50" charset="0"/>
                <a:cs typeface="0 Karim Bold" pitchFamily="2" charset="-78"/>
              </a:rPr>
              <a:t/>
            </a:r>
            <a:br>
              <a:rPr lang="ar-SA" dirty="0" smtClean="0">
                <a:latin typeface="ITC Officina Serif" pitchFamily="50" charset="0"/>
                <a:cs typeface="0 Karim Bold" pitchFamily="2" charset="-78"/>
              </a:rPr>
            </a:br>
            <a:endParaRPr lang="en-US" dirty="0" smtClean="0">
              <a:latin typeface="ITC Officina Serif" pitchFamily="50" charset="0"/>
              <a:cs typeface="0 Karim Bold" pitchFamily="2" charset="-78"/>
            </a:endParaRPr>
          </a:p>
        </p:txBody>
      </p:sp>
      <p:sp>
        <p:nvSpPr>
          <p:cNvPr id="4" name="Rounded Rectangle 3"/>
          <p:cNvSpPr/>
          <p:nvPr/>
        </p:nvSpPr>
        <p:spPr>
          <a:xfrm>
            <a:off x="2267744" y="291239"/>
            <a:ext cx="4392488" cy="792088"/>
          </a:xfrm>
          <a:prstGeom prst="round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rtl="1">
              <a:defRPr/>
            </a:pPr>
            <a:r>
              <a:rPr lang="ar-SA" sz="2400" dirty="0">
                <a:solidFill>
                  <a:schemeClr val="tx1"/>
                </a:solidFill>
                <a:cs typeface="0 Titr Bold" pitchFamily="2" charset="-78"/>
              </a:rPr>
              <a:t>تشریح انواع قراردادهای مشتقه</a:t>
            </a:r>
            <a:endParaRPr lang="en-US" sz="2400" dirty="0">
              <a:solidFill>
                <a:schemeClr val="tx1"/>
              </a:solidFill>
            </a:endParaRPr>
          </a:p>
        </p:txBody>
      </p:sp>
    </p:spTree>
  </p:cSld>
  <p:clrMapOvr>
    <a:masterClrMapping/>
  </p:clrMapOvr>
  <p:transition spd="slow">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63689" y="188640"/>
            <a:ext cx="5904656" cy="1201737"/>
          </a:xfrm>
          <a:prstGeom prst="round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rtl="1">
              <a:defRPr/>
            </a:pPr>
            <a:r>
              <a:rPr lang="fa-IR" sz="2400" dirty="0" smtClean="0">
                <a:solidFill>
                  <a:schemeClr val="tx1"/>
                </a:solidFill>
                <a:cs typeface="0 Titr Bold" pitchFamily="2" charset="-78"/>
              </a:rPr>
              <a:t>تقسیم بندی قراردادهای اختیاری از نظر سررسید</a:t>
            </a:r>
            <a:endParaRPr lang="en-US" sz="2400" dirty="0">
              <a:solidFill>
                <a:schemeClr val="tx1"/>
              </a:solidFill>
            </a:endParaRPr>
          </a:p>
        </p:txBody>
      </p:sp>
      <p:sp>
        <p:nvSpPr>
          <p:cNvPr id="3" name="Content Placeholder 2"/>
          <p:cNvSpPr>
            <a:spLocks noGrp="1"/>
          </p:cNvSpPr>
          <p:nvPr>
            <p:ph idx="1"/>
          </p:nvPr>
        </p:nvSpPr>
        <p:spPr>
          <a:xfrm>
            <a:off x="1475656" y="1772816"/>
            <a:ext cx="6196013" cy="3950122"/>
          </a:xfrm>
        </p:spPr>
        <p:txBody>
          <a:bodyPr/>
          <a:lstStyle/>
          <a:p>
            <a:pPr marL="0" indent="0" algn="r" rtl="1">
              <a:buNone/>
            </a:pPr>
            <a:r>
              <a:rPr lang="fa-IR" sz="2200" dirty="0" smtClean="0">
                <a:cs typeface="B Titr" pitchFamily="2" charset="-78"/>
              </a:rPr>
              <a:t>الف)آمریکایی:</a:t>
            </a:r>
          </a:p>
          <a:p>
            <a:pPr marL="0" indent="0" algn="r" rtl="1">
              <a:buNone/>
            </a:pPr>
            <a:r>
              <a:rPr lang="fa-IR" dirty="0" smtClean="0">
                <a:cs typeface="0 Karim Bold" pitchFamily="2" charset="-78"/>
              </a:rPr>
              <a:t>اختیار </a:t>
            </a:r>
            <a:r>
              <a:rPr lang="fa-IR" dirty="0">
                <a:cs typeface="0 Karim Bold" pitchFamily="2" charset="-78"/>
              </a:rPr>
              <a:t>معاملۀ آمریکایی قراردادي است که از هنگام عقد قرارداد تا</a:t>
            </a:r>
          </a:p>
          <a:p>
            <a:pPr marL="0" indent="0" algn="r" rtl="1">
              <a:buNone/>
            </a:pPr>
            <a:r>
              <a:rPr lang="fa-IR" dirty="0">
                <a:cs typeface="0 Karim Bold" pitchFamily="2" charset="-78"/>
              </a:rPr>
              <a:t>سررسید آن، قابل اجراست. یعنی در طول دورة قرارداد هر وقت که </a:t>
            </a:r>
            <a:r>
              <a:rPr lang="fa-IR" dirty="0" smtClean="0">
                <a:cs typeface="0 Karim Bold" pitchFamily="2" charset="-78"/>
              </a:rPr>
              <a:t>بخواهند میتواند </a:t>
            </a:r>
            <a:r>
              <a:rPr lang="fa-IR" dirty="0">
                <a:cs typeface="0 Karim Bold" pitchFamily="2" charset="-78"/>
              </a:rPr>
              <a:t>آن را به اجرا بگذارد. </a:t>
            </a:r>
            <a:endParaRPr lang="fa-IR" dirty="0" smtClean="0">
              <a:cs typeface="0 Karim Bold" pitchFamily="2" charset="-78"/>
            </a:endParaRPr>
          </a:p>
          <a:p>
            <a:pPr marL="0" indent="0" algn="r" rtl="1">
              <a:buNone/>
            </a:pPr>
            <a:r>
              <a:rPr lang="fa-IR" sz="2200" dirty="0" smtClean="0">
                <a:cs typeface="B Titr" pitchFamily="2" charset="-78"/>
              </a:rPr>
              <a:t>ب)اروپایی:</a:t>
            </a:r>
            <a:endParaRPr lang="fa-IR" sz="2200" dirty="0">
              <a:cs typeface="B Titr" pitchFamily="2" charset="-78"/>
            </a:endParaRPr>
          </a:p>
          <a:p>
            <a:pPr marL="0" indent="0" algn="r" rtl="1">
              <a:buNone/>
            </a:pPr>
            <a:r>
              <a:rPr lang="fa-IR" dirty="0" smtClean="0">
                <a:cs typeface="0 Karim Bold" pitchFamily="2" charset="-78"/>
              </a:rPr>
              <a:t>اختیار </a:t>
            </a:r>
            <a:r>
              <a:rPr lang="fa-IR" dirty="0">
                <a:cs typeface="0 Karim Bold" pitchFamily="2" charset="-78"/>
              </a:rPr>
              <a:t>معاملۀ اروپایی فقط </a:t>
            </a:r>
            <a:r>
              <a:rPr lang="fa-IR" dirty="0" smtClean="0">
                <a:cs typeface="0 Karim Bold" pitchFamily="2" charset="-78"/>
              </a:rPr>
              <a:t>درسررسید </a:t>
            </a:r>
            <a:r>
              <a:rPr lang="fa-IR" dirty="0">
                <a:cs typeface="0 Karim Bold" pitchFamily="2" charset="-78"/>
              </a:rPr>
              <a:t>یا دورة کوتاهی که به مثابه دورة سررسید در نظر گرفته می شود قابل اجراست و </a:t>
            </a:r>
            <a:r>
              <a:rPr lang="fa-IR" dirty="0" smtClean="0">
                <a:cs typeface="0 Karim Bold" pitchFamily="2" charset="-78"/>
              </a:rPr>
              <a:t>فقط </a:t>
            </a:r>
            <a:r>
              <a:rPr lang="fa-IR" dirty="0">
                <a:cs typeface="0 Karim Bold" pitchFamily="2" charset="-78"/>
              </a:rPr>
              <a:t>در </a:t>
            </a:r>
            <a:r>
              <a:rPr lang="fa-IR" dirty="0" smtClean="0">
                <a:cs typeface="0 Karim Bold" pitchFamily="2" charset="-78"/>
              </a:rPr>
              <a:t>زمان سررسید </a:t>
            </a:r>
            <a:r>
              <a:rPr lang="fa-IR" dirty="0">
                <a:cs typeface="0 Karim Bold" pitchFamily="2" charset="-78"/>
              </a:rPr>
              <a:t>می تواند آن را به اجرا بگذارد</a:t>
            </a:r>
            <a:r>
              <a:rPr lang="fa-IR" dirty="0" smtClean="0">
                <a:cs typeface="0 Karim Bold" pitchFamily="2" charset="-78"/>
              </a:rPr>
              <a:t>. </a:t>
            </a:r>
            <a:endParaRPr lang="en-US" dirty="0">
              <a:cs typeface="0 Karim Bold" pitchFamily="2" charset="-78"/>
            </a:endParaRPr>
          </a:p>
        </p:txBody>
      </p:sp>
    </p:spTree>
    <p:extLst>
      <p:ext uri="{BB962C8B-B14F-4D97-AF65-F5344CB8AC3E}">
        <p14:creationId xmlns:p14="http://schemas.microsoft.com/office/powerpoint/2010/main" val="4010425504"/>
      </p:ext>
    </p:ext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088" y="1052737"/>
            <a:ext cx="7488237" cy="5256584"/>
          </a:xfrm>
        </p:spPr>
        <p:txBody>
          <a:bodyPr rtlCol="0">
            <a:normAutofit lnSpcReduction="10000"/>
          </a:bodyPr>
          <a:lstStyle/>
          <a:p>
            <a:pPr marL="274320" indent="-274320" algn="r" rtl="1" fontAlgn="auto">
              <a:lnSpc>
                <a:spcPct val="150000"/>
              </a:lnSpc>
              <a:spcAft>
                <a:spcPts val="0"/>
              </a:spcAft>
              <a:buNone/>
              <a:defRPr/>
            </a:pPr>
            <a:r>
              <a:rPr lang="ar-SA" sz="2200" dirty="0" smtClean="0">
                <a:cs typeface="B Titr" pitchFamily="2" charset="-78"/>
              </a:rPr>
              <a:t>الف) اختيار خريد (</a:t>
            </a:r>
            <a:r>
              <a:rPr lang="en-US" sz="2200" dirty="0" smtClean="0">
                <a:cs typeface="B Titr" pitchFamily="2" charset="-78"/>
              </a:rPr>
              <a:t>Call Option</a:t>
            </a:r>
            <a:r>
              <a:rPr lang="ar-SA" sz="2200" dirty="0" smtClean="0">
                <a:cs typeface="B Titr" pitchFamily="2" charset="-78"/>
              </a:rPr>
              <a:t>)</a:t>
            </a:r>
            <a:endParaRPr lang="en-US" sz="2200" dirty="0" smtClean="0">
              <a:cs typeface="B Titr" pitchFamily="2" charset="-78"/>
            </a:endParaRPr>
          </a:p>
          <a:p>
            <a:pPr algn="r" rtl="1" fontAlgn="auto">
              <a:lnSpc>
                <a:spcPct val="150000"/>
              </a:lnSpc>
              <a:spcAft>
                <a:spcPts val="0"/>
              </a:spcAft>
              <a:defRPr/>
            </a:pPr>
            <a:r>
              <a:rPr lang="ar-SA" dirty="0" smtClean="0">
                <a:cs typeface="0 Karim Bold" pitchFamily="2" charset="-78"/>
              </a:rPr>
              <a:t>قراردادي است که صاحب اختيار(خريدار اختيار خريد) پس از پرداخت مبلغي مشخص(تعيين شده توسط بازار رسمي بورس) به فروشنده اختيار، اين حق را پيدا مي کند که تا زماني مشخص(تعيين شده توسط بازار رسمي بورس)، دارايي رسمي مشخص را با کيفيت مشخص با قيمت مشخص (تعيين شده توسط بازار رسمي بورس) اگر بخواهد از فروشنده اختيار، خريداري كند؛ اين تنها يک حق يا امتياز خريد است نه اجبار. فروشنده اختيار خريد تا زماني كه خريدار اختيار خريد حق خود را اجرا نكرده ، هيچ تعهدي در اين قرارداد ندارد. زماني كه خريدار اختيار خريد حق خود را اجرا كند، فروشنده اختيار خريد اجبار دارد كه تعهد را طبق قرارداد انجام دهد. </a:t>
            </a:r>
            <a:r>
              <a:rPr lang="ar-SA" dirty="0">
                <a:cs typeface="0 Karim Bold" pitchFamily="2" charset="-78"/>
              </a:rPr>
              <a:t/>
            </a:r>
            <a:br>
              <a:rPr lang="ar-SA" dirty="0">
                <a:cs typeface="0 Karim Bold" pitchFamily="2" charset="-78"/>
              </a:rPr>
            </a:br>
            <a:r>
              <a:rPr lang="ar-SA" dirty="0">
                <a:latin typeface="ITC Officina Serif" pitchFamily="50" charset="0"/>
                <a:cs typeface="0 Karim Bold" pitchFamily="2" charset="-78"/>
              </a:rPr>
              <a:t>صاحب اختيار خريد(خريدار) فكر مي كند كه قيمت دارائي بالامي رود و فروشنده اختيار خريد فكر مي كند كه قيمت دارائي پايين مي آيد. اين قرارداد به صورت رسمي در بورس هاي دنيا به روي دارايي هاي واقعي و مالي معامله مي شوند.</a:t>
            </a:r>
            <a:endParaRPr lang="fa-IR" dirty="0">
              <a:latin typeface="ITC Officina Serif" pitchFamily="50" charset="0"/>
              <a:cs typeface="0 Karim Bold" pitchFamily="2" charset="-78"/>
            </a:endParaRPr>
          </a:p>
          <a:p>
            <a:pPr algn="r" rtl="1" fontAlgn="auto">
              <a:lnSpc>
                <a:spcPct val="150000"/>
              </a:lnSpc>
              <a:spcAft>
                <a:spcPts val="0"/>
              </a:spcAft>
              <a:defRPr/>
            </a:pPr>
            <a:endParaRPr lang="en-US" dirty="0">
              <a:cs typeface="0 Karim Bold" pitchFamily="2" charset="-78"/>
            </a:endParaRPr>
          </a:p>
        </p:txBody>
      </p:sp>
      <p:sp>
        <p:nvSpPr>
          <p:cNvPr id="4" name="Rounded Rectangle 3"/>
          <p:cNvSpPr/>
          <p:nvPr/>
        </p:nvSpPr>
        <p:spPr>
          <a:xfrm>
            <a:off x="2438756" y="188640"/>
            <a:ext cx="3888432" cy="864096"/>
          </a:xfrm>
          <a:prstGeom prst="round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rtl="1">
              <a:defRPr/>
            </a:pPr>
            <a:r>
              <a:rPr lang="ar-SA" sz="2400" dirty="0">
                <a:solidFill>
                  <a:schemeClr val="tx1"/>
                </a:solidFill>
                <a:cs typeface="0 Titr Bold" pitchFamily="2" charset="-78"/>
              </a:rPr>
              <a:t>تشریح انواع قراردادهای مشتقه</a:t>
            </a:r>
            <a:endParaRPr lang="en-US" sz="2400" dirty="0">
              <a:solidFill>
                <a:schemeClr val="tx1"/>
              </a:solidFill>
            </a:endParaRPr>
          </a:p>
        </p:txBody>
      </p:sp>
    </p:spTree>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260648"/>
            <a:ext cx="8352928" cy="5616624"/>
          </a:xfrm>
        </p:spPr>
        <p:txBody>
          <a:bodyPr rtlCol="0">
            <a:noAutofit/>
          </a:bodyPr>
          <a:lstStyle/>
          <a:p>
            <a:pPr marL="44450" indent="0" algn="r" rtl="1">
              <a:lnSpc>
                <a:spcPct val="150000"/>
              </a:lnSpc>
              <a:buNone/>
            </a:pPr>
            <a:r>
              <a:rPr lang="fa-IR" dirty="0">
                <a:cs typeface="0 Karim Bold" pitchFamily="2" charset="-78"/>
              </a:rPr>
              <a:t>حالتی را در نظر بگیرید که </a:t>
            </a:r>
            <a:r>
              <a:rPr lang="fa-IR" dirty="0" smtClean="0">
                <a:cs typeface="0 Karim Bold" pitchFamily="2" charset="-78"/>
              </a:rPr>
              <a:t>سرمایه گذار </a:t>
            </a:r>
            <a:r>
              <a:rPr lang="fa-IR" dirty="0">
                <a:cs typeface="0 Karim Bold" pitchFamily="2" charset="-78"/>
              </a:rPr>
              <a:t>تصمیم می گیرد که اختیار خرید (از نوع اروپایی</a:t>
            </a:r>
            <a:r>
              <a:rPr lang="fa-IR" dirty="0" smtClean="0">
                <a:cs typeface="0 Karim Bold" pitchFamily="2" charset="-78"/>
              </a:rPr>
              <a:t>)</a:t>
            </a:r>
            <a:r>
              <a:rPr lang="fa-IR" dirty="0">
                <a:cs typeface="0 Karim Bold" pitchFamily="2" charset="-78"/>
              </a:rPr>
              <a:t> 100 سهم شرکت</a:t>
            </a:r>
            <a:r>
              <a:rPr lang="fa-IR" dirty="0" smtClean="0">
                <a:cs typeface="0 Karim Bold" pitchFamily="2" charset="-78"/>
              </a:rPr>
              <a:t> "</a:t>
            </a:r>
            <a:r>
              <a:rPr lang="fa-IR" dirty="0">
                <a:cs typeface="0 Karim Bold" pitchFamily="2" charset="-78"/>
              </a:rPr>
              <a:t>الف" را با قیمت توافقی 10000 ریال بابت هر سهم، خریداري کند. فرض کنید قیمت جاري سهم مزبور </a:t>
            </a:r>
            <a:r>
              <a:rPr lang="fa-IR" dirty="0" smtClean="0">
                <a:cs typeface="0 Karim Bold" pitchFamily="2" charset="-78"/>
              </a:rPr>
              <a:t>9800ریال</a:t>
            </a:r>
            <a:r>
              <a:rPr lang="fa-IR" dirty="0">
                <a:cs typeface="0 Karim Bold" pitchFamily="2" charset="-78"/>
              </a:rPr>
              <a:t>، تاریخ انقضاي قرارداد چهار ماه، و قیمت قرارداد اختیار معامله بابت هر سهم 500 ریال است. </a:t>
            </a:r>
            <a:r>
              <a:rPr lang="fa-IR" dirty="0" smtClean="0">
                <a:cs typeface="0 Karim Bold" pitchFamily="2" charset="-78"/>
              </a:rPr>
              <a:t>بنابراین سرمایه گذاري اولیه ( براي خرید قرارداد ) 50000 ریال است. اگر قیمت سهم در تاریخ انقضاي قرارداد کمتر از10000 ریال باشد، مسلم است سرمایه گذار قرارداد را به اجرا نمی گذارد چون خریدن سهمی که قیمت روز آن کمتر </a:t>
            </a:r>
            <a:r>
              <a:rPr lang="fa-IR" dirty="0">
                <a:cs typeface="0 Karim Bold" pitchFamily="2" charset="-78"/>
              </a:rPr>
              <a:t>از 10000 ریال است با قیمت توافقی 10000 ریال معقولانه نیست. در این وضعیت سرمایه گذار </a:t>
            </a:r>
            <a:r>
              <a:rPr lang="fa-IR" dirty="0" smtClean="0">
                <a:cs typeface="0 Karim Bold" pitchFamily="2" charset="-78"/>
              </a:rPr>
              <a:t>میزان سرمایه </a:t>
            </a:r>
            <a:r>
              <a:rPr lang="fa-IR" dirty="0">
                <a:cs typeface="0 Karim Bold" pitchFamily="2" charset="-78"/>
              </a:rPr>
              <a:t>گذاري اولیۀ خود ( 50000 ریال) را از دست می دهد. اما اگر قیمت سهم در تاریخ سررسید بیشتر </a:t>
            </a:r>
            <a:r>
              <a:rPr lang="fa-IR" dirty="0" smtClean="0">
                <a:cs typeface="0 Karim Bold" pitchFamily="2" charset="-78"/>
              </a:rPr>
              <a:t>از10000 </a:t>
            </a:r>
            <a:r>
              <a:rPr lang="fa-IR" dirty="0">
                <a:cs typeface="0 Karim Bold" pitchFamily="2" charset="-78"/>
              </a:rPr>
              <a:t>ریال باشد، سرمایه گذار قرارداد را به اجرا </a:t>
            </a:r>
            <a:r>
              <a:rPr lang="fa-IR" dirty="0" smtClean="0">
                <a:cs typeface="0 Karim Bold" pitchFamily="2" charset="-78"/>
              </a:rPr>
              <a:t>میگذارد</a:t>
            </a:r>
            <a:r>
              <a:rPr lang="fa-IR" dirty="0">
                <a:cs typeface="0 Karim Bold" pitchFamily="2" charset="-78"/>
              </a:rPr>
              <a:t>. فرض کنید قیمت سهم به 11500 ریال برسد. </a:t>
            </a:r>
            <a:r>
              <a:rPr lang="fa-IR" dirty="0" smtClean="0">
                <a:cs typeface="0 Karim Bold" pitchFamily="2" charset="-78"/>
              </a:rPr>
              <a:t>با اجراي </a:t>
            </a:r>
            <a:r>
              <a:rPr lang="fa-IR" dirty="0">
                <a:cs typeface="0 Karim Bold" pitchFamily="2" charset="-78"/>
              </a:rPr>
              <a:t>قرارداد سرمایه گذار می تواند 100 سهم را با قیمت هر واحد 10000 ریال خریداري کند. اگر او در </a:t>
            </a:r>
            <a:r>
              <a:rPr lang="fa-IR" dirty="0" smtClean="0">
                <a:cs typeface="0 Karim Bold" pitchFamily="2" charset="-78"/>
              </a:rPr>
              <a:t>همان زمان </a:t>
            </a:r>
            <a:r>
              <a:rPr lang="fa-IR" dirty="0">
                <a:cs typeface="0 Karim Bold" pitchFamily="2" charset="-78"/>
              </a:rPr>
              <a:t>سهم خود را در بازار به فروش برساند مبلغ 150000 ریال ( 1500 ریال بابت هر </a:t>
            </a:r>
            <a:r>
              <a:rPr lang="fa-IR" dirty="0" smtClean="0">
                <a:cs typeface="0 Karim Bold" pitchFamily="2" charset="-78"/>
              </a:rPr>
              <a:t>سهم) – بدون </a:t>
            </a:r>
            <a:r>
              <a:rPr lang="fa-IR" dirty="0">
                <a:cs typeface="0 Karim Bold" pitchFamily="2" charset="-78"/>
              </a:rPr>
              <a:t>در </a:t>
            </a:r>
            <a:r>
              <a:rPr lang="fa-IR" dirty="0" smtClean="0">
                <a:cs typeface="0 Karim Bold" pitchFamily="2" charset="-78"/>
              </a:rPr>
              <a:t>نظرگرفتن هزینه هاي </a:t>
            </a:r>
            <a:r>
              <a:rPr lang="fa-IR" dirty="0">
                <a:cs typeface="0 Karim Bold" pitchFamily="2" charset="-78"/>
              </a:rPr>
              <a:t>معاملاتی – سود می کند. با در نظر گرفتن هزینۀ اولیۀ خرید قرارداد اختیار معامله سود </a:t>
            </a:r>
            <a:r>
              <a:rPr lang="fa-IR" dirty="0" smtClean="0">
                <a:cs typeface="0 Karim Bold" pitchFamily="2" charset="-78"/>
              </a:rPr>
              <a:t>خالص سرمایه </a:t>
            </a:r>
            <a:r>
              <a:rPr lang="fa-IR" dirty="0">
                <a:cs typeface="0 Karim Bold" pitchFamily="2" charset="-78"/>
              </a:rPr>
              <a:t>گذار 100000 ریال </a:t>
            </a:r>
            <a:r>
              <a:rPr lang="fa-IR" dirty="0" smtClean="0">
                <a:cs typeface="0 Karim Bold" pitchFamily="2" charset="-78"/>
              </a:rPr>
              <a:t>است</a:t>
            </a:r>
            <a:r>
              <a:rPr lang="fa-IR" sz="2200" dirty="0" smtClean="0">
                <a:cs typeface="0 Karim Bold" pitchFamily="2" charset="-78"/>
              </a:rPr>
              <a:t>.</a:t>
            </a:r>
            <a:endParaRPr lang="en-US" sz="2200" dirty="0">
              <a:cs typeface="0 Karim Bold" pitchFamily="2" charset="-78"/>
            </a:endParaRPr>
          </a:p>
          <a:p>
            <a:pPr marL="0" indent="0" algn="just" rtl="1">
              <a:buNone/>
            </a:pPr>
            <a:endParaRPr lang="fa-IR" sz="1400" dirty="0" smtClean="0">
              <a:latin typeface="ITC Officina Serif" pitchFamily="50" charset="0"/>
              <a:cs typeface="0 Karim Bold" pitchFamily="2" charset="-78"/>
            </a:endParaRPr>
          </a:p>
        </p:txBody>
      </p:sp>
    </p:spTree>
  </p:cSld>
  <p:clrMapOvr>
    <a:masterClrMapping/>
  </p:clrMapOvr>
  <p:transition spd="slow">
    <p:randomBar dir="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2325" y="1268413"/>
            <a:ext cx="7427913" cy="4824412"/>
          </a:xfrm>
        </p:spPr>
        <p:txBody>
          <a:bodyPr rtlCol="0">
            <a:normAutofit/>
          </a:bodyPr>
          <a:lstStyle/>
          <a:p>
            <a:pPr marL="274320" indent="-274320" algn="r" rtl="1" fontAlgn="auto">
              <a:spcAft>
                <a:spcPts val="0"/>
              </a:spcAft>
              <a:buNone/>
              <a:defRPr/>
            </a:pPr>
            <a:r>
              <a:rPr lang="ar-SA" sz="1800" dirty="0">
                <a:latin typeface="ITC Officina Serif" pitchFamily="50" charset="0"/>
                <a:cs typeface="B Titr" pitchFamily="2" charset="-78"/>
              </a:rPr>
              <a:t>ب) اختيار فروش(</a:t>
            </a:r>
            <a:r>
              <a:rPr lang="en-US" sz="1800" dirty="0">
                <a:latin typeface="ITC Officina Serif" pitchFamily="50" charset="0"/>
                <a:cs typeface="B Titr" pitchFamily="2" charset="-78"/>
              </a:rPr>
              <a:t>Put option</a:t>
            </a:r>
            <a:r>
              <a:rPr lang="ar-SA" sz="1800" dirty="0">
                <a:latin typeface="ITC Officina Serif" pitchFamily="50" charset="0"/>
                <a:cs typeface="B Titr" pitchFamily="2" charset="-78"/>
              </a:rPr>
              <a:t>) : </a:t>
            </a:r>
            <a:endParaRPr lang="en-US" sz="1800" dirty="0" smtClean="0">
              <a:latin typeface="ITC Officina Serif" pitchFamily="50" charset="0"/>
              <a:cs typeface="B Titr" pitchFamily="2" charset="-78"/>
            </a:endParaRPr>
          </a:p>
          <a:p>
            <a:pPr marL="274320" indent="-274320" algn="r" rtl="1" fontAlgn="auto">
              <a:spcAft>
                <a:spcPts val="0"/>
              </a:spcAft>
              <a:buNone/>
              <a:defRPr/>
            </a:pPr>
            <a:endParaRPr lang="fa-IR" sz="1800" dirty="0" smtClean="0">
              <a:latin typeface="ITC Officina Serif" pitchFamily="50" charset="0"/>
              <a:cs typeface="B Titr" pitchFamily="2" charset="-78"/>
            </a:endParaRPr>
          </a:p>
          <a:p>
            <a:pPr marL="0" indent="0" algn="r" rtl="1" fontAlgn="auto">
              <a:spcAft>
                <a:spcPts val="0"/>
              </a:spcAft>
              <a:buFont typeface="Brush Script MT" pitchFamily="66" charset="0"/>
              <a:buNone/>
              <a:defRPr/>
            </a:pPr>
            <a:r>
              <a:rPr lang="ar-SA" dirty="0" smtClean="0">
                <a:latin typeface="ITC Officina Serif" pitchFamily="50" charset="0"/>
                <a:cs typeface="0 Karim Bold" pitchFamily="2" charset="-78"/>
              </a:rPr>
              <a:t>قراردادي </a:t>
            </a:r>
            <a:r>
              <a:rPr lang="ar-SA" dirty="0">
                <a:latin typeface="ITC Officina Serif" pitchFamily="50" charset="0"/>
                <a:cs typeface="0 Karim Bold" pitchFamily="2" charset="-78"/>
              </a:rPr>
              <a:t>است كه صاحب </a:t>
            </a:r>
            <a:r>
              <a:rPr lang="ar-SA" dirty="0" smtClean="0">
                <a:latin typeface="ITC Officina Serif" pitchFamily="50" charset="0"/>
                <a:cs typeface="0 Karim Bold" pitchFamily="2" charset="-78"/>
              </a:rPr>
              <a:t>اختيارفروش</a:t>
            </a:r>
            <a:r>
              <a:rPr lang="en-US" dirty="0" smtClean="0">
                <a:latin typeface="ITC Officina Serif" pitchFamily="50" charset="0"/>
                <a:cs typeface="0 Karim Bold" pitchFamily="2" charset="-78"/>
              </a:rPr>
              <a:t> </a:t>
            </a:r>
            <a:r>
              <a:rPr lang="ar-SA" dirty="0" smtClean="0">
                <a:latin typeface="ITC Officina Serif" pitchFamily="50" charset="0"/>
                <a:cs typeface="0 Karim Bold" pitchFamily="2" charset="-78"/>
              </a:rPr>
              <a:t>پس </a:t>
            </a:r>
            <a:r>
              <a:rPr lang="ar-SA" dirty="0">
                <a:latin typeface="ITC Officina Serif" pitchFamily="50" charset="0"/>
                <a:cs typeface="0 Karim Bold" pitchFamily="2" charset="-78"/>
              </a:rPr>
              <a:t>از پرداخت مبلغي مشخص (تعيين شده توسط بازار رسمي بورس) </a:t>
            </a:r>
            <a:r>
              <a:rPr lang="ar-SA" dirty="0" smtClean="0">
                <a:latin typeface="ITC Officina Serif" pitchFamily="50" charset="0"/>
                <a:cs typeface="0 Karim Bold" pitchFamily="2" charset="-78"/>
              </a:rPr>
              <a:t>اختيار </a:t>
            </a:r>
            <a:r>
              <a:rPr lang="ar-SA" dirty="0">
                <a:latin typeface="ITC Officina Serif" pitchFamily="50" charset="0"/>
                <a:cs typeface="0 Karim Bold" pitchFamily="2" charset="-78"/>
              </a:rPr>
              <a:t>اين </a:t>
            </a:r>
            <a:r>
              <a:rPr lang="ar-SA" dirty="0" smtClean="0">
                <a:latin typeface="ITC Officina Serif" pitchFamily="50" charset="0"/>
                <a:cs typeface="0 Karim Bold" pitchFamily="2" charset="-78"/>
              </a:rPr>
              <a:t>حق </a:t>
            </a:r>
            <a:r>
              <a:rPr lang="ar-SA" dirty="0">
                <a:latin typeface="ITC Officina Serif" pitchFamily="50" charset="0"/>
                <a:cs typeface="0 Karim Bold" pitchFamily="2" charset="-78"/>
              </a:rPr>
              <a:t>را پيدا مي كند كه تا زمان مشخص (تعيين شده توسط بازار رسمي بورس) دارايي مشخص را با كيفيتي مشخص با قيمتي مشخص (تعيين شده توسط بازار رسمي بورس) اگر بخواهد </a:t>
            </a:r>
            <a:r>
              <a:rPr lang="ar-SA" dirty="0" smtClean="0">
                <a:latin typeface="ITC Officina Serif" pitchFamily="50" charset="0"/>
                <a:cs typeface="0 Karim Bold" pitchFamily="2" charset="-78"/>
              </a:rPr>
              <a:t>ب</a:t>
            </a:r>
            <a:r>
              <a:rPr lang="fa-IR" dirty="0">
                <a:latin typeface="ITC Officina Serif" pitchFamily="50" charset="0"/>
                <a:cs typeface="0 Karim Bold" pitchFamily="2" charset="-78"/>
              </a:rPr>
              <a:t>ا</a:t>
            </a:r>
            <a:r>
              <a:rPr lang="ar-SA" dirty="0" smtClean="0">
                <a:latin typeface="ITC Officina Serif" pitchFamily="50" charset="0"/>
                <a:cs typeface="0 Karim Bold" pitchFamily="2" charset="-78"/>
              </a:rPr>
              <a:t> </a:t>
            </a:r>
            <a:r>
              <a:rPr lang="ar-SA" dirty="0">
                <a:latin typeface="ITC Officina Serif" pitchFamily="50" charset="0"/>
                <a:cs typeface="0 Karim Bold" pitchFamily="2" charset="-78"/>
              </a:rPr>
              <a:t>اختيار بفروشد. اين تنها يك حق يا امتيار فروش است نه اجبار. </a:t>
            </a:r>
            <a:endParaRPr lang="en-US" dirty="0">
              <a:latin typeface="ITC Officina Serif" pitchFamily="50" charset="0"/>
              <a:cs typeface="0 Karim Bold" pitchFamily="2" charset="-78"/>
            </a:endParaRPr>
          </a:p>
        </p:txBody>
      </p:sp>
      <p:sp>
        <p:nvSpPr>
          <p:cNvPr id="4" name="Rounded Rectangle 3"/>
          <p:cNvSpPr/>
          <p:nvPr/>
        </p:nvSpPr>
        <p:spPr>
          <a:xfrm>
            <a:off x="2483768" y="188640"/>
            <a:ext cx="4104456" cy="766611"/>
          </a:xfrm>
          <a:prstGeom prst="round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rtl="1">
              <a:defRPr/>
            </a:pPr>
            <a:r>
              <a:rPr lang="fa-IR" sz="2400" dirty="0">
                <a:solidFill>
                  <a:schemeClr val="tx1"/>
                </a:solidFill>
                <a:cs typeface="0 Titr Bold" pitchFamily="2" charset="-78"/>
              </a:rPr>
              <a:t>ت</a:t>
            </a:r>
            <a:r>
              <a:rPr lang="ar-SA" sz="2400" dirty="0">
                <a:solidFill>
                  <a:schemeClr val="tx1"/>
                </a:solidFill>
                <a:cs typeface="0 Titr Bold" pitchFamily="2" charset="-78"/>
              </a:rPr>
              <a:t>شریح انواع قراردادهای مشتقه</a:t>
            </a:r>
            <a:endParaRPr lang="en-US" sz="2400" dirty="0">
              <a:solidFill>
                <a:schemeClr val="tx1"/>
              </a:solidFill>
            </a:endParaRPr>
          </a:p>
        </p:txBody>
      </p:sp>
    </p:spTree>
  </p:cSld>
  <p:clrMapOvr>
    <a:masterClrMapping/>
  </p:clrMapOvr>
  <p:transition spd="slow">
    <p:cove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689449"/>
            <a:ext cx="8136904" cy="5184575"/>
          </a:xfrm>
        </p:spPr>
        <p:txBody>
          <a:bodyPr>
            <a:noAutofit/>
          </a:bodyPr>
          <a:lstStyle/>
          <a:p>
            <a:pPr algn="r" rtl="1">
              <a:buNone/>
            </a:pPr>
            <a:r>
              <a:rPr lang="fa-IR" sz="2200" dirty="0" smtClean="0">
                <a:cs typeface="0 Karim Bold" pitchFamily="2" charset="-78"/>
              </a:rPr>
              <a:t>     سرمایه گذاري را در نظر بگیرید که قرارداد اختیار فروش (از نوع اروپایی) 100 سهم شرکت "الف" را با قیمت توافقی 7000 ریال </a:t>
            </a:r>
            <a:r>
              <a:rPr lang="fa-IR" sz="2200" dirty="0">
                <a:cs typeface="0 Karim Bold" pitchFamily="2" charset="-78"/>
              </a:rPr>
              <a:t> </a:t>
            </a:r>
            <a:r>
              <a:rPr lang="fa-IR" sz="2200" dirty="0" smtClean="0">
                <a:cs typeface="0 Karim Bold" pitchFamily="2" charset="-78"/>
              </a:rPr>
              <a:t>معامله می کند. فرض کنید که قیمت جاري سهم مزبور 6500 ریال، تاریخ انقضاي قرارداد سه ماه بعد، و قیمت قرارداد براي هر سهم 700 ریال باشد. بنابراین سرمایه گذاري اولیه (براي  </a:t>
            </a:r>
            <a:r>
              <a:rPr lang="fa-IR" sz="2200" b="1" dirty="0" smtClean="0">
                <a:cs typeface="0 Karim Bold" pitchFamily="2" charset="-78"/>
              </a:rPr>
              <a:t>قرارداد اختیار معامله) </a:t>
            </a:r>
            <a:r>
              <a:rPr lang="fa-IR" sz="2200" dirty="0" smtClean="0">
                <a:cs typeface="0 Karim Bold" pitchFamily="2" charset="-78"/>
              </a:rPr>
              <a:t>70000 ریال است. چون قرارداد اروپایی است، فقط در زمان انقضا قابل اجراست و در صورتیکه قیمت در آن زمان کمتر از 7000 ریال باشد اجرا میشود. </a:t>
            </a:r>
          </a:p>
          <a:p>
            <a:pPr algn="r" rtl="1">
              <a:buNone/>
            </a:pPr>
            <a:r>
              <a:rPr lang="fa-IR" sz="2200" dirty="0" smtClean="0">
                <a:cs typeface="0 Karim Bold" pitchFamily="2" charset="-78"/>
              </a:rPr>
              <a:t>     فرض کنید قیمت سهم شرکت "الف" در تاریخ انقضا5500 ریال باشد، سرمایه گذار می تواند براساس قرارداد 100 سهم را با این قیمت بخرد و با قیمت 7000 ریال بفروشد و 150000 ریال ( 1500 ریال براي هر سهم) سود به دست آورد. اگر 70000 ریال سرمایه گذاري اولیه را از این مبلغ کم کنیم. سود خالص سرمایه گذار 80000 ریال خواهد بود حال اگر قیمت کالا در زمان انقضا، بیشتر از 7000 ریال باشد، قرارداد اختیار فروش معنایی ندارد و سرمایه گذار فقط مبلغ 70000 ریال سرمایه گذاري اولیه را از دست میدهد.</a:t>
            </a:r>
            <a:endParaRPr lang="en-US" sz="2200" dirty="0">
              <a:cs typeface="0 Karim Bold" pitchFamily="2" charset="-78"/>
            </a:endParaRPr>
          </a:p>
        </p:txBody>
      </p:sp>
    </p:spTree>
    <p:extLst>
      <p:ext uri="{BB962C8B-B14F-4D97-AF65-F5344CB8AC3E}">
        <p14:creationId xmlns:p14="http://schemas.microsoft.com/office/powerpoint/2010/main" val="3168957831"/>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1"/>
          <p:cNvSpPr>
            <a:spLocks noGrp="1"/>
          </p:cNvSpPr>
          <p:nvPr>
            <p:ph idx="1"/>
          </p:nvPr>
        </p:nvSpPr>
        <p:spPr>
          <a:xfrm>
            <a:off x="323528" y="1988840"/>
            <a:ext cx="8280920" cy="4464050"/>
          </a:xfrm>
        </p:spPr>
        <p:txBody>
          <a:bodyPr/>
          <a:lstStyle/>
          <a:p>
            <a:pPr algn="r" rtl="1"/>
            <a:r>
              <a:rPr lang="fa-IR" dirty="0" smtClean="0">
                <a:cs typeface="0 Karim Bold" pitchFamily="2" charset="-78"/>
              </a:rPr>
              <a:t>اين قراردادها به صورت رسمي در بورس هاي دنيا به روي دارايي هاي فيزيكي و مالي معامله مي شوند. </a:t>
            </a:r>
          </a:p>
          <a:p>
            <a:pPr algn="r" rtl="1"/>
            <a:r>
              <a:rPr lang="fa-IR" dirty="0" smtClean="0">
                <a:cs typeface="0 Karim Bold" pitchFamily="2" charset="-78"/>
              </a:rPr>
              <a:t>اگر قرارداد اختيار معامله به گونه اي بسته شود كه دارنده برگه بتواند در هر زمان (پيش از سررسيد نهايي) از حق خود استفاده كند، آن را «اوراق آمريكايي» و اگر در برگ قرارداد اين جمله قيد شده باشد كه دارنده تنها در زمان انقضا مي تواند از آن حق استفاده كند، آن را «اوراق اروپايي»، مي نامند. </a:t>
            </a:r>
          </a:p>
          <a:p>
            <a:pPr algn="r" rtl="1"/>
            <a:r>
              <a:rPr lang="fa-IR" dirty="0" smtClean="0">
                <a:cs typeface="0 Karim Bold" pitchFamily="2" charset="-78"/>
              </a:rPr>
              <a:t>گواهي اختيار معامله قابل معامله در بازار دست دوم (بورس) نيز هست.</a:t>
            </a:r>
            <a:endParaRPr lang="en-US" dirty="0" smtClean="0">
              <a:cs typeface="0 Karim Bold" pitchFamily="2" charset="-78"/>
            </a:endParaRPr>
          </a:p>
          <a:p>
            <a:pPr algn="r" rtl="1"/>
            <a:r>
              <a:rPr lang="ar-SA" dirty="0">
                <a:latin typeface="ITC Officina Serif" pitchFamily="50" charset="0"/>
                <a:cs typeface="0 Karim Bold" pitchFamily="2" charset="-78"/>
              </a:rPr>
              <a:t>چنانچه صاحب اختيار به دلايل قيمت هاي بازار، از حق خود استفاده كند، حالتي ايجاد مي شود كه به آن درون پولي (</a:t>
            </a:r>
            <a:r>
              <a:rPr lang="en-US" dirty="0">
                <a:latin typeface="ITC Officina Serif" pitchFamily="50" charset="0"/>
                <a:cs typeface="0 Karim Bold" pitchFamily="2" charset="-78"/>
              </a:rPr>
              <a:t>in The money</a:t>
            </a:r>
            <a:r>
              <a:rPr lang="ar-SA" dirty="0">
                <a:latin typeface="ITC Officina Serif" pitchFamily="50" charset="0"/>
                <a:cs typeface="0 Karim Bold" pitchFamily="2" charset="-78"/>
              </a:rPr>
              <a:t>)</a:t>
            </a:r>
            <a:r>
              <a:rPr lang="fa-IR" dirty="0">
                <a:latin typeface="ITC Officina Serif" pitchFamily="50" charset="0"/>
                <a:cs typeface="0 Karim Bold" pitchFamily="2" charset="-78"/>
              </a:rPr>
              <a:t> </a:t>
            </a:r>
            <a:r>
              <a:rPr lang="ar-SA" dirty="0">
                <a:latin typeface="ITC Officina Serif" pitchFamily="50" charset="0"/>
                <a:cs typeface="0 Karim Bold" pitchFamily="2" charset="-78"/>
              </a:rPr>
              <a:t>اطلاق مي شود. </a:t>
            </a:r>
            <a:endParaRPr lang="en-US" dirty="0">
              <a:latin typeface="ITC Officina Serif" pitchFamily="50" charset="0"/>
              <a:cs typeface="0 Karim Bold" pitchFamily="2" charset="-78"/>
            </a:endParaRPr>
          </a:p>
          <a:p>
            <a:pPr algn="r" rtl="1"/>
            <a:endParaRPr lang="en-US" dirty="0" smtClean="0">
              <a:cs typeface="0 Karim Bold" pitchFamily="2" charset="-78"/>
            </a:endParaRPr>
          </a:p>
        </p:txBody>
      </p:sp>
    </p:spTree>
  </p:cSld>
  <p:clrMapOvr>
    <a:masterClrMapping/>
  </p:clrMapOvr>
  <p:transition spd="slow">
    <p:split orient="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1268760"/>
            <a:ext cx="7543801" cy="4023360"/>
          </a:xfrm>
        </p:spPr>
        <p:txBody>
          <a:bodyPr>
            <a:normAutofit fontScale="77500" lnSpcReduction="20000"/>
          </a:bodyPr>
          <a:lstStyle/>
          <a:p>
            <a:pPr marL="365760" lvl="0" indent="-256032" algn="just" rtl="1">
              <a:lnSpc>
                <a:spcPct val="100000"/>
              </a:lnSpc>
              <a:spcBef>
                <a:spcPts val="400"/>
              </a:spcBef>
              <a:spcAft>
                <a:spcPts val="0"/>
              </a:spcAft>
              <a:buClr>
                <a:srgbClr val="53548A"/>
              </a:buClr>
              <a:buSzPct val="68000"/>
              <a:buNone/>
            </a:pPr>
            <a:r>
              <a:rPr lang="fa-IR" sz="2400" dirty="0" smtClean="0">
                <a:solidFill>
                  <a:prstClr val="black"/>
                </a:solidFill>
                <a:latin typeface="Lucida Sans Unicode"/>
                <a:cs typeface="B Esfehan" pitchFamily="2" charset="-78"/>
              </a:rPr>
              <a:t>انوع معامله گران و استفاده کنندگان از اختیار معامله</a:t>
            </a:r>
          </a:p>
          <a:p>
            <a:pPr marL="365760" lvl="0" indent="-256032" algn="just" rtl="1">
              <a:lnSpc>
                <a:spcPct val="100000"/>
              </a:lnSpc>
              <a:spcBef>
                <a:spcPts val="400"/>
              </a:spcBef>
              <a:spcAft>
                <a:spcPts val="0"/>
              </a:spcAft>
              <a:buClr>
                <a:srgbClr val="53548A"/>
              </a:buClr>
              <a:buSzPct val="68000"/>
              <a:buNone/>
            </a:pPr>
            <a:endParaRPr lang="fa-IR" sz="2400" dirty="0">
              <a:solidFill>
                <a:prstClr val="black"/>
              </a:solidFill>
              <a:latin typeface="Lucida Sans Unicode"/>
              <a:cs typeface="B Esfehan" pitchFamily="2" charset="-78"/>
            </a:endParaRPr>
          </a:p>
          <a:p>
            <a:pPr marL="365760" lvl="0" indent="-256032" algn="just" rtl="1">
              <a:lnSpc>
                <a:spcPct val="100000"/>
              </a:lnSpc>
              <a:spcBef>
                <a:spcPts val="400"/>
              </a:spcBef>
              <a:spcAft>
                <a:spcPts val="0"/>
              </a:spcAft>
              <a:buClr>
                <a:srgbClr val="53548A"/>
              </a:buClr>
              <a:buSzPct val="68000"/>
              <a:buNone/>
            </a:pPr>
            <a:r>
              <a:rPr lang="fa-IR" sz="2400" dirty="0">
                <a:solidFill>
                  <a:prstClr val="black"/>
                </a:solidFill>
                <a:latin typeface="Lucida Sans Unicode"/>
                <a:cs typeface="B Esfehan" pitchFamily="2" charset="-78"/>
              </a:rPr>
              <a:t>1. پوشش دهندگان</a:t>
            </a:r>
          </a:p>
          <a:p>
            <a:pPr marL="365760" lvl="0" indent="-256032" algn="just" rtl="1">
              <a:lnSpc>
                <a:spcPct val="100000"/>
              </a:lnSpc>
              <a:spcBef>
                <a:spcPts val="400"/>
              </a:spcBef>
              <a:spcAft>
                <a:spcPts val="0"/>
              </a:spcAft>
              <a:buClr>
                <a:srgbClr val="53548A"/>
              </a:buClr>
              <a:buSzPct val="68000"/>
              <a:buFont typeface="Wingdings 3"/>
              <a:buChar char=""/>
            </a:pPr>
            <a:r>
              <a:rPr lang="ar-SA" sz="2400" dirty="0">
                <a:solidFill>
                  <a:prstClr val="black"/>
                </a:solidFill>
                <a:latin typeface="Lucida Sans Unicode"/>
                <a:cs typeface="B Koodak" pitchFamily="2" charset="-78"/>
              </a:rPr>
              <a:t>بزرگترین گروه استفاده کنندگان اختیار معامله سرمایه گذارانی می باشند که قصد پوشش سرمایه</a:t>
            </a:r>
            <a:r>
              <a:rPr lang="fa-IR" sz="2400" dirty="0">
                <a:solidFill>
                  <a:prstClr val="black"/>
                </a:solidFill>
                <a:latin typeface="Lucida Sans Unicode"/>
                <a:cs typeface="B Koodak" pitchFamily="2" charset="-78"/>
              </a:rPr>
              <a:t> </a:t>
            </a:r>
            <a:r>
              <a:rPr lang="ar-SA" sz="2400" dirty="0">
                <a:solidFill>
                  <a:prstClr val="black"/>
                </a:solidFill>
                <a:latin typeface="Lucida Sans Unicode"/>
                <a:cs typeface="B Koodak" pitchFamily="2" charset="-78"/>
              </a:rPr>
              <a:t>گذاری خود از</a:t>
            </a:r>
            <a:r>
              <a:rPr lang="fa-IR" sz="2400" dirty="0">
                <a:solidFill>
                  <a:prstClr val="black"/>
                </a:solidFill>
                <a:latin typeface="Lucida Sans Unicode"/>
                <a:cs typeface="B Koodak" pitchFamily="2" charset="-78"/>
              </a:rPr>
              <a:t> </a:t>
            </a:r>
            <a:r>
              <a:rPr lang="ar-SA" sz="2400" dirty="0">
                <a:solidFill>
                  <a:prstClr val="black"/>
                </a:solidFill>
                <a:latin typeface="Lucida Sans Unicode"/>
                <a:cs typeface="B Koodak" pitchFamily="2" charset="-78"/>
              </a:rPr>
              <a:t>ریسک ناشی از کاهش احتمالی قیمت در آینده را دارند </a:t>
            </a:r>
            <a:r>
              <a:rPr lang="en-US" sz="2400" dirty="0">
                <a:solidFill>
                  <a:prstClr val="black"/>
                </a:solidFill>
                <a:latin typeface="Lucida Sans Unicode"/>
                <a:cs typeface="B Koodak" pitchFamily="2" charset="-78"/>
              </a:rPr>
              <a:t>.</a:t>
            </a:r>
            <a:endParaRPr lang="fa-IR" sz="2400" dirty="0">
              <a:solidFill>
                <a:prstClr val="black"/>
              </a:solidFill>
              <a:latin typeface="Lucida Sans Unicode"/>
              <a:cs typeface="B Koodak" pitchFamily="2" charset="-78"/>
            </a:endParaRPr>
          </a:p>
          <a:p>
            <a:pPr marL="365760" lvl="0" indent="-256032" algn="just" rtl="1">
              <a:lnSpc>
                <a:spcPct val="100000"/>
              </a:lnSpc>
              <a:spcBef>
                <a:spcPts val="400"/>
              </a:spcBef>
              <a:spcAft>
                <a:spcPts val="0"/>
              </a:spcAft>
              <a:buClr>
                <a:srgbClr val="53548A"/>
              </a:buClr>
              <a:buSzPct val="68000"/>
              <a:buNone/>
            </a:pPr>
            <a:r>
              <a:rPr lang="fa-IR" sz="2400" dirty="0">
                <a:solidFill>
                  <a:prstClr val="black"/>
                </a:solidFill>
                <a:latin typeface="Lucida Sans Unicode"/>
                <a:cs typeface="B Esfehan" pitchFamily="2" charset="-78"/>
              </a:rPr>
              <a:t>2. سفته بازان</a:t>
            </a:r>
          </a:p>
          <a:p>
            <a:pPr marL="365760" lvl="0" indent="-256032" algn="just" rtl="1">
              <a:lnSpc>
                <a:spcPct val="100000"/>
              </a:lnSpc>
              <a:spcBef>
                <a:spcPts val="400"/>
              </a:spcBef>
              <a:spcAft>
                <a:spcPts val="0"/>
              </a:spcAft>
              <a:buClr>
                <a:srgbClr val="53548A"/>
              </a:buClr>
              <a:buSzPct val="68000"/>
              <a:buFont typeface="Wingdings 3"/>
              <a:buChar char=""/>
            </a:pPr>
            <a:r>
              <a:rPr lang="ar-SA" sz="2400" dirty="0">
                <a:solidFill>
                  <a:prstClr val="black"/>
                </a:solidFill>
                <a:latin typeface="Lucida Sans Unicode"/>
                <a:cs typeface="B Koodak" pitchFamily="2" charset="-78"/>
              </a:rPr>
              <a:t>سفته بازان افرادی می باشند که با پذیرش ریسک ، به بازار عمق بخشیده و خود به دنبال سود ناشی از پذیرش ریسک هستند</a:t>
            </a:r>
            <a:r>
              <a:rPr lang="fa-IR" sz="2400" dirty="0">
                <a:solidFill>
                  <a:prstClr val="black"/>
                </a:solidFill>
                <a:latin typeface="Lucida Sans Unicode"/>
                <a:cs typeface="B Koodak" pitchFamily="2" charset="-78"/>
              </a:rPr>
              <a:t> .</a:t>
            </a:r>
            <a:r>
              <a:rPr lang="en-US" sz="2400" dirty="0">
                <a:solidFill>
                  <a:prstClr val="black"/>
                </a:solidFill>
                <a:latin typeface="Lucida Sans Unicode"/>
                <a:cs typeface="B Koodak" pitchFamily="2" charset="-78"/>
              </a:rPr>
              <a:t> </a:t>
            </a:r>
            <a:r>
              <a:rPr lang="ar-SA" sz="2400" dirty="0">
                <a:solidFill>
                  <a:prstClr val="black"/>
                </a:solidFill>
                <a:latin typeface="Lucida Sans Unicode"/>
                <a:cs typeface="B Koodak" pitchFamily="2" charset="-78"/>
              </a:rPr>
              <a:t>اختیار معامله با ویژگی هایی که دارد به شدت مورد توجه این گروه از معامله گران می باشد</a:t>
            </a:r>
            <a:r>
              <a:rPr lang="fa-IR" sz="2400" dirty="0">
                <a:solidFill>
                  <a:prstClr val="black"/>
                </a:solidFill>
                <a:latin typeface="Lucida Sans Unicode"/>
                <a:cs typeface="B Koodak" pitchFamily="2" charset="-78"/>
              </a:rPr>
              <a:t> </a:t>
            </a:r>
            <a:r>
              <a:rPr lang="ar-SA" sz="2400" dirty="0">
                <a:solidFill>
                  <a:prstClr val="black"/>
                </a:solidFill>
                <a:latin typeface="Lucida Sans Unicode"/>
                <a:cs typeface="B Koodak" pitchFamily="2" charset="-78"/>
              </a:rPr>
              <a:t>.</a:t>
            </a:r>
            <a:endParaRPr lang="fa-IR" sz="2400" dirty="0">
              <a:solidFill>
                <a:prstClr val="black"/>
              </a:solidFill>
              <a:latin typeface="Lucida Sans Unicode"/>
              <a:cs typeface="B Koodak" pitchFamily="2" charset="-78"/>
            </a:endParaRPr>
          </a:p>
          <a:p>
            <a:pPr marL="365760" lvl="0" indent="-256032" algn="just" rtl="1">
              <a:lnSpc>
                <a:spcPct val="100000"/>
              </a:lnSpc>
              <a:spcBef>
                <a:spcPts val="400"/>
              </a:spcBef>
              <a:spcAft>
                <a:spcPts val="0"/>
              </a:spcAft>
              <a:buClr>
                <a:srgbClr val="53548A"/>
              </a:buClr>
              <a:buSzPct val="68000"/>
              <a:buNone/>
            </a:pPr>
            <a:r>
              <a:rPr lang="fa-IR" sz="2400" dirty="0">
                <a:solidFill>
                  <a:prstClr val="black"/>
                </a:solidFill>
                <a:latin typeface="Lucida Sans Unicode"/>
                <a:cs typeface="B Esfehan" pitchFamily="2" charset="-78"/>
              </a:rPr>
              <a:t>3. آربیتراژ کنندگان</a:t>
            </a:r>
          </a:p>
          <a:p>
            <a:pPr marL="365760" lvl="0" indent="-256032" algn="just" rtl="1">
              <a:lnSpc>
                <a:spcPct val="100000"/>
              </a:lnSpc>
              <a:spcBef>
                <a:spcPts val="400"/>
              </a:spcBef>
              <a:spcAft>
                <a:spcPts val="0"/>
              </a:spcAft>
              <a:buClr>
                <a:srgbClr val="53548A"/>
              </a:buClr>
              <a:buSzPct val="68000"/>
              <a:buFont typeface="Wingdings 3"/>
              <a:buChar char=""/>
            </a:pPr>
            <a:r>
              <a:rPr lang="ar-SA" sz="2400" dirty="0">
                <a:solidFill>
                  <a:prstClr val="black"/>
                </a:solidFill>
                <a:latin typeface="Lucida Sans Unicode"/>
                <a:cs typeface="B Koodak" pitchFamily="2" charset="-78"/>
              </a:rPr>
              <a:t>این گروه با تعقیب و مقایسه نرخهای موجود در بازارهای مختلف آماده خرید از یک بازار و فروش همزمان آن در بازار دیگر با نرخ بالاتر و سود اندک می باش</a:t>
            </a:r>
            <a:r>
              <a:rPr lang="fa-IR" sz="2400" dirty="0">
                <a:solidFill>
                  <a:prstClr val="black"/>
                </a:solidFill>
                <a:latin typeface="Lucida Sans Unicode"/>
                <a:cs typeface="B Koodak" pitchFamily="2" charset="-78"/>
              </a:rPr>
              <a:t>ند .</a:t>
            </a:r>
            <a:r>
              <a:rPr lang="en-US" sz="2400" dirty="0">
                <a:solidFill>
                  <a:prstClr val="black"/>
                </a:solidFill>
                <a:latin typeface="Lucida Sans Unicode"/>
                <a:cs typeface="B Koodak" pitchFamily="2" charset="-78"/>
              </a:rPr>
              <a:t> </a:t>
            </a:r>
            <a:r>
              <a:rPr lang="ar-SA" sz="2400" dirty="0">
                <a:solidFill>
                  <a:prstClr val="black"/>
                </a:solidFill>
                <a:latin typeface="Lucida Sans Unicode"/>
                <a:cs typeface="B Koodak" pitchFamily="2" charset="-78"/>
              </a:rPr>
              <a:t>با این عمل بلافاصله تفاوتهای موجود در بازارهای مختلف از بین</a:t>
            </a:r>
            <a:r>
              <a:rPr lang="fa-IR" sz="2400" dirty="0">
                <a:solidFill>
                  <a:prstClr val="black"/>
                </a:solidFill>
                <a:latin typeface="Lucida Sans Unicode"/>
                <a:cs typeface="B Koodak" pitchFamily="2" charset="-78"/>
              </a:rPr>
              <a:t> رفته</a:t>
            </a:r>
            <a:r>
              <a:rPr lang="ar-SA" sz="2400" dirty="0">
                <a:solidFill>
                  <a:prstClr val="black"/>
                </a:solidFill>
                <a:latin typeface="Lucida Sans Unicode"/>
                <a:cs typeface="B Koodak" pitchFamily="2" charset="-78"/>
              </a:rPr>
              <a:t> و صحت و سلامت نرخ های اعلام شده در بازارهای مختلف برای سایر شرکت کنندگان در بازار به ارمغان</a:t>
            </a:r>
            <a:r>
              <a:rPr lang="fa-IR" sz="2400" dirty="0">
                <a:solidFill>
                  <a:prstClr val="black"/>
                </a:solidFill>
                <a:latin typeface="Lucida Sans Unicode"/>
                <a:cs typeface="B Koodak" pitchFamily="2" charset="-78"/>
              </a:rPr>
              <a:t> </a:t>
            </a:r>
            <a:r>
              <a:rPr lang="ar-SA" sz="2400" dirty="0">
                <a:solidFill>
                  <a:prstClr val="black"/>
                </a:solidFill>
                <a:latin typeface="Lucida Sans Unicode"/>
                <a:cs typeface="B Koodak" pitchFamily="2" charset="-78"/>
              </a:rPr>
              <a:t>آور</a:t>
            </a:r>
            <a:r>
              <a:rPr lang="fa-IR" sz="2400" dirty="0">
                <a:solidFill>
                  <a:prstClr val="black"/>
                </a:solidFill>
                <a:latin typeface="Lucida Sans Unicode"/>
                <a:cs typeface="B Koodak" pitchFamily="2" charset="-78"/>
              </a:rPr>
              <a:t>ده می شود</a:t>
            </a:r>
            <a:r>
              <a:rPr lang="ar-SA" sz="2400" dirty="0">
                <a:solidFill>
                  <a:prstClr val="black"/>
                </a:solidFill>
                <a:latin typeface="Lucida Sans Unicode"/>
                <a:cs typeface="B Koodak" pitchFamily="2" charset="-78"/>
              </a:rPr>
              <a:t> </a:t>
            </a:r>
            <a:r>
              <a:rPr lang="en-US" sz="2400" dirty="0">
                <a:solidFill>
                  <a:prstClr val="black"/>
                </a:solidFill>
                <a:latin typeface="Lucida Sans Unicode"/>
                <a:cs typeface="B Koodak" pitchFamily="2" charset="-78"/>
              </a:rPr>
              <a:t>.</a:t>
            </a:r>
            <a:r>
              <a:rPr lang="fa-IR" sz="2400" dirty="0">
                <a:solidFill>
                  <a:prstClr val="black"/>
                </a:solidFill>
                <a:latin typeface="Lucida Sans Unicode"/>
                <a:cs typeface="B Koodak" pitchFamily="2" charset="-78"/>
              </a:rPr>
              <a:t>  </a:t>
            </a:r>
            <a:endParaRPr lang="en-US" sz="2400" dirty="0">
              <a:solidFill>
                <a:prstClr val="black"/>
              </a:solidFill>
              <a:latin typeface="Lucida Sans Unicode"/>
              <a:cs typeface="B Koodak" pitchFamily="2" charset="-78"/>
            </a:endParaRPr>
          </a:p>
        </p:txBody>
      </p:sp>
    </p:spTree>
    <p:extLst>
      <p:ext uri="{BB962C8B-B14F-4D97-AF65-F5344CB8AC3E}">
        <p14:creationId xmlns:p14="http://schemas.microsoft.com/office/powerpoint/2010/main" val="2953920530"/>
      </p:ext>
    </p:extLst>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764704"/>
            <a:ext cx="8496944" cy="5112568"/>
          </a:xfrm>
        </p:spPr>
        <p:txBody>
          <a:bodyPr>
            <a:normAutofit fontScale="85000" lnSpcReduction="20000"/>
          </a:bodyPr>
          <a:lstStyle/>
          <a:p>
            <a:pPr algn="just" rtl="1"/>
            <a:r>
              <a:rPr lang="ar-SA" sz="2600" dirty="0">
                <a:latin typeface="2  Mitra"/>
                <a:cs typeface="B Koodak" pitchFamily="2" charset="-78"/>
              </a:rPr>
              <a:t>سه اصطلاح رايج در مورد اختيار معامله ها عبارتند از</a:t>
            </a:r>
            <a:r>
              <a:rPr lang="en-US" sz="2600" dirty="0">
                <a:latin typeface="2  Mitra"/>
                <a:cs typeface="B Koodak" pitchFamily="2" charset="-78"/>
              </a:rPr>
              <a:t>: </a:t>
            </a:r>
            <a:r>
              <a:rPr lang="ar-SA" sz="2600" dirty="0">
                <a:latin typeface="2  Mitra"/>
                <a:cs typeface="B Koodak" pitchFamily="2" charset="-78"/>
              </a:rPr>
              <a:t> "با قیمت يا سودآور" ،" بي قیمت</a:t>
            </a:r>
            <a:r>
              <a:rPr lang="en-US" sz="2600" dirty="0">
                <a:latin typeface="2  Mitra"/>
                <a:cs typeface="B Koodak" pitchFamily="2" charset="-78"/>
              </a:rPr>
              <a:t>  </a:t>
            </a:r>
            <a:r>
              <a:rPr lang="ar-SA" sz="2600" dirty="0">
                <a:latin typeface="2  Mitra"/>
                <a:cs typeface="B Koodak" pitchFamily="2" charset="-78"/>
              </a:rPr>
              <a:t>يا زيانده " و "به قيمت</a:t>
            </a:r>
            <a:r>
              <a:rPr lang="en-US" sz="2600" dirty="0">
                <a:latin typeface="2  Mitra"/>
                <a:cs typeface="B Koodak" pitchFamily="2" charset="-78"/>
              </a:rPr>
              <a:t> </a:t>
            </a:r>
            <a:r>
              <a:rPr lang="ar-SA" sz="2600" dirty="0">
                <a:latin typeface="2  Mitra"/>
                <a:cs typeface="B Koodak" pitchFamily="2" charset="-78"/>
              </a:rPr>
              <a:t>يا نقطة بي تفاوتي“</a:t>
            </a:r>
            <a:endParaRPr lang="en-US" sz="2600" dirty="0">
              <a:latin typeface="2  Mitra"/>
              <a:cs typeface="B Koodak" pitchFamily="2" charset="-78"/>
            </a:endParaRPr>
          </a:p>
          <a:p>
            <a:pPr algn="justLow" rtl="1"/>
            <a:r>
              <a:rPr lang="ar-SA" sz="2600" dirty="0">
                <a:latin typeface="2  Mitra"/>
                <a:cs typeface="B Koodak" pitchFamily="2" charset="-78"/>
              </a:rPr>
              <a:t>براي توضيح بهتر سه اصطلاح فوق</a:t>
            </a:r>
            <a:r>
              <a:rPr lang="fa-IR" sz="2600" dirty="0">
                <a:latin typeface="2  Mitra"/>
                <a:cs typeface="B Koodak" pitchFamily="2" charset="-78"/>
              </a:rPr>
              <a:t> </a:t>
            </a:r>
            <a:r>
              <a:rPr lang="ar-SA" sz="2600" dirty="0">
                <a:latin typeface="2  Mitra"/>
                <a:cs typeface="B Koodak" pitchFamily="2" charset="-78"/>
              </a:rPr>
              <a:t>، </a:t>
            </a:r>
            <a:r>
              <a:rPr lang="en-US" sz="2600" i="1" dirty="0">
                <a:latin typeface="2  Mitra"/>
                <a:cs typeface="B Koodak" pitchFamily="2" charset="-78"/>
              </a:rPr>
              <a:t>S </a:t>
            </a:r>
            <a:r>
              <a:rPr lang="ar-SA" sz="2600" dirty="0">
                <a:latin typeface="2  Mitra"/>
                <a:cs typeface="B Koodak" pitchFamily="2" charset="-78"/>
              </a:rPr>
              <a:t>را قيمت سهام و </a:t>
            </a:r>
            <a:r>
              <a:rPr lang="en-US" sz="2600" i="1" dirty="0">
                <a:latin typeface="2  Mitra"/>
                <a:cs typeface="B Koodak" pitchFamily="2" charset="-78"/>
              </a:rPr>
              <a:t>K </a:t>
            </a:r>
            <a:r>
              <a:rPr lang="ar-SA" sz="2600" dirty="0">
                <a:latin typeface="2  Mitra"/>
                <a:cs typeface="B Koodak" pitchFamily="2" charset="-78"/>
              </a:rPr>
              <a:t>را قيمت اعمال تعريف مي</a:t>
            </a:r>
            <a:r>
              <a:rPr lang="fa-IR" sz="2600" dirty="0">
                <a:latin typeface="2  Mitra"/>
                <a:cs typeface="B Koodak" pitchFamily="2" charset="-78"/>
              </a:rPr>
              <a:t> </a:t>
            </a:r>
            <a:r>
              <a:rPr lang="ar-SA" sz="2600" dirty="0">
                <a:latin typeface="2  Mitra"/>
                <a:cs typeface="B Koodak" pitchFamily="2" charset="-78"/>
              </a:rPr>
              <a:t>كنيم</a:t>
            </a:r>
            <a:endParaRPr lang="fa-IR" sz="2600" dirty="0">
              <a:latin typeface="2  Mitra"/>
              <a:cs typeface="B Koodak" pitchFamily="2" charset="-78"/>
            </a:endParaRPr>
          </a:p>
          <a:p>
            <a:pPr algn="justLow" rtl="1"/>
            <a:r>
              <a:rPr lang="fa-IR" sz="2600" dirty="0">
                <a:latin typeface="2  Mitra"/>
                <a:cs typeface="B Esfehan" pitchFamily="2" charset="-78"/>
              </a:rPr>
              <a:t>برای</a:t>
            </a:r>
            <a:r>
              <a:rPr lang="ar-SA" sz="2600" dirty="0">
                <a:latin typeface="2  Mitra"/>
                <a:cs typeface="B Esfehan" pitchFamily="2" charset="-78"/>
              </a:rPr>
              <a:t> يك اختيار خريد </a:t>
            </a:r>
            <a:r>
              <a:rPr lang="fa-IR" sz="2600" dirty="0">
                <a:latin typeface="2  Mitra"/>
                <a:cs typeface="B Esfehan" pitchFamily="2" charset="-78"/>
              </a:rPr>
              <a:t>:</a:t>
            </a:r>
            <a:endParaRPr lang="en-US" sz="2600" dirty="0">
              <a:latin typeface="2  Mitra"/>
              <a:cs typeface="B Esfehan" pitchFamily="2" charset="-78"/>
            </a:endParaRPr>
          </a:p>
          <a:p>
            <a:pPr algn="justLow" rtl="1">
              <a:buNone/>
            </a:pPr>
            <a:r>
              <a:rPr lang="en-US" sz="2600" i="1" dirty="0">
                <a:latin typeface="2  Mitra"/>
                <a:cs typeface="B Koodak" pitchFamily="2" charset="-78"/>
              </a:rPr>
              <a:t>S </a:t>
            </a:r>
            <a:r>
              <a:rPr lang="en-US" sz="2600" dirty="0">
                <a:latin typeface="2  Mitra"/>
                <a:cs typeface="B Koodak" pitchFamily="2" charset="-78"/>
              </a:rPr>
              <a:t>&gt; </a:t>
            </a:r>
            <a:r>
              <a:rPr lang="en-US" sz="2600" i="1" dirty="0">
                <a:latin typeface="2  Mitra"/>
                <a:cs typeface="B Koodak" pitchFamily="2" charset="-78"/>
              </a:rPr>
              <a:t>K </a:t>
            </a:r>
            <a:r>
              <a:rPr lang="fa-IR" sz="2600" dirty="0">
                <a:latin typeface="2  Mitra"/>
                <a:cs typeface="B Koodak" pitchFamily="2" charset="-78"/>
              </a:rPr>
              <a:t>،</a:t>
            </a:r>
            <a:r>
              <a:rPr lang="ar-SA" sz="2600" dirty="0">
                <a:latin typeface="2  Mitra"/>
                <a:cs typeface="B Koodak" pitchFamily="2" charset="-78"/>
              </a:rPr>
              <a:t> با ارزش </a:t>
            </a:r>
            <a:endParaRPr lang="en-US" sz="2600" dirty="0">
              <a:latin typeface="2  Mitra"/>
              <a:cs typeface="B Koodak" pitchFamily="2" charset="-78"/>
            </a:endParaRPr>
          </a:p>
          <a:p>
            <a:pPr algn="justLow" rtl="1">
              <a:buNone/>
            </a:pPr>
            <a:r>
              <a:rPr lang="en-US" sz="2600" i="1" dirty="0">
                <a:latin typeface="2  Mitra"/>
                <a:cs typeface="B Koodak" pitchFamily="2" charset="-78"/>
              </a:rPr>
              <a:t>S </a:t>
            </a:r>
            <a:r>
              <a:rPr lang="en-US" sz="2600" dirty="0">
                <a:latin typeface="2  Mitra"/>
                <a:cs typeface="B Koodak" pitchFamily="2" charset="-78"/>
              </a:rPr>
              <a:t>= </a:t>
            </a:r>
            <a:r>
              <a:rPr lang="en-US" sz="2600" i="1" dirty="0">
                <a:latin typeface="2  Mitra"/>
                <a:cs typeface="B Koodak" pitchFamily="2" charset="-78"/>
              </a:rPr>
              <a:t>K </a:t>
            </a:r>
            <a:r>
              <a:rPr lang="fa-IR" sz="2600" dirty="0">
                <a:latin typeface="2  Mitra"/>
                <a:cs typeface="B Koodak" pitchFamily="2" charset="-78"/>
              </a:rPr>
              <a:t>،</a:t>
            </a:r>
            <a:r>
              <a:rPr lang="ar-SA" sz="2600" dirty="0">
                <a:latin typeface="2  Mitra"/>
                <a:cs typeface="B Koodak" pitchFamily="2" charset="-78"/>
              </a:rPr>
              <a:t> در نقطه بي تفاوتي يا </a:t>
            </a:r>
            <a:r>
              <a:rPr lang="fa-IR" sz="2600" dirty="0">
                <a:latin typeface="2  Mitra"/>
                <a:cs typeface="B Koodak" pitchFamily="2" charset="-78"/>
              </a:rPr>
              <a:t>ب</a:t>
            </a:r>
            <a:r>
              <a:rPr lang="ar-SA" sz="2600" dirty="0">
                <a:latin typeface="2  Mitra"/>
                <a:cs typeface="B Koodak" pitchFamily="2" charset="-78"/>
              </a:rPr>
              <a:t>ه قيمت</a:t>
            </a:r>
            <a:endParaRPr lang="en-US" sz="2600" dirty="0">
              <a:latin typeface="2  Mitra"/>
              <a:cs typeface="B Koodak" pitchFamily="2" charset="-78"/>
            </a:endParaRPr>
          </a:p>
          <a:p>
            <a:pPr algn="justLow" rtl="1">
              <a:buNone/>
            </a:pPr>
            <a:r>
              <a:rPr lang="en-US" sz="2600" i="1" dirty="0">
                <a:latin typeface="2  Mitra"/>
                <a:cs typeface="B Koodak" pitchFamily="2" charset="-78"/>
              </a:rPr>
              <a:t>S </a:t>
            </a:r>
            <a:r>
              <a:rPr lang="en-US" sz="2600" dirty="0">
                <a:latin typeface="2  Mitra"/>
                <a:cs typeface="B Koodak" pitchFamily="2" charset="-78"/>
              </a:rPr>
              <a:t>&lt; </a:t>
            </a:r>
            <a:r>
              <a:rPr lang="en-US" sz="2600" i="1" dirty="0">
                <a:latin typeface="2  Mitra"/>
                <a:cs typeface="B Koodak" pitchFamily="2" charset="-78"/>
              </a:rPr>
              <a:t>K </a:t>
            </a:r>
            <a:r>
              <a:rPr lang="ar-SA" sz="2600" dirty="0">
                <a:latin typeface="2  Mitra"/>
                <a:cs typeface="B Koodak" pitchFamily="2" charset="-78"/>
              </a:rPr>
              <a:t>، فاقد ارزش يا زيانده</a:t>
            </a:r>
            <a:endParaRPr lang="fa-IR" sz="2600" dirty="0">
              <a:latin typeface="2  Mitra"/>
              <a:cs typeface="B Koodak" pitchFamily="2" charset="-78"/>
            </a:endParaRPr>
          </a:p>
          <a:p>
            <a:pPr algn="justLow" rtl="1"/>
            <a:endParaRPr lang="fa-IR" sz="2600" dirty="0">
              <a:latin typeface="2  Mitra"/>
              <a:cs typeface="B Koodak" pitchFamily="2" charset="-78"/>
            </a:endParaRPr>
          </a:p>
          <a:p>
            <a:pPr algn="justLow" rtl="1"/>
            <a:r>
              <a:rPr lang="ar-SA" sz="2600" dirty="0">
                <a:latin typeface="2  Mitra"/>
                <a:cs typeface="B Esfehan" pitchFamily="2" charset="-78"/>
              </a:rPr>
              <a:t>بر</a:t>
            </a:r>
            <a:r>
              <a:rPr lang="fa-IR" sz="2600" dirty="0">
                <a:latin typeface="2  Mitra"/>
                <a:cs typeface="B Esfehan" pitchFamily="2" charset="-78"/>
              </a:rPr>
              <a:t>ای</a:t>
            </a:r>
            <a:r>
              <a:rPr lang="ar-SA" sz="2600" dirty="0">
                <a:latin typeface="2  Mitra"/>
                <a:cs typeface="B Esfehan" pitchFamily="2" charset="-78"/>
              </a:rPr>
              <a:t> يك اختيار فروش</a:t>
            </a:r>
            <a:r>
              <a:rPr lang="fa-IR" sz="2600" dirty="0">
                <a:latin typeface="2  Mitra"/>
                <a:cs typeface="B Esfehan" pitchFamily="2" charset="-78"/>
              </a:rPr>
              <a:t> :</a:t>
            </a:r>
          </a:p>
          <a:p>
            <a:pPr algn="justLow" rtl="1">
              <a:buNone/>
            </a:pPr>
            <a:r>
              <a:rPr lang="en-US" sz="2600" i="1" dirty="0">
                <a:latin typeface="2  Mitra"/>
                <a:cs typeface="B Koodak" pitchFamily="2" charset="-78"/>
              </a:rPr>
              <a:t>S </a:t>
            </a:r>
            <a:r>
              <a:rPr lang="en-US" sz="2600" dirty="0">
                <a:latin typeface="2  Mitra"/>
                <a:cs typeface="B Koodak" pitchFamily="2" charset="-78"/>
              </a:rPr>
              <a:t>&lt; </a:t>
            </a:r>
            <a:r>
              <a:rPr lang="en-US" sz="2600" i="1" dirty="0">
                <a:latin typeface="2  Mitra"/>
                <a:cs typeface="B Koodak" pitchFamily="2" charset="-78"/>
              </a:rPr>
              <a:t>K </a:t>
            </a:r>
            <a:r>
              <a:rPr lang="fa-IR" sz="2600" i="1" dirty="0">
                <a:latin typeface="2  Mitra"/>
                <a:cs typeface="B Koodak" pitchFamily="2" charset="-78"/>
              </a:rPr>
              <a:t> ، </a:t>
            </a:r>
            <a:r>
              <a:rPr lang="ar-SA" sz="2600" dirty="0">
                <a:latin typeface="2  Mitra"/>
                <a:cs typeface="B Koodak" pitchFamily="2" charset="-78"/>
              </a:rPr>
              <a:t>با ارزش</a:t>
            </a:r>
            <a:endParaRPr lang="fa-IR" sz="2600" dirty="0">
              <a:latin typeface="2  Mitra"/>
              <a:cs typeface="B Koodak" pitchFamily="2" charset="-78"/>
            </a:endParaRPr>
          </a:p>
          <a:p>
            <a:pPr algn="justLow" rtl="1">
              <a:buNone/>
            </a:pPr>
            <a:r>
              <a:rPr lang="en-US" sz="2600" i="1" dirty="0">
                <a:latin typeface="2  Mitra"/>
                <a:cs typeface="B Koodak" pitchFamily="2" charset="-78"/>
              </a:rPr>
              <a:t>S </a:t>
            </a:r>
            <a:r>
              <a:rPr lang="en-US" sz="2600" dirty="0">
                <a:latin typeface="2  Mitra"/>
                <a:cs typeface="B Koodak" pitchFamily="2" charset="-78"/>
              </a:rPr>
              <a:t>= </a:t>
            </a:r>
            <a:r>
              <a:rPr lang="en-US" sz="2600" i="1" dirty="0">
                <a:latin typeface="2  Mitra"/>
                <a:cs typeface="B Koodak" pitchFamily="2" charset="-78"/>
              </a:rPr>
              <a:t>K </a:t>
            </a:r>
            <a:r>
              <a:rPr lang="fa-IR" sz="2600" i="1" dirty="0">
                <a:latin typeface="2  Mitra"/>
                <a:cs typeface="B Koodak" pitchFamily="2" charset="-78"/>
              </a:rPr>
              <a:t> ، </a:t>
            </a:r>
            <a:r>
              <a:rPr lang="ar-SA" sz="2600" dirty="0">
                <a:latin typeface="2  Mitra"/>
                <a:cs typeface="B Koodak" pitchFamily="2" charset="-78"/>
              </a:rPr>
              <a:t>خنثي</a:t>
            </a:r>
            <a:endParaRPr lang="fa-IR" sz="2600" dirty="0">
              <a:latin typeface="2  Mitra"/>
              <a:cs typeface="B Koodak" pitchFamily="2" charset="-78"/>
            </a:endParaRPr>
          </a:p>
          <a:p>
            <a:pPr algn="justLow" rtl="1">
              <a:buNone/>
            </a:pPr>
            <a:r>
              <a:rPr lang="en-US" sz="2600" i="1" dirty="0">
                <a:latin typeface="2  Mitra"/>
                <a:cs typeface="B Koodak" pitchFamily="2" charset="-78"/>
              </a:rPr>
              <a:t>S </a:t>
            </a:r>
            <a:r>
              <a:rPr lang="en-US" sz="2600" dirty="0">
                <a:latin typeface="2  Mitra"/>
                <a:cs typeface="B Koodak" pitchFamily="2" charset="-78"/>
              </a:rPr>
              <a:t>&gt; </a:t>
            </a:r>
            <a:r>
              <a:rPr lang="en-US" sz="2600" i="1" dirty="0">
                <a:latin typeface="2  Mitra"/>
                <a:cs typeface="B Koodak" pitchFamily="2" charset="-78"/>
              </a:rPr>
              <a:t>K </a:t>
            </a:r>
            <a:r>
              <a:rPr lang="fa-IR" sz="2600" i="1" dirty="0">
                <a:latin typeface="2  Mitra"/>
                <a:cs typeface="B Koodak" pitchFamily="2" charset="-78"/>
              </a:rPr>
              <a:t> ، </a:t>
            </a:r>
            <a:r>
              <a:rPr lang="ar-SA" sz="2600" dirty="0">
                <a:latin typeface="2  Mitra"/>
                <a:cs typeface="B Koodak" pitchFamily="2" charset="-78"/>
              </a:rPr>
              <a:t>بي ارزش يا زيان ده</a:t>
            </a:r>
            <a:r>
              <a:rPr lang="fa-IR" sz="2600" dirty="0">
                <a:latin typeface="2  Mitra"/>
                <a:cs typeface="B Koodak" pitchFamily="2" charset="-78"/>
              </a:rPr>
              <a:t> </a:t>
            </a:r>
            <a:endParaRPr lang="en-US" sz="2600" dirty="0">
              <a:latin typeface="2  Mitra"/>
              <a:cs typeface="B Koodak" pitchFamily="2" charset="-78"/>
            </a:endParaRPr>
          </a:p>
          <a:p>
            <a:endParaRPr lang="fa-IR" dirty="0">
              <a:latin typeface="2  Mitra"/>
            </a:endParaRPr>
          </a:p>
        </p:txBody>
      </p:sp>
    </p:spTree>
    <p:extLst>
      <p:ext uri="{BB962C8B-B14F-4D97-AF65-F5344CB8AC3E}">
        <p14:creationId xmlns:p14="http://schemas.microsoft.com/office/powerpoint/2010/main" val="2682053717"/>
      </p:ext>
    </p:extLst>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332656"/>
            <a:ext cx="7543800" cy="612617"/>
          </a:xfrm>
        </p:spPr>
        <p:txBody>
          <a:bodyPr>
            <a:normAutofit/>
          </a:bodyPr>
          <a:lstStyle/>
          <a:p>
            <a:pPr algn="r" rtl="1"/>
            <a:r>
              <a:rPr lang="fa-IR" sz="2800" dirty="0"/>
              <a:t>انواع موقعیت‌ها در اختیار معامله سهام</a:t>
            </a:r>
          </a:p>
        </p:txBody>
      </p:sp>
      <p:sp>
        <p:nvSpPr>
          <p:cNvPr id="3" name="Content Placeholder 2"/>
          <p:cNvSpPr>
            <a:spLocks noGrp="1"/>
          </p:cNvSpPr>
          <p:nvPr>
            <p:ph idx="1"/>
          </p:nvPr>
        </p:nvSpPr>
        <p:spPr/>
        <p:txBody>
          <a:bodyPr/>
          <a:lstStyle/>
          <a:p>
            <a:pPr marL="365760" lvl="0" indent="-256032" algn="r" rtl="1">
              <a:lnSpc>
                <a:spcPct val="100000"/>
              </a:lnSpc>
              <a:spcBef>
                <a:spcPts val="400"/>
              </a:spcBef>
              <a:spcAft>
                <a:spcPts val="0"/>
              </a:spcAft>
              <a:buClr>
                <a:srgbClr val="53548A"/>
              </a:buClr>
              <a:buSzPct val="68000"/>
              <a:buFont typeface="Wingdings 3"/>
              <a:buChar char=""/>
            </a:pPr>
            <a:r>
              <a:rPr lang="fa-IR" sz="2700" dirty="0">
                <a:solidFill>
                  <a:prstClr val="black"/>
                </a:solidFill>
                <a:latin typeface="Lucida Sans Unicode"/>
              </a:rPr>
              <a:t>چهار موقعیت اصلی در معاملات آپشن عبارتند از:</a:t>
            </a:r>
          </a:p>
          <a:p>
            <a:pPr marL="365760" lvl="0" indent="-256032" algn="r" rtl="1">
              <a:lnSpc>
                <a:spcPct val="100000"/>
              </a:lnSpc>
              <a:spcBef>
                <a:spcPts val="400"/>
              </a:spcBef>
              <a:spcAft>
                <a:spcPts val="0"/>
              </a:spcAft>
              <a:buClr>
                <a:srgbClr val="53548A"/>
              </a:buClr>
              <a:buSzPct val="68000"/>
              <a:buFont typeface="Wingdings 3"/>
              <a:buChar char=""/>
            </a:pPr>
            <a:endParaRPr lang="fa-IR" sz="2700" dirty="0">
              <a:solidFill>
                <a:prstClr val="black"/>
              </a:solidFill>
              <a:latin typeface="Lucida Sans Unicode"/>
            </a:endParaRPr>
          </a:p>
          <a:p>
            <a:pPr marL="365760" lvl="0" indent="-256032" algn="r" rtl="1">
              <a:lnSpc>
                <a:spcPct val="100000"/>
              </a:lnSpc>
              <a:spcBef>
                <a:spcPts val="400"/>
              </a:spcBef>
              <a:spcAft>
                <a:spcPts val="0"/>
              </a:spcAft>
              <a:buClr>
                <a:srgbClr val="53548A"/>
              </a:buClr>
              <a:buSzPct val="68000"/>
              <a:buFont typeface="Wingdings 3"/>
              <a:buChar char=""/>
            </a:pPr>
            <a:r>
              <a:rPr lang="fa-IR" sz="2700" dirty="0">
                <a:solidFill>
                  <a:prstClr val="black"/>
                </a:solidFill>
                <a:latin typeface="Lucida Sans Unicode"/>
              </a:rPr>
              <a:t>خرید اختیار خرید (</a:t>
            </a:r>
            <a:r>
              <a:rPr lang="en-US" sz="2700" dirty="0">
                <a:solidFill>
                  <a:prstClr val="black"/>
                </a:solidFill>
                <a:latin typeface="Lucida Sans Unicode"/>
              </a:rPr>
              <a:t>Long Call)</a:t>
            </a:r>
          </a:p>
          <a:p>
            <a:pPr marL="365760" lvl="0" indent="-256032" algn="r" rtl="1">
              <a:lnSpc>
                <a:spcPct val="100000"/>
              </a:lnSpc>
              <a:spcBef>
                <a:spcPts val="400"/>
              </a:spcBef>
              <a:spcAft>
                <a:spcPts val="0"/>
              </a:spcAft>
              <a:buClr>
                <a:srgbClr val="53548A"/>
              </a:buClr>
              <a:buSzPct val="68000"/>
              <a:buFont typeface="Wingdings 3"/>
              <a:buChar char=""/>
            </a:pPr>
            <a:r>
              <a:rPr lang="fa-IR" sz="2700" dirty="0">
                <a:solidFill>
                  <a:prstClr val="black"/>
                </a:solidFill>
                <a:latin typeface="Lucida Sans Unicode"/>
              </a:rPr>
              <a:t>فروش اختیار خرید (</a:t>
            </a:r>
            <a:r>
              <a:rPr lang="en-US" sz="2700" dirty="0">
                <a:solidFill>
                  <a:prstClr val="black"/>
                </a:solidFill>
                <a:latin typeface="Lucida Sans Unicode"/>
              </a:rPr>
              <a:t>Short Call)</a:t>
            </a:r>
          </a:p>
          <a:p>
            <a:pPr marL="365760" lvl="0" indent="-256032" algn="r" rtl="1">
              <a:lnSpc>
                <a:spcPct val="100000"/>
              </a:lnSpc>
              <a:spcBef>
                <a:spcPts val="400"/>
              </a:spcBef>
              <a:spcAft>
                <a:spcPts val="0"/>
              </a:spcAft>
              <a:buClr>
                <a:srgbClr val="53548A"/>
              </a:buClr>
              <a:buSzPct val="68000"/>
              <a:buFont typeface="Wingdings 3"/>
              <a:buChar char=""/>
            </a:pPr>
            <a:r>
              <a:rPr lang="fa-IR" sz="2700" dirty="0">
                <a:solidFill>
                  <a:prstClr val="black"/>
                </a:solidFill>
                <a:latin typeface="Lucida Sans Unicode"/>
              </a:rPr>
              <a:t>خرید اختیار فروش </a:t>
            </a:r>
            <a:r>
              <a:rPr lang="en-US" sz="2700" dirty="0">
                <a:solidFill>
                  <a:prstClr val="black"/>
                </a:solidFill>
                <a:latin typeface="Lucida Sans Unicode"/>
              </a:rPr>
              <a:t>Long Put))</a:t>
            </a:r>
          </a:p>
          <a:p>
            <a:pPr marL="365760" lvl="0" indent="-256032" algn="r" rtl="1">
              <a:lnSpc>
                <a:spcPct val="100000"/>
              </a:lnSpc>
              <a:spcBef>
                <a:spcPts val="400"/>
              </a:spcBef>
              <a:spcAft>
                <a:spcPts val="0"/>
              </a:spcAft>
              <a:buClr>
                <a:srgbClr val="53548A"/>
              </a:buClr>
              <a:buSzPct val="68000"/>
              <a:buFont typeface="Wingdings 3"/>
              <a:buChar char=""/>
            </a:pPr>
            <a:r>
              <a:rPr lang="fa-IR" sz="2700" dirty="0">
                <a:solidFill>
                  <a:prstClr val="black"/>
                </a:solidFill>
                <a:latin typeface="Lucida Sans Unicode"/>
              </a:rPr>
              <a:t>فروش اختیار فروش (</a:t>
            </a:r>
            <a:r>
              <a:rPr lang="en-US" sz="2700" dirty="0">
                <a:solidFill>
                  <a:prstClr val="black"/>
                </a:solidFill>
                <a:latin typeface="Lucida Sans Unicode"/>
              </a:rPr>
              <a:t>Short Put)</a:t>
            </a:r>
          </a:p>
          <a:p>
            <a:endParaRPr lang="fa-IR" dirty="0"/>
          </a:p>
        </p:txBody>
      </p:sp>
    </p:spTree>
    <p:extLst>
      <p:ext uri="{BB962C8B-B14F-4D97-AF65-F5344CB8AC3E}">
        <p14:creationId xmlns:p14="http://schemas.microsoft.com/office/powerpoint/2010/main" val="1206517619"/>
      </p:ext>
    </p:extLst>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548680"/>
            <a:ext cx="8352928" cy="5104390"/>
          </a:xfrm>
        </p:spPr>
        <p:txBody>
          <a:bodyPr>
            <a:normAutofit fontScale="92500" lnSpcReduction="20000"/>
          </a:bodyPr>
          <a:lstStyle/>
          <a:p>
            <a:pPr algn="r" rtl="1">
              <a:lnSpc>
                <a:spcPct val="150000"/>
              </a:lnSpc>
            </a:pPr>
            <a:r>
              <a:rPr lang="fa-IR" b="1" dirty="0">
                <a:latin typeface="B Nazanin"/>
              </a:rPr>
              <a:t>خرید اختیار خرید: </a:t>
            </a:r>
            <a:r>
              <a:rPr lang="fa-IR" dirty="0">
                <a:latin typeface="B Nazanin"/>
              </a:rPr>
              <a:t>در این موقعیت، معامله‌گر یک قرارداد اختیار خرید را می‌خرد و امیدوار است که قیمت دارایی پایه در آینده افزایش یابد. این موقعیت به او حق می‌دهد که دارایی را در یک قیمت مشخص (قیمت اعمال) خریداری کند و هدف از آن، کسب سود از افزایش قیمت دارایی است.</a:t>
            </a:r>
          </a:p>
          <a:p>
            <a:pPr algn="r" rtl="1">
              <a:lnSpc>
                <a:spcPct val="150000"/>
              </a:lnSpc>
            </a:pPr>
            <a:r>
              <a:rPr lang="fa-IR" b="1" dirty="0">
                <a:latin typeface="B Nazanin"/>
              </a:rPr>
              <a:t>فروش اختیار خرید: </a:t>
            </a:r>
            <a:r>
              <a:rPr lang="fa-IR" dirty="0">
                <a:latin typeface="B Nazanin"/>
              </a:rPr>
              <a:t>در این موقعیت، معامله‌گر یک قرارداد اختیار خرید را می‌فروشد و متعهد می‌شود در صورت اعمال، دارایی را در قیمت مشخصی بفروشد. این موقعیت برای زمانی است که معامله‌گر پیش‌بینی می‌کند قیمت دارایی کاهش می‌یابد یا ثابت می‌ماند.</a:t>
            </a:r>
          </a:p>
          <a:p>
            <a:pPr algn="r" rtl="1">
              <a:lnSpc>
                <a:spcPct val="150000"/>
              </a:lnSpc>
            </a:pPr>
            <a:r>
              <a:rPr lang="fa-IR" b="1" dirty="0">
                <a:latin typeface="B Nazanin"/>
              </a:rPr>
              <a:t>خرید اختیار فروش:</a:t>
            </a:r>
            <a:r>
              <a:rPr lang="fa-IR" dirty="0">
                <a:latin typeface="B Nazanin"/>
              </a:rPr>
              <a:t> در این موقعیت، معامله‌گر یک قرارداد اختیار فروش را می‌خرد و امیدوار است که قیمت دارایی پایه کاهش یابد. این قرارداد به او حق می‌دهد که دارایی را در قیمت مشخصی بفروشد.</a:t>
            </a:r>
          </a:p>
          <a:p>
            <a:pPr algn="r" rtl="1">
              <a:lnSpc>
                <a:spcPct val="150000"/>
              </a:lnSpc>
            </a:pPr>
            <a:r>
              <a:rPr lang="fa-IR" b="1" dirty="0">
                <a:latin typeface="B Nazanin"/>
              </a:rPr>
              <a:t>فروش اختیار فروش:</a:t>
            </a:r>
            <a:r>
              <a:rPr lang="fa-IR" dirty="0">
                <a:latin typeface="B Nazanin"/>
              </a:rPr>
              <a:t> در این موقعیت، معامله‌گر یک قرارداد اختیار فروش را می‌فروشد و متعهد می‌شود در صورت اعمال، دارایی را به قیمت مشخصی بخرد. این استراتژی معمولاً زمانی استفاده می‌شود که معامله‌گر انتظار دارد قیمت دارایی افزایش یابد یا ثابت بماند.</a:t>
            </a:r>
          </a:p>
          <a:p>
            <a:endParaRPr lang="fa-IR" dirty="0"/>
          </a:p>
        </p:txBody>
      </p:sp>
    </p:spTree>
    <p:extLst>
      <p:ext uri="{BB962C8B-B14F-4D97-AF65-F5344CB8AC3E}">
        <p14:creationId xmlns:p14="http://schemas.microsoft.com/office/powerpoint/2010/main" val="1260560377"/>
      </p:ext>
    </p:extLst>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7972" y="404664"/>
            <a:ext cx="7543800" cy="828641"/>
          </a:xfrm>
        </p:spPr>
        <p:txBody>
          <a:bodyPr>
            <a:normAutofit/>
          </a:bodyPr>
          <a:lstStyle/>
          <a:p>
            <a:pPr algn="r" rtl="1"/>
            <a:r>
              <a:rPr lang="fa-IR" sz="3200" b="1" spc="0" dirty="0">
                <a:solidFill>
                  <a:srgbClr val="424456"/>
                </a:solidFill>
                <a:latin typeface="Lucida Sans Unicode"/>
                <a:cs typeface="Arial" panose="020B0604020202020204" pitchFamily="34" charset="0"/>
              </a:rPr>
              <a:t>مزایا و معایب معاملات آپشن سهام</a:t>
            </a:r>
            <a:endParaRPr lang="fa-IR" sz="3200" dirty="0"/>
          </a:p>
        </p:txBody>
      </p:sp>
      <p:sp>
        <p:nvSpPr>
          <p:cNvPr id="3" name="Content Placeholder 2"/>
          <p:cNvSpPr>
            <a:spLocks noGrp="1"/>
          </p:cNvSpPr>
          <p:nvPr>
            <p:ph idx="1"/>
          </p:nvPr>
        </p:nvSpPr>
        <p:spPr>
          <a:xfrm>
            <a:off x="395536" y="1845734"/>
            <a:ext cx="8280919" cy="4023360"/>
          </a:xfrm>
        </p:spPr>
        <p:txBody>
          <a:bodyPr/>
          <a:lstStyle/>
          <a:p>
            <a:pPr algn="r" rtl="1"/>
            <a:r>
              <a:rPr lang="fa-IR" dirty="0">
                <a:latin typeface="B Nazanin"/>
              </a:rPr>
              <a:t>معاملات آپشن مزایای و کاربردهای مختلفی دارد که در ادامه با بعضی از آن‌ها بیشتر آشنا می‌شویم:</a:t>
            </a:r>
          </a:p>
          <a:p>
            <a:pPr algn="r" rtl="1"/>
            <a:r>
              <a:rPr lang="fa-IR" b="1" dirty="0">
                <a:latin typeface="B Nazanin"/>
              </a:rPr>
              <a:t>اهرم در بازار آپشن:</a:t>
            </a:r>
            <a:r>
              <a:rPr lang="fa-IR" dirty="0">
                <a:latin typeface="B Nazanin"/>
              </a:rPr>
              <a:t> به این معنا که شما در این بازار می‌توانید با سرمایه کمتر، در موقعیت‌های بزرگتری سرمایه‌گذاری کنید و در صورت درست بودن تحلیل، سود قابل توجهی به دست آورید.</a:t>
            </a:r>
          </a:p>
          <a:p>
            <a:pPr algn="r" rtl="1"/>
            <a:r>
              <a:rPr lang="fa-IR" b="1" dirty="0">
                <a:latin typeface="B Nazanin"/>
              </a:rPr>
              <a:t>مدیریت ریسک:</a:t>
            </a:r>
            <a:r>
              <a:rPr lang="fa-IR" dirty="0">
                <a:latin typeface="B Nazanin"/>
              </a:rPr>
              <a:t> اگر شما خریدار آپشن باشید، بیشترین چیزی که ممکن است از دست بدهید، همان مبلغی است که برای خرید آپشن (پریمیوم) پرداخت کرده‌اید. یعنی ریسک شما محدود به همان مقدار است و بیشتر از آن نمی‌توانید ضرر کنید.</a:t>
            </a:r>
          </a:p>
          <a:p>
            <a:pPr algn="r" rtl="1"/>
            <a:r>
              <a:rPr lang="fa-IR" b="1" dirty="0">
                <a:latin typeface="B Nazanin"/>
              </a:rPr>
              <a:t>انعطاف‌پذیری:</a:t>
            </a:r>
            <a:r>
              <a:rPr lang="fa-IR" dirty="0">
                <a:latin typeface="B Nazanin"/>
              </a:rPr>
              <a:t> شما می‌توانید در زمان مناسب تصمیم بگیرید که از آپشن استفاده کنید یا از آن بگذرید. این به شما انعطاف زیادی می‌دهد تا بر اساس وضعیت بازار عمل کنید.</a:t>
            </a:r>
          </a:p>
          <a:p>
            <a:endParaRPr lang="fa-IR" dirty="0"/>
          </a:p>
        </p:txBody>
      </p:sp>
    </p:spTree>
    <p:extLst>
      <p:ext uri="{BB962C8B-B14F-4D97-AF65-F5344CB8AC3E}">
        <p14:creationId xmlns:p14="http://schemas.microsoft.com/office/powerpoint/2010/main" val="3214888192"/>
      </p:ext>
    </p:extLst>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fa-IR" sz="3600" dirty="0">
                <a:latin typeface="B Nazanin"/>
              </a:rPr>
              <a:t>اما قراردادهای آپشن معایب و محدودیت‌هایی هم دارند:</a:t>
            </a:r>
            <a:r>
              <a:rPr lang="fa-IR" dirty="0">
                <a:latin typeface="B Nazanin"/>
              </a:rPr>
              <a:t/>
            </a:r>
            <a:br>
              <a:rPr lang="fa-IR" dirty="0">
                <a:latin typeface="B Nazanin"/>
              </a:rPr>
            </a:br>
            <a:endParaRPr lang="fa-IR" dirty="0"/>
          </a:p>
        </p:txBody>
      </p:sp>
      <p:sp>
        <p:nvSpPr>
          <p:cNvPr id="3" name="Content Placeholder 2"/>
          <p:cNvSpPr>
            <a:spLocks noGrp="1"/>
          </p:cNvSpPr>
          <p:nvPr>
            <p:ph idx="1"/>
          </p:nvPr>
        </p:nvSpPr>
        <p:spPr>
          <a:xfrm>
            <a:off x="454400" y="1742096"/>
            <a:ext cx="8280919" cy="4351200"/>
          </a:xfrm>
        </p:spPr>
        <p:txBody>
          <a:bodyPr>
            <a:normAutofit fontScale="92500" lnSpcReduction="10000"/>
          </a:bodyPr>
          <a:lstStyle/>
          <a:p>
            <a:pPr algn="r" rtl="1">
              <a:lnSpc>
                <a:spcPct val="150000"/>
              </a:lnSpc>
            </a:pPr>
            <a:r>
              <a:rPr lang="fa-IR" b="1" dirty="0">
                <a:latin typeface="B Nazanin"/>
              </a:rPr>
              <a:t>پیچیدگی: </a:t>
            </a:r>
            <a:r>
              <a:rPr lang="fa-IR" dirty="0">
                <a:latin typeface="B Nazanin"/>
              </a:rPr>
              <a:t>معاملات آپشن می‌توانند پیچیده باشند و نیاز به دانش و تجربه کافی دارند. برای کسانی که تازه وارد این بازار می‌شوند، ممکن است فهم دقیق سازو‌کار و استراتژی‌های آپشن دشوار باشد. این موضوع به‌ویژه به دلیل وجود اهرم در این بازار اهمیت زیادی دارد، چرا که در صورت سرمایه‌گذاری نادرست، امکان ضرر و زیان زیاد هم در این بازار وجود دارد.</a:t>
            </a:r>
          </a:p>
          <a:p>
            <a:pPr algn="r" rtl="1">
              <a:lnSpc>
                <a:spcPct val="150000"/>
              </a:lnSpc>
            </a:pPr>
            <a:r>
              <a:rPr lang="fa-IR" b="1" dirty="0">
                <a:latin typeface="B Nazanin"/>
              </a:rPr>
              <a:t>هزینه‌های پریمیوم:</a:t>
            </a:r>
            <a:r>
              <a:rPr lang="fa-IR" dirty="0">
                <a:latin typeface="B Nazanin"/>
              </a:rPr>
              <a:t> برای خرید آپشن باید پریمیوم پرداخت کنید. اگر شما آپشن را خریداری کنید و از آن استفاده نکنید، این پول از دست می‌رود.</a:t>
            </a:r>
          </a:p>
          <a:p>
            <a:pPr algn="r" rtl="1">
              <a:lnSpc>
                <a:spcPct val="150000"/>
              </a:lnSpc>
            </a:pPr>
            <a:r>
              <a:rPr lang="fa-IR" b="1" dirty="0">
                <a:latin typeface="B Nazanin"/>
              </a:rPr>
              <a:t>ریسک بالاتر برای فروشنده آپشن:</a:t>
            </a:r>
            <a:r>
              <a:rPr lang="fa-IR" dirty="0">
                <a:latin typeface="B Nazanin"/>
              </a:rPr>
              <a:t> اگر شما فروشنده آپشن باشید، اگر قیمت دارایی به شدت بالا یا پایین برود، ممکن است مجبور شوید آن را به قیمت بسیار کم یا زیاد خرید و فروش کنید که می‌تواند ضرر زیادی برای شما به همراه داشته باشد. بنابراین، فروشنده‌ها در معرض ریسک بالاتری هستند.</a:t>
            </a:r>
          </a:p>
          <a:p>
            <a:endParaRPr lang="fa-IR" dirty="0"/>
          </a:p>
        </p:txBody>
      </p:sp>
    </p:spTree>
    <p:extLst>
      <p:ext uri="{BB962C8B-B14F-4D97-AF65-F5344CB8AC3E}">
        <p14:creationId xmlns:p14="http://schemas.microsoft.com/office/powerpoint/2010/main" val="484735758"/>
      </p:ext>
    </p:extLst>
  </p:cSld>
  <p:clrMapOvr>
    <a:masterClrMapping/>
  </p:clrMapOvr>
  <p:transition spd="slow">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3600" dirty="0">
                <a:latin typeface="B Nazanin"/>
              </a:rPr>
              <a:t>استراتژیهای بازار اختیار معامله</a:t>
            </a:r>
            <a:endParaRPr lang="en-US" sz="3600" dirty="0">
              <a:latin typeface="B Nazanin"/>
            </a:endParaRPr>
          </a:p>
        </p:txBody>
      </p:sp>
      <p:sp>
        <p:nvSpPr>
          <p:cNvPr id="3" name="Content Placeholder 2"/>
          <p:cNvSpPr>
            <a:spLocks noGrp="1"/>
          </p:cNvSpPr>
          <p:nvPr>
            <p:ph idx="1"/>
          </p:nvPr>
        </p:nvSpPr>
        <p:spPr/>
        <p:txBody>
          <a:bodyPr/>
          <a:lstStyle/>
          <a:p>
            <a:pPr algn="r" rtl="1"/>
            <a:endParaRPr lang="fa-IR" dirty="0" smtClean="0"/>
          </a:p>
          <a:p>
            <a:pPr algn="r" rtl="1">
              <a:lnSpc>
                <a:spcPct val="150000"/>
              </a:lnSpc>
            </a:pPr>
            <a:r>
              <a:rPr lang="fa-IR" dirty="0">
                <a:latin typeface="B Nazanin"/>
              </a:rPr>
              <a:t>معامله‌گران اغلب با درک اندکی که از استراتژی‌های سرمایه‌گذاری در بازار اختیار معامله دارند، به خرید و فروش در این بازار می‌پردازند. بازار آپشن علارقم اینکه بازاری تقریبا نوظهور در ایران تلقی می‌شود ولی در همین زمان کوتاه رشد چشمگیری داشته و با ابزارهایی که فراهم شده، سرمایه‌گذاران می‌تواننداستراتژی‌های زیادی که در این بازار پیاده کرده و با این کار هم ریسک سرمایه‌گذاری خود را محدود کنند و هم بازده را به حداکثر برسانند.</a:t>
            </a:r>
            <a:endParaRPr lang="fa-IR" dirty="0" smtClean="0">
              <a:latin typeface="B Nazanin"/>
            </a:endParaRPr>
          </a:p>
          <a:p>
            <a:pPr algn="r" rtl="1"/>
            <a:r>
              <a:rPr lang="fa-IR" dirty="0" smtClean="0"/>
              <a:t>استراتژی‌های </a:t>
            </a:r>
            <a:r>
              <a:rPr lang="fa-IR" dirty="0"/>
              <a:t>ترکیبی </a:t>
            </a:r>
            <a:r>
              <a:rPr lang="fa-IR" dirty="0" smtClean="0"/>
              <a:t>متقارن و نا</a:t>
            </a:r>
            <a:r>
              <a:rPr lang="fa-IR" dirty="0"/>
              <a:t> متقارن</a:t>
            </a:r>
            <a:endParaRPr lang="en-US" dirty="0"/>
          </a:p>
        </p:txBody>
      </p:sp>
    </p:spTree>
    <p:extLst>
      <p:ext uri="{BB962C8B-B14F-4D97-AF65-F5344CB8AC3E}">
        <p14:creationId xmlns:p14="http://schemas.microsoft.com/office/powerpoint/2010/main" val="1637120064"/>
      </p:ext>
    </p:extLst>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16474"/>
            <a:ext cx="7543800" cy="1450757"/>
          </a:xfrm>
        </p:spPr>
        <p:txBody>
          <a:bodyPr>
            <a:normAutofit/>
          </a:bodyPr>
          <a:lstStyle/>
          <a:p>
            <a:pPr algn="r" rtl="1"/>
            <a:r>
              <a:rPr lang="fa-IR" sz="3200" b="1" dirty="0"/>
              <a:t> استراتژی متقارن استرادل (</a:t>
            </a:r>
            <a:r>
              <a:rPr lang="en-US" sz="3200" b="1" dirty="0"/>
              <a:t>Long Straddle)</a:t>
            </a:r>
            <a:br>
              <a:rPr lang="en-US" sz="3200" b="1" dirty="0"/>
            </a:br>
            <a:endParaRPr lang="en-US" sz="3200" dirty="0"/>
          </a:p>
        </p:txBody>
      </p:sp>
      <p:sp>
        <p:nvSpPr>
          <p:cNvPr id="3" name="Content Placeholder 2"/>
          <p:cNvSpPr>
            <a:spLocks noGrp="1"/>
          </p:cNvSpPr>
          <p:nvPr>
            <p:ph idx="1"/>
          </p:nvPr>
        </p:nvSpPr>
        <p:spPr/>
        <p:txBody>
          <a:bodyPr/>
          <a:lstStyle/>
          <a:p>
            <a:pPr algn="r" rtl="1">
              <a:lnSpc>
                <a:spcPct val="150000"/>
              </a:lnSpc>
            </a:pPr>
            <a:r>
              <a:rPr lang="fa-IR" dirty="0">
                <a:latin typeface="B Nazanin"/>
              </a:rPr>
              <a:t>استرادل از محبوب‌ترین استراتژی‌ها در بازار‌هایی است که از نوسانات زیادی همراه هستند و زمانی اجرایی می‌شود که انتظار نوسان شدیدی در قیمت سهم پایه وجود داشته باشد (اصطلاح استرادل یعنی هر دو طرف را گرفتن).</a:t>
            </a:r>
          </a:p>
          <a:p>
            <a:pPr algn="r" rtl="1">
              <a:lnSpc>
                <a:spcPct val="150000"/>
              </a:lnSpc>
            </a:pPr>
            <a:r>
              <a:rPr lang="fa-IR" dirty="0">
                <a:latin typeface="B Nazanin"/>
              </a:rPr>
              <a:t>نحوه پیاده سازی این استراتژی با </a:t>
            </a:r>
            <a:r>
              <a:rPr lang="fa-IR" b="1" dirty="0">
                <a:latin typeface="B Nazanin"/>
              </a:rPr>
              <a:t>خرید یک اختیار خرید و یک اختیار فروش در قیمت و سررسید یکسان</a:t>
            </a:r>
            <a:r>
              <a:rPr lang="fa-IR" dirty="0">
                <a:latin typeface="B Nazanin"/>
              </a:rPr>
              <a:t> انجام می‌شود </a:t>
            </a:r>
            <a:r>
              <a:rPr lang="fa-IR" b="1" dirty="0">
                <a:latin typeface="B Nazanin"/>
              </a:rPr>
              <a:t>چه زمانی از این استراتژی استفاده کنیم؟</a:t>
            </a:r>
            <a:r>
              <a:rPr lang="fa-IR" dirty="0">
                <a:latin typeface="B Nazanin"/>
              </a:rPr>
              <a:t> همانطور که گفته شد بهتر است زمانی از این استراتژی استفاده نماییم که انتظار افزایش و یا کاهش شدید قیمتی در سهم داشته باشیم و به این ترتیب با سود نامحدود و زیان محدود همراه باشیم.</a:t>
            </a:r>
          </a:p>
          <a:p>
            <a:pPr>
              <a:lnSpc>
                <a:spcPct val="150000"/>
              </a:lnSpc>
            </a:pPr>
            <a:endParaRPr lang="en-US" dirty="0"/>
          </a:p>
        </p:txBody>
      </p:sp>
    </p:spTree>
    <p:extLst>
      <p:ext uri="{BB962C8B-B14F-4D97-AF65-F5344CB8AC3E}">
        <p14:creationId xmlns:p14="http://schemas.microsoft.com/office/powerpoint/2010/main" val="144660113"/>
      </p:ext>
    </p:extLst>
  </p:cSld>
  <p:clrMapOvr>
    <a:masterClrMapping/>
  </p:clrMapOvr>
  <p:transition spd="slow">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9252520" cy="7821488"/>
          </a:xfrm>
          <a:prstGeom prst="rect">
            <a:avLst/>
          </a:prstGeom>
        </p:spPr>
      </p:pic>
    </p:spTree>
    <p:extLst>
      <p:ext uri="{BB962C8B-B14F-4D97-AF65-F5344CB8AC3E}">
        <p14:creationId xmlns:p14="http://schemas.microsoft.com/office/powerpoint/2010/main" val="466808232"/>
      </p:ext>
    </p:extLst>
  </p:cSld>
  <p:clrMapOvr>
    <a:masterClrMapping/>
  </p:clrMapOvr>
  <p:transition spd="slow">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600" b="1" dirty="0">
                <a:solidFill>
                  <a:srgbClr val="2E354D"/>
                </a:solidFill>
                <a:latin typeface="B Nazanin"/>
              </a:rPr>
              <a:t>استراتژی متقارن استرانگل (</a:t>
            </a:r>
            <a:r>
              <a:rPr lang="en-US" sz="3600" b="1" dirty="0" smtClean="0">
                <a:solidFill>
                  <a:srgbClr val="2E354D"/>
                </a:solidFill>
                <a:latin typeface="B Nazanin"/>
              </a:rPr>
              <a:t>Strangle</a:t>
            </a:r>
            <a:r>
              <a:rPr lang="fa-IR" sz="3600" b="1" dirty="0" smtClean="0">
                <a:solidFill>
                  <a:srgbClr val="2E354D"/>
                </a:solidFill>
                <a:latin typeface="B Nazanin"/>
              </a:rPr>
              <a:t>)</a:t>
            </a:r>
            <a:r>
              <a:rPr lang="en-US" b="1" dirty="0">
                <a:solidFill>
                  <a:srgbClr val="172B3D"/>
                </a:solidFill>
                <a:latin typeface="iransans-fanum"/>
              </a:rPr>
              <a:t/>
            </a:r>
            <a:br>
              <a:rPr lang="en-US" b="1" dirty="0">
                <a:solidFill>
                  <a:srgbClr val="172B3D"/>
                </a:solidFill>
                <a:latin typeface="iransans-fanum"/>
              </a:rPr>
            </a:br>
            <a:endParaRPr lang="en-US" dirty="0"/>
          </a:p>
        </p:txBody>
      </p:sp>
      <p:sp>
        <p:nvSpPr>
          <p:cNvPr id="3" name="Content Placeholder 2"/>
          <p:cNvSpPr>
            <a:spLocks noGrp="1"/>
          </p:cNvSpPr>
          <p:nvPr>
            <p:ph idx="1"/>
          </p:nvPr>
        </p:nvSpPr>
        <p:spPr>
          <a:xfrm>
            <a:off x="323528" y="1845734"/>
            <a:ext cx="8496943" cy="4023360"/>
          </a:xfrm>
        </p:spPr>
        <p:txBody>
          <a:bodyPr>
            <a:normAutofit fontScale="92500"/>
          </a:bodyPr>
          <a:lstStyle/>
          <a:p>
            <a:pPr algn="r" rtl="1">
              <a:lnSpc>
                <a:spcPct val="150000"/>
              </a:lnSpc>
            </a:pPr>
            <a:r>
              <a:rPr lang="fa-IR" dirty="0"/>
              <a:t>رویکرد کلی استرانگل شبیه به استراتژی استرادل است و  سرمایه‌گذار زمانی از آن استفاده می‌کند که انتظار نوسان شدید در قیمت دارایی را داشته باشد ولی از جهت نوسان(کاهش یا افزایش) آن مطمئن نباشد.</a:t>
            </a:r>
          </a:p>
          <a:p>
            <a:pPr algn="r" rtl="1">
              <a:lnSpc>
                <a:spcPct val="150000"/>
              </a:lnSpc>
            </a:pPr>
            <a:r>
              <a:rPr lang="fa-IR" dirty="0"/>
              <a:t>نحوه پیاده سازی این استراتژی با </a:t>
            </a:r>
            <a:r>
              <a:rPr lang="fa-IR" b="1" u="sng" dirty="0"/>
              <a:t>خرید یک اختیار خرید و یک اختیار فروش با سررسید یکسان ولی قیمت اعمال متفاوت</a:t>
            </a:r>
            <a:r>
              <a:rPr lang="fa-IR" dirty="0"/>
              <a:t> انجام می‌شود. </a:t>
            </a:r>
            <a:endParaRPr lang="fa-IR" dirty="0" smtClean="0"/>
          </a:p>
          <a:p>
            <a:pPr algn="r" rtl="1">
              <a:lnSpc>
                <a:spcPct val="150000"/>
              </a:lnSpc>
            </a:pPr>
            <a:r>
              <a:rPr lang="fa-IR" b="1" dirty="0" smtClean="0"/>
              <a:t>چه </a:t>
            </a:r>
            <a:r>
              <a:rPr lang="fa-IR" b="1" dirty="0"/>
              <a:t>زمانی از این استراتژی استفاده کنیم؟ </a:t>
            </a:r>
            <a:r>
              <a:rPr lang="fa-IR" dirty="0"/>
              <a:t>درست همانند قبلی از این استراتژی نیز زمانی استفاده می‌کنیم که انتظار افزایش و یا کاهش شدید قیمتی در سهم داشته باشیم ولی از جهت آن اطلاعی نداشته باشیم و به این ترتیب با اجرای استراتژی با سود نامحدود و زیان محدود همراه باشیم.</a:t>
            </a:r>
            <a:br>
              <a:rPr lang="fa-IR" dirty="0"/>
            </a:br>
            <a:endParaRPr lang="en-US" dirty="0"/>
          </a:p>
        </p:txBody>
      </p:sp>
    </p:spTree>
    <p:extLst>
      <p:ext uri="{BB962C8B-B14F-4D97-AF65-F5344CB8AC3E}">
        <p14:creationId xmlns:p14="http://schemas.microsoft.com/office/powerpoint/2010/main" val="394405798"/>
      </p:ext>
    </p:extLst>
  </p:cSld>
  <p:clrMapOvr>
    <a:masterClrMapping/>
  </p:clrMapOvr>
  <p:transition spd="slow">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9143999" cy="7749479"/>
          </a:xfrm>
          <a:prstGeom prst="rect">
            <a:avLst/>
          </a:prstGeom>
        </p:spPr>
      </p:pic>
    </p:spTree>
    <p:extLst>
      <p:ext uri="{BB962C8B-B14F-4D97-AF65-F5344CB8AC3E}">
        <p14:creationId xmlns:p14="http://schemas.microsoft.com/office/powerpoint/2010/main" val="1250816566"/>
      </p:ext>
    </p:extLst>
  </p:cSld>
  <p:clrMapOvr>
    <a:masterClrMapping/>
  </p:clrMapOvr>
  <p:transition spd="slow">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3200" b="1" dirty="0">
                <a:latin typeface="B Nazanin"/>
              </a:rPr>
              <a:t>استراتژی استرپ و استریپ </a:t>
            </a:r>
            <a:r>
              <a:rPr lang="en-US" sz="3200" b="1" dirty="0" smtClean="0">
                <a:latin typeface="B Nazanin"/>
              </a:rPr>
              <a:t>Strip </a:t>
            </a:r>
            <a:r>
              <a:rPr lang="en-US" sz="3200" b="1" dirty="0">
                <a:latin typeface="B Nazanin"/>
              </a:rPr>
              <a:t>And </a:t>
            </a:r>
            <a:r>
              <a:rPr lang="en-US" sz="3200" b="1" dirty="0" err="1">
                <a:latin typeface="B Nazanin"/>
              </a:rPr>
              <a:t>Strp</a:t>
            </a:r>
            <a:r>
              <a:rPr lang="en-US" sz="3200" b="1" dirty="0" smtClean="0">
                <a:latin typeface="B Nazanin"/>
              </a:rPr>
              <a:t>)</a:t>
            </a:r>
            <a:r>
              <a:rPr lang="fa-IR" sz="3200" b="1" dirty="0" smtClean="0">
                <a:latin typeface="B Nazanin"/>
              </a:rPr>
              <a:t>)</a:t>
            </a:r>
            <a:r>
              <a:rPr lang="en-US" sz="3200" b="1" dirty="0">
                <a:latin typeface="B Nazanin"/>
              </a:rPr>
              <a:t/>
            </a:r>
            <a:br>
              <a:rPr lang="en-US" sz="3200" b="1" dirty="0">
                <a:latin typeface="B Nazanin"/>
              </a:rPr>
            </a:br>
            <a:endParaRPr lang="en-US" sz="3200" dirty="0">
              <a:latin typeface="B Nazanin"/>
            </a:endParaRPr>
          </a:p>
        </p:txBody>
      </p:sp>
      <p:sp>
        <p:nvSpPr>
          <p:cNvPr id="3" name="Content Placeholder 2"/>
          <p:cNvSpPr>
            <a:spLocks noGrp="1"/>
          </p:cNvSpPr>
          <p:nvPr>
            <p:ph idx="1"/>
          </p:nvPr>
        </p:nvSpPr>
        <p:spPr>
          <a:xfrm>
            <a:off x="179513" y="1845734"/>
            <a:ext cx="8712967" cy="4023360"/>
          </a:xfrm>
        </p:spPr>
        <p:txBody>
          <a:bodyPr>
            <a:normAutofit fontScale="85000" lnSpcReduction="20000"/>
          </a:bodyPr>
          <a:lstStyle/>
          <a:p>
            <a:pPr algn="r" rtl="1">
              <a:lnSpc>
                <a:spcPct val="150000"/>
              </a:lnSpc>
            </a:pPr>
            <a:r>
              <a:rPr lang="fa-IR" dirty="0">
                <a:latin typeface="B Nazanin"/>
              </a:rPr>
              <a:t>دو استراتژی استرپ و استریپ بسیار شبیه استراتژی استرادل است و زمانی اجرایی می‌شود که انتظار نوسان قیمت را داریم ولی از سمت افزایش و یا کاهش مطمئن نیستیم. تفاوت آنها نسبت به استرادل در وزنی است که به سمت خرید یا فروش داده می‌شود است. به این شکل که در استراتژی استریپ سرمایه‌گذار وزن بیشتری را به کاهش قیمت و در استرپ وزن بیشتری به افزایش قیمتی می‌دهد.</a:t>
            </a:r>
          </a:p>
          <a:p>
            <a:pPr algn="r" rtl="1">
              <a:lnSpc>
                <a:spcPct val="150000"/>
              </a:lnSpc>
            </a:pPr>
            <a:r>
              <a:rPr lang="fa-IR" dirty="0">
                <a:latin typeface="B Nazanin"/>
              </a:rPr>
              <a:t>پیاده سازی </a:t>
            </a:r>
            <a:r>
              <a:rPr lang="fa-IR" b="1" dirty="0">
                <a:latin typeface="B Nazanin"/>
              </a:rPr>
              <a:t>استراتژی استرپ</a:t>
            </a:r>
            <a:r>
              <a:rPr lang="fa-IR" dirty="0">
                <a:latin typeface="B Nazanin"/>
              </a:rPr>
              <a:t> با </a:t>
            </a:r>
            <a:r>
              <a:rPr lang="fa-IR" b="1" dirty="0">
                <a:latin typeface="B Nazanin"/>
              </a:rPr>
              <a:t>خرید دو اختیار خرید بی تفاوت و یک اختیار فروش بی‌تفاوت در قیمت و سررسید یکسان</a:t>
            </a:r>
            <a:r>
              <a:rPr lang="fa-IR" dirty="0">
                <a:latin typeface="B Nazanin"/>
              </a:rPr>
              <a:t> انجام می‌شود. در</a:t>
            </a:r>
            <a:r>
              <a:rPr lang="fa-IR" b="1" dirty="0">
                <a:latin typeface="B Nazanin"/>
              </a:rPr>
              <a:t> استراتژی استریپ</a:t>
            </a:r>
            <a:r>
              <a:rPr lang="fa-IR" dirty="0">
                <a:latin typeface="B Nazanin"/>
              </a:rPr>
              <a:t> نیز اقدام به </a:t>
            </a:r>
            <a:r>
              <a:rPr lang="fa-IR" b="1" dirty="0">
                <a:latin typeface="B Nazanin"/>
              </a:rPr>
              <a:t>خرید یک اختیار خرید بی تفاوت و دو اختیار فروش بی‌تفاوت</a:t>
            </a:r>
            <a:r>
              <a:rPr lang="fa-IR" dirty="0">
                <a:latin typeface="B Nazanin"/>
              </a:rPr>
              <a:t> انجام می‌شود.</a:t>
            </a:r>
          </a:p>
          <a:p>
            <a:pPr algn="r" rtl="1">
              <a:lnSpc>
                <a:spcPct val="150000"/>
              </a:lnSpc>
            </a:pPr>
            <a:r>
              <a:rPr lang="fa-IR" b="1" dirty="0">
                <a:latin typeface="B Nazanin"/>
              </a:rPr>
              <a:t>چه زمانی از این استراتژی استفاده کنیم؟ </a:t>
            </a:r>
            <a:r>
              <a:rPr lang="fa-IR" dirty="0">
                <a:latin typeface="B Nazanin"/>
              </a:rPr>
              <a:t>این استراتژی برای زمانی مورد استفاده قرار می‌گیردکه انتظار افزایش و یا کاهش شدید قیمتی در سهم داشته باشیم ولی از سمت افزایش و یا کاهش اطمینانی نداشته باشیم. پس با وزنی که به هر طرف از افزایش یا کاهش می‌دهیم اقدام به پیاده سازی استراتژی و کسب سود نامحدود و زیان محدود نماییم.</a:t>
            </a:r>
            <a:endParaRPr lang="en-US" dirty="0">
              <a:latin typeface="B Nazanin"/>
            </a:endParaRPr>
          </a:p>
        </p:txBody>
      </p:sp>
    </p:spTree>
    <p:extLst>
      <p:ext uri="{BB962C8B-B14F-4D97-AF65-F5344CB8AC3E}">
        <p14:creationId xmlns:p14="http://schemas.microsoft.com/office/powerpoint/2010/main" val="2635615457"/>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2"/>
          <a:stretch>
            <a:fillRect/>
          </a:stretch>
        </p:blipFill>
        <p:spPr>
          <a:xfrm>
            <a:off x="0" y="0"/>
            <a:ext cx="9334500" cy="7821488"/>
          </a:xfrm>
          <a:prstGeom prst="rect">
            <a:avLst/>
          </a:prstGeom>
        </p:spPr>
      </p:pic>
    </p:spTree>
    <p:extLst>
      <p:ext uri="{BB962C8B-B14F-4D97-AF65-F5344CB8AC3E}">
        <p14:creationId xmlns:p14="http://schemas.microsoft.com/office/powerpoint/2010/main" val="3777543004"/>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t> استراتژی نامتقارن خرید خوش‌بینانه (</a:t>
            </a:r>
            <a:r>
              <a:rPr lang="en-US" sz="2800" b="1" dirty="0"/>
              <a:t>Bull Call </a:t>
            </a:r>
            <a:r>
              <a:rPr lang="en-US" sz="2800" b="1" dirty="0" smtClean="0"/>
              <a:t>Spread</a:t>
            </a:r>
            <a:r>
              <a:rPr lang="fa-IR" sz="2800" b="1" dirty="0" smtClean="0"/>
              <a:t>)</a:t>
            </a:r>
            <a:r>
              <a:rPr lang="en-US" sz="2800" b="1" dirty="0"/>
              <a:t/>
            </a:r>
            <a:br>
              <a:rPr lang="en-US" sz="2800" b="1" dirty="0"/>
            </a:br>
            <a:endParaRPr lang="en-US" sz="2800" dirty="0"/>
          </a:p>
        </p:txBody>
      </p:sp>
      <p:sp>
        <p:nvSpPr>
          <p:cNvPr id="3" name="Content Placeholder 2"/>
          <p:cNvSpPr>
            <a:spLocks noGrp="1"/>
          </p:cNvSpPr>
          <p:nvPr>
            <p:ph idx="1"/>
          </p:nvPr>
        </p:nvSpPr>
        <p:spPr/>
        <p:txBody>
          <a:bodyPr>
            <a:normAutofit lnSpcReduction="10000"/>
          </a:bodyPr>
          <a:lstStyle/>
          <a:p>
            <a:pPr algn="r" rtl="1"/>
            <a:r>
              <a:rPr lang="fa-IR" dirty="0">
                <a:latin typeface="B Nazanin"/>
              </a:rPr>
              <a:t>استراتژی نامتقارن خرید خوش‌بینانه به صورت رایج در بین معامله گران برای به حداقل رساندن ریسک در بازار‌های صعودی ملایم اجرا می‌شود. در این استراتژی فرد زمانی سود می‌کند که قیمت دارایی پایه افزایشی باشد.</a:t>
            </a:r>
          </a:p>
          <a:p>
            <a:pPr algn="r" rtl="1"/>
            <a:r>
              <a:rPr lang="fa-IR" dirty="0">
                <a:latin typeface="B Nazanin"/>
              </a:rPr>
              <a:t>نحوه پیاده سازی این استراتژی با خرید </a:t>
            </a:r>
            <a:r>
              <a:rPr lang="fa-IR" b="1" dirty="0">
                <a:latin typeface="B Nazanin"/>
              </a:rPr>
              <a:t>” اختیار خرید با قیمت اعمال پایین‌تر ” و فروش ” اختیار خرید با قیمت اعمال بالاتر “</a:t>
            </a:r>
            <a:r>
              <a:rPr lang="fa-IR" dirty="0">
                <a:latin typeface="B Nazanin"/>
              </a:rPr>
              <a:t> آغاز می‌شود، در این استراتژی سررسید هر دو قرارداد باید یکسان باشد.</a:t>
            </a:r>
          </a:p>
          <a:p>
            <a:pPr algn="r" rtl="1"/>
            <a:r>
              <a:rPr lang="fa-IR" dirty="0">
                <a:latin typeface="B Nazanin"/>
              </a:rPr>
              <a:t>با پیاده‌سازی این استراتژی، در صورت نزولی شدن بازار، حداکثر سود و زیان محدود خواهد شد. زیرا زمانی که بازار صعودی می‌شود به دلیل پوزیشن خریدی که اخذ شده از یک نقطه به بعد وارد سودسازی می‌شوید.</a:t>
            </a:r>
          </a:p>
          <a:p>
            <a:pPr algn="r" rtl="1"/>
            <a:r>
              <a:rPr lang="fa-IR" b="1" dirty="0">
                <a:latin typeface="B Nazanin"/>
              </a:rPr>
              <a:t>چه زمانی از این استراتژی استفاده کنیم؟ </a:t>
            </a:r>
            <a:r>
              <a:rPr lang="fa-IR" dirty="0">
                <a:latin typeface="B Nazanin"/>
              </a:rPr>
              <a:t>زمانی که فرد انتظار رشد بازار را دارد ولی با قطعیت کم، برای مثال فرد با احتمال 60 درصد انتظار رشد سهم و با احتمال 40 درصد انتظار کاهش قیمت را دارد. به این ترتیب وی با استفاده از این استراتژی ریسک را کاهش داده و سود و زیان را محدود می‌کند.</a:t>
            </a:r>
          </a:p>
          <a:p>
            <a:endParaRPr lang="en-US" dirty="0"/>
          </a:p>
        </p:txBody>
      </p:sp>
    </p:spTree>
    <p:extLst>
      <p:ext uri="{BB962C8B-B14F-4D97-AF65-F5344CB8AC3E}">
        <p14:creationId xmlns:p14="http://schemas.microsoft.com/office/powerpoint/2010/main" val="2482380347"/>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2053" y="116633"/>
            <a:ext cx="9252519" cy="7810490"/>
          </a:xfrm>
          <a:prstGeom prst="rect">
            <a:avLst/>
          </a:prstGeom>
        </p:spPr>
      </p:pic>
    </p:spTree>
    <p:extLst>
      <p:ext uri="{BB962C8B-B14F-4D97-AF65-F5344CB8AC3E}">
        <p14:creationId xmlns:p14="http://schemas.microsoft.com/office/powerpoint/2010/main" val="3655207938"/>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2375"/>
            <a:ext cx="7543800" cy="1450757"/>
          </a:xfrm>
        </p:spPr>
        <p:txBody>
          <a:bodyPr>
            <a:normAutofit/>
          </a:bodyPr>
          <a:lstStyle/>
          <a:p>
            <a:pPr algn="l" rtl="1"/>
            <a:r>
              <a:rPr lang="fa-IR" sz="3600" b="1" dirty="0"/>
              <a:t> استراتژی نامتقارن بدبینانه </a:t>
            </a:r>
            <a:r>
              <a:rPr lang="en-US" sz="3600" b="1" dirty="0" smtClean="0"/>
              <a:t>Bear </a:t>
            </a:r>
            <a:r>
              <a:rPr lang="en-US" sz="3600" b="1" dirty="0"/>
              <a:t>Call Spread</a:t>
            </a:r>
            <a:r>
              <a:rPr lang="en-US" sz="3600" b="1" dirty="0" smtClean="0"/>
              <a:t>)</a:t>
            </a:r>
            <a:r>
              <a:rPr lang="fa-IR" sz="3600" b="1" dirty="0" smtClean="0"/>
              <a:t>)</a:t>
            </a:r>
            <a:endParaRPr lang="en-US" sz="3600" dirty="0"/>
          </a:p>
        </p:txBody>
      </p:sp>
      <p:sp>
        <p:nvSpPr>
          <p:cNvPr id="3" name="Content Placeholder 2"/>
          <p:cNvSpPr>
            <a:spLocks noGrp="1"/>
          </p:cNvSpPr>
          <p:nvPr>
            <p:ph idx="1"/>
          </p:nvPr>
        </p:nvSpPr>
        <p:spPr>
          <a:xfrm>
            <a:off x="395536" y="1845734"/>
            <a:ext cx="8568951" cy="4023360"/>
          </a:xfrm>
        </p:spPr>
        <p:txBody>
          <a:bodyPr>
            <a:normAutofit lnSpcReduction="10000"/>
          </a:bodyPr>
          <a:lstStyle/>
          <a:p>
            <a:pPr algn="r" rtl="1">
              <a:lnSpc>
                <a:spcPct val="150000"/>
              </a:lnSpc>
            </a:pPr>
            <a:r>
              <a:rPr lang="fa-IR" dirty="0">
                <a:latin typeface="B Nazanin"/>
              </a:rPr>
              <a:t>استراتژی نامتقارن بد‌بینانه نیز همانند خوش بینانه برای به حداقل رساندن ریسک در بازار‌های نزولی ملایم اجرا می‌شود. در این استراتژی فرد زمانی سود می‌کند که قیمت دارایی پایه کاهشی باشد.</a:t>
            </a:r>
          </a:p>
          <a:p>
            <a:pPr algn="r" rtl="1">
              <a:lnSpc>
                <a:spcPct val="150000"/>
              </a:lnSpc>
            </a:pPr>
            <a:r>
              <a:rPr lang="fa-IR" dirty="0">
                <a:latin typeface="B Nazanin"/>
              </a:rPr>
              <a:t>نحوه پیاده سازی این استراتژی با</a:t>
            </a:r>
            <a:r>
              <a:rPr lang="fa-IR" b="1" dirty="0">
                <a:latin typeface="B Nazanin"/>
              </a:rPr>
              <a:t> فروش ” اختیار خرید با قیمت اعمال پایین‌تر ” و  خرید ” اختیار خرید با قیمت اعمال بالاتر “</a:t>
            </a:r>
            <a:r>
              <a:rPr lang="fa-IR" dirty="0">
                <a:latin typeface="B Nazanin"/>
              </a:rPr>
              <a:t> آغاز می‌شود، در این استراتژی سررسید هر دو قرارداد باید یکسان باشد.</a:t>
            </a:r>
          </a:p>
          <a:p>
            <a:pPr algn="r" rtl="1">
              <a:lnSpc>
                <a:spcPct val="150000"/>
              </a:lnSpc>
            </a:pPr>
            <a:r>
              <a:rPr lang="fa-IR" b="1" dirty="0">
                <a:latin typeface="B Nazanin"/>
              </a:rPr>
              <a:t>چه زمانی از این استراتژی استفاده کنیم؟</a:t>
            </a:r>
            <a:r>
              <a:rPr lang="fa-IR" dirty="0">
                <a:latin typeface="B Nazanin"/>
              </a:rPr>
              <a:t> زمانی که فرد انتظار روند کاهشی بازار را دارد ولی با قطعیت کم، برای مثال فرد با احتمال 60 درصد انتظار افت قیمت سهم و با احتمال 40 درصد انتظار افزایش قیمت را دارد. به این ترتیب وی با استفاده از این استراتژی ریسک را کاهش داده و سود و زیان را محدود می‌کند.</a:t>
            </a:r>
            <a:endParaRPr lang="en-US" dirty="0">
              <a:latin typeface="B Nazanin"/>
            </a:endParaRPr>
          </a:p>
        </p:txBody>
      </p:sp>
    </p:spTree>
    <p:extLst>
      <p:ext uri="{BB962C8B-B14F-4D97-AF65-F5344CB8AC3E}">
        <p14:creationId xmlns:p14="http://schemas.microsoft.com/office/powerpoint/2010/main" val="1322500723"/>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stretch>
            <a:fillRect/>
          </a:stretch>
        </p:blipFill>
        <p:spPr>
          <a:xfrm>
            <a:off x="-108520" y="0"/>
            <a:ext cx="9252520" cy="7821487"/>
          </a:xfrm>
          <a:prstGeom prst="rect">
            <a:avLst/>
          </a:prstGeom>
        </p:spPr>
      </p:pic>
    </p:spTree>
    <p:extLst>
      <p:ext uri="{BB962C8B-B14F-4D97-AF65-F5344CB8AC3E}">
        <p14:creationId xmlns:p14="http://schemas.microsoft.com/office/powerpoint/2010/main" val="514075078"/>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675456"/>
            <a:ext cx="7543800" cy="1980769"/>
          </a:xfrm>
        </p:spPr>
        <p:txBody>
          <a:bodyPr>
            <a:normAutofit/>
          </a:bodyPr>
          <a:lstStyle/>
          <a:p>
            <a:pPr algn="r" rtl="1"/>
            <a:r>
              <a:rPr lang="fa-IR" sz="2400" b="1" dirty="0"/>
              <a:t>استراتژی نامتقارن خرید پروانه‌ای با اختیار فروش </a:t>
            </a:r>
            <a:r>
              <a:rPr lang="en-US" sz="2400" b="1" dirty="0" smtClean="0"/>
              <a:t>Long </a:t>
            </a:r>
            <a:r>
              <a:rPr lang="en-US" sz="2400" b="1" dirty="0"/>
              <a:t>Put </a:t>
            </a:r>
            <a:r>
              <a:rPr lang="en-US" sz="2400" b="1" dirty="0" smtClean="0"/>
              <a:t>Butterfly)</a:t>
            </a:r>
            <a:r>
              <a:rPr lang="fa-IR" sz="2400" b="1" dirty="0" smtClean="0"/>
              <a:t>)</a:t>
            </a:r>
            <a:endParaRPr lang="en-US" sz="2400" dirty="0"/>
          </a:p>
        </p:txBody>
      </p:sp>
      <p:sp>
        <p:nvSpPr>
          <p:cNvPr id="3" name="Content Placeholder 2"/>
          <p:cNvSpPr>
            <a:spLocks noGrp="1"/>
          </p:cNvSpPr>
          <p:nvPr>
            <p:ph idx="1"/>
          </p:nvPr>
        </p:nvSpPr>
        <p:spPr/>
        <p:txBody>
          <a:bodyPr>
            <a:normAutofit lnSpcReduction="10000"/>
          </a:bodyPr>
          <a:lstStyle/>
          <a:p>
            <a:pPr algn="r" rtl="1">
              <a:lnSpc>
                <a:spcPct val="150000"/>
              </a:lnSpc>
            </a:pPr>
            <a:r>
              <a:rPr lang="fa-IR" dirty="0"/>
              <a:t>ستراتژی پروانه‌ای یکی از استراتژی های اختیار معامله برای روند رنج است که دو استراتژی قبلی((</a:t>
            </a:r>
            <a:r>
              <a:rPr lang="en-US" dirty="0" err="1"/>
              <a:t>Bull&amp;Bear</a:t>
            </a:r>
            <a:r>
              <a:rPr lang="en-US" dirty="0"/>
              <a:t> Call Spread) </a:t>
            </a:r>
            <a:r>
              <a:rPr lang="fa-IR" dirty="0"/>
              <a:t>را باهم ترکیب می‌کند.</a:t>
            </a:r>
          </a:p>
          <a:p>
            <a:pPr algn="r" rtl="1">
              <a:lnSpc>
                <a:spcPct val="150000"/>
              </a:lnSpc>
            </a:pPr>
            <a:r>
              <a:rPr lang="fa-IR" dirty="0"/>
              <a:t>نحوه پیاده سازی این استراتژی با </a:t>
            </a:r>
            <a:r>
              <a:rPr lang="fa-IR" b="1" dirty="0"/>
              <a:t>خرید یک اختیار خرید درسود ، فروش  دو اختیار خرید بی‌تفاوت  و خرید یک اختیار خرید در زیان</a:t>
            </a:r>
            <a:r>
              <a:rPr lang="fa-IR" dirty="0"/>
              <a:t> آغاز می‌شود، در این استراتژی وضعیت سررسید هر چهار قرارداد باید یکسان باشد.</a:t>
            </a:r>
          </a:p>
          <a:p>
            <a:pPr algn="r" rtl="1">
              <a:lnSpc>
                <a:spcPct val="150000"/>
              </a:lnSpc>
            </a:pPr>
            <a:r>
              <a:rPr lang="fa-IR" b="1" dirty="0"/>
              <a:t>چه زمانی از این استراتژی استفاده کنیم؟</a:t>
            </a:r>
            <a:r>
              <a:rPr lang="fa-IR" dirty="0"/>
              <a:t> این استراتژی زمانی سودآور خواهد بود که قیمت در محدوده فعلی ثابت بماند و از محل اختلاف پریمیوم‌ها سود حاصل شود و درصورتی که در سررسید با افزایش و کاهش زیادی همراه باشد، سود و زیان شما محدود خواهد بود.</a:t>
            </a:r>
            <a:endParaRPr lang="en-US" dirty="0"/>
          </a:p>
        </p:txBody>
      </p:sp>
    </p:spTree>
    <p:extLst>
      <p:ext uri="{BB962C8B-B14F-4D97-AF65-F5344CB8AC3E}">
        <p14:creationId xmlns:p14="http://schemas.microsoft.com/office/powerpoint/2010/main" val="2004556219"/>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286604"/>
            <a:ext cx="9143999" cy="7533455"/>
          </a:xfrm>
          <a:prstGeom prst="rect">
            <a:avLst/>
          </a:prstGeom>
        </p:spPr>
      </p:pic>
    </p:spTree>
    <p:extLst>
      <p:ext uri="{BB962C8B-B14F-4D97-AF65-F5344CB8AC3E}">
        <p14:creationId xmlns:p14="http://schemas.microsoft.com/office/powerpoint/2010/main" val="3552020652"/>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a:t>استراتژی های نامتقارن تقویمی</a:t>
            </a:r>
            <a:endParaRPr lang="en-US" dirty="0"/>
          </a:p>
        </p:txBody>
      </p:sp>
      <p:sp>
        <p:nvSpPr>
          <p:cNvPr id="3" name="Content Placeholder 2"/>
          <p:cNvSpPr>
            <a:spLocks noGrp="1"/>
          </p:cNvSpPr>
          <p:nvPr>
            <p:ph idx="1"/>
          </p:nvPr>
        </p:nvSpPr>
        <p:spPr/>
        <p:txBody>
          <a:bodyPr/>
          <a:lstStyle/>
          <a:p>
            <a:pPr algn="r" rtl="1"/>
            <a:r>
              <a:rPr lang="fa-IR" b="1" dirty="0"/>
              <a:t>اختیار خرید پوشش یافته </a:t>
            </a:r>
            <a:r>
              <a:rPr lang="en-US" b="1" dirty="0" smtClean="0"/>
              <a:t>Covered </a:t>
            </a:r>
            <a:r>
              <a:rPr lang="en-US" b="1" dirty="0"/>
              <a:t>Call</a:t>
            </a:r>
            <a:r>
              <a:rPr lang="en-US" b="1" dirty="0" smtClean="0"/>
              <a:t>)</a:t>
            </a:r>
            <a:r>
              <a:rPr lang="fa-IR" b="1" dirty="0" smtClean="0"/>
              <a:t>)</a:t>
            </a:r>
            <a:endParaRPr lang="en-US" b="1" dirty="0"/>
          </a:p>
          <a:p>
            <a:pPr algn="r" rtl="1"/>
            <a:r>
              <a:rPr lang="fa-IR" dirty="0"/>
              <a:t>استراتژی اختیار خرید پوشش یافته یکی از محبوب‌ترین استراتژی‌های سودآور در بین افراد تازه کار و حرفه‌ای به شمار می‌رود. علت اصلی محبوبیت آن به این دلیل است که در زمان اجرای این استراتژی نه تنها هزینه‌ای پرداخت نمی‌شود، بلکه درآمدی نیز عاید سرمایه‌گذار می‌شود.</a:t>
            </a:r>
          </a:p>
          <a:p>
            <a:pPr algn="r" rtl="1"/>
            <a:r>
              <a:rPr lang="fa-IR" dirty="0"/>
              <a:t>نحوه پیاده سازی این استراتژی با </a:t>
            </a:r>
            <a:r>
              <a:rPr lang="fa-IR" b="1" dirty="0"/>
              <a:t>“خرید سهم و فروش اختیار خرید در زیان”</a:t>
            </a:r>
            <a:r>
              <a:rPr lang="fa-IR" u="sng" dirty="0"/>
              <a:t> </a:t>
            </a:r>
            <a:r>
              <a:rPr lang="fa-IR" dirty="0"/>
              <a:t>آغاز می‌شود </a:t>
            </a:r>
          </a:p>
          <a:p>
            <a:pPr algn="r" rtl="1"/>
            <a:r>
              <a:rPr lang="fa-IR" dirty="0"/>
              <a:t>این استراتژی مناسب زمانی است که سرمایه‌گذار انتظار افزایش قیمت چندانی را نداشته و بازار رنج را پیش‌بینی می‌کند. پس با خرید اختیارهای در زیان، سعی در کسب بازدهی از طریق پریمیوم کسب شده می‌نماید.</a:t>
            </a:r>
            <a:endParaRPr lang="en-US" dirty="0"/>
          </a:p>
        </p:txBody>
      </p:sp>
    </p:spTree>
    <p:extLst>
      <p:ext uri="{BB962C8B-B14F-4D97-AF65-F5344CB8AC3E}">
        <p14:creationId xmlns:p14="http://schemas.microsoft.com/office/powerpoint/2010/main" val="3925526700"/>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9252519" cy="7749479"/>
          </a:xfrm>
          <a:prstGeom prst="rect">
            <a:avLst/>
          </a:prstGeom>
        </p:spPr>
      </p:pic>
    </p:spTree>
    <p:extLst>
      <p:ext uri="{BB962C8B-B14F-4D97-AF65-F5344CB8AC3E}">
        <p14:creationId xmlns:p14="http://schemas.microsoft.com/office/powerpoint/2010/main" val="2565485828"/>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550108"/>
          </a:xfrm>
        </p:spPr>
        <p:txBody>
          <a:bodyPr>
            <a:normAutofit/>
          </a:bodyPr>
          <a:lstStyle/>
          <a:p>
            <a:pPr algn="r" rtl="1"/>
            <a:r>
              <a:rPr lang="fa-IR" sz="2400" dirty="0"/>
              <a:t>قيمت گذاري اختيار ها با استفاده از الگوي بلك-شولز:</a:t>
            </a:r>
            <a:endParaRPr lang="en-US" sz="2400" dirty="0"/>
          </a:p>
        </p:txBody>
      </p:sp>
      <p:sp>
        <p:nvSpPr>
          <p:cNvPr id="3" name="Content Placeholder 2"/>
          <p:cNvSpPr>
            <a:spLocks noGrp="1"/>
          </p:cNvSpPr>
          <p:nvPr>
            <p:ph idx="1"/>
          </p:nvPr>
        </p:nvSpPr>
        <p:spPr>
          <a:xfrm>
            <a:off x="-25261" y="836713"/>
            <a:ext cx="9073009" cy="5760640"/>
          </a:xfrm>
        </p:spPr>
        <p:txBody>
          <a:bodyPr>
            <a:normAutofit fontScale="47500" lnSpcReduction="20000"/>
          </a:bodyPr>
          <a:lstStyle/>
          <a:p>
            <a:pPr marL="609600" indent="-609600" algn="r" rtl="1">
              <a:lnSpc>
                <a:spcPct val="120000"/>
              </a:lnSpc>
              <a:buNone/>
              <a:defRPr/>
            </a:pPr>
            <a:r>
              <a:rPr lang="fa-IR" sz="4200" b="1" dirty="0">
                <a:cs typeface="B Titr" pitchFamily="2" charset="-78"/>
              </a:rPr>
              <a:t>فیشر بلک و مایرون شولز مدلی را برای ارزشیابی ((اختیارخرید)) ارائه کردندکه مورد استقبال و استفاده بسیاری از موسسات وانجمن های سرمایه گذاری قرار گرفت.</a:t>
            </a:r>
            <a:endParaRPr lang="en-US" sz="4200" b="1" dirty="0">
              <a:cs typeface="B Titr" pitchFamily="2" charset="-78"/>
            </a:endParaRPr>
          </a:p>
          <a:p>
            <a:pPr marL="609600" indent="-609600" algn="r" rtl="1">
              <a:lnSpc>
                <a:spcPct val="120000"/>
              </a:lnSpc>
              <a:buNone/>
              <a:defRPr/>
            </a:pPr>
            <a:endParaRPr lang="fa-IR" sz="4200" b="1" dirty="0">
              <a:cs typeface="B Titr" pitchFamily="2" charset="-78"/>
            </a:endParaRPr>
          </a:p>
          <a:p>
            <a:pPr marL="609600" indent="-609600" algn="r" rtl="1">
              <a:lnSpc>
                <a:spcPct val="120000"/>
              </a:lnSpc>
              <a:buNone/>
              <a:defRPr/>
            </a:pPr>
            <a:r>
              <a:rPr lang="fa-IR" sz="4200" b="1" dirty="0">
                <a:cs typeface="B Titr" pitchFamily="2" charset="-78"/>
              </a:rPr>
              <a:t>مفروضات اصلی مدل بلك-شولز جهت قيمت گذاري  اختيار معامله عبارت است از:</a:t>
            </a:r>
          </a:p>
          <a:p>
            <a:pPr marL="609600" indent="-609600" algn="r" rtl="1">
              <a:lnSpc>
                <a:spcPct val="120000"/>
              </a:lnSpc>
              <a:buFont typeface="Wingdings" pitchFamily="2" charset="2"/>
              <a:buAutoNum type="arabicPeriod"/>
              <a:defRPr/>
            </a:pPr>
            <a:r>
              <a:rPr lang="fa-IR" sz="4200" b="1" dirty="0">
                <a:cs typeface="2  Mitra" pitchFamily="2" charset="-78"/>
              </a:rPr>
              <a:t>رفتار قيمت سهام با مدل تابع لگاريتم نرمال(ميانگين </a:t>
            </a:r>
            <a:r>
              <a:rPr lang="en-US" sz="4200" b="1" dirty="0">
                <a:cs typeface="2  Mitra" pitchFamily="2" charset="-78"/>
              </a:rPr>
              <a:t>µ</a:t>
            </a:r>
            <a:r>
              <a:rPr lang="fa-IR" sz="4200" b="1" dirty="0">
                <a:cs typeface="2  Mitra" pitchFamily="2" charset="-78"/>
              </a:rPr>
              <a:t> و انحراف معيار </a:t>
            </a:r>
            <a:r>
              <a:rPr lang="el-GR" sz="4200" b="1" dirty="0">
                <a:cs typeface="2  Mitra" pitchFamily="2" charset="-78"/>
              </a:rPr>
              <a:t>σ</a:t>
            </a:r>
            <a:r>
              <a:rPr lang="fa-IR" sz="4200" b="1" dirty="0">
                <a:cs typeface="2  Mitra" pitchFamily="2" charset="-78"/>
              </a:rPr>
              <a:t>) مطابقت دارد.</a:t>
            </a:r>
          </a:p>
          <a:p>
            <a:pPr marL="609600" indent="-609600" algn="r" rtl="1">
              <a:lnSpc>
                <a:spcPct val="120000"/>
              </a:lnSpc>
              <a:buFont typeface="Wingdings" pitchFamily="2" charset="2"/>
              <a:buAutoNum type="arabicPeriod"/>
              <a:defRPr/>
            </a:pPr>
            <a:r>
              <a:rPr lang="fa-IR" sz="4200" b="1" dirty="0">
                <a:cs typeface="2  Mitra" pitchFamily="2" charset="-78"/>
              </a:rPr>
              <a:t>هيچگونه هزينه معاملاتي يا مالياتي وجود ندارد، کلیه اوراق بهادار به طور كامل قابل تفکیک و تجزیه هستند.</a:t>
            </a:r>
          </a:p>
          <a:p>
            <a:pPr marL="609600" indent="-609600" algn="r" rtl="1">
              <a:lnSpc>
                <a:spcPct val="120000"/>
              </a:lnSpc>
              <a:buFont typeface="Wingdings" pitchFamily="2" charset="2"/>
              <a:buAutoNum type="arabicPeriod"/>
              <a:defRPr/>
            </a:pPr>
            <a:r>
              <a:rPr lang="fa-IR" sz="4200" b="1" dirty="0">
                <a:cs typeface="2  Mitra" pitchFamily="2" charset="-78"/>
              </a:rPr>
              <a:t>سهام موردنظر در طول عمر اختيار معامله آن سود پرداخت نمي كند.</a:t>
            </a:r>
          </a:p>
          <a:p>
            <a:pPr marL="609600" indent="-609600" algn="r" rtl="1">
              <a:lnSpc>
                <a:spcPct val="120000"/>
              </a:lnSpc>
              <a:buFont typeface="Wingdings" pitchFamily="2" charset="2"/>
              <a:buAutoNum type="arabicPeriod"/>
              <a:defRPr/>
            </a:pPr>
            <a:r>
              <a:rPr lang="fa-IR" sz="4200" b="1" dirty="0">
                <a:cs typeface="2  Mitra" pitchFamily="2" charset="-78"/>
              </a:rPr>
              <a:t>هيچگونه فرصتهاي آربيتراژي بدون ريسك وجود ندارد.</a:t>
            </a:r>
          </a:p>
          <a:p>
            <a:pPr marL="609600" indent="-609600" algn="r" rtl="1">
              <a:lnSpc>
                <a:spcPct val="120000"/>
              </a:lnSpc>
              <a:buFont typeface="Wingdings" pitchFamily="2" charset="2"/>
              <a:buAutoNum type="arabicPeriod"/>
              <a:defRPr/>
            </a:pPr>
            <a:r>
              <a:rPr lang="fa-IR" sz="4200" b="1" dirty="0">
                <a:cs typeface="2  Mitra" pitchFamily="2" charset="-78"/>
              </a:rPr>
              <a:t>معاملات اوراق بهادار در هر زمانی امکانپذیر می باشد</a:t>
            </a:r>
          </a:p>
          <a:p>
            <a:pPr marL="609600" indent="-609600" algn="r" rtl="1">
              <a:lnSpc>
                <a:spcPct val="120000"/>
              </a:lnSpc>
              <a:buFont typeface="Wingdings" pitchFamily="2" charset="2"/>
              <a:buAutoNum type="arabicPeriod"/>
              <a:defRPr/>
            </a:pPr>
            <a:r>
              <a:rPr lang="fa-IR" sz="4200" b="1" dirty="0">
                <a:cs typeface="2  Mitra" pitchFamily="2" charset="-78"/>
              </a:rPr>
              <a:t>سرمايه گذاران ميتوانند با نرخ يكساني (نرخ بهره بدون ريسك) وام بگيرند یا وام دهند.</a:t>
            </a:r>
          </a:p>
          <a:p>
            <a:pPr marL="609600" indent="-609600" algn="r" rtl="1">
              <a:lnSpc>
                <a:spcPct val="120000"/>
              </a:lnSpc>
              <a:buFont typeface="Wingdings" pitchFamily="2" charset="2"/>
              <a:buAutoNum type="arabicPeriod"/>
              <a:defRPr/>
            </a:pPr>
            <a:r>
              <a:rPr lang="fa-IR" sz="4200" b="1" dirty="0">
                <a:cs typeface="2  Mitra" pitchFamily="2" charset="-78"/>
              </a:rPr>
              <a:t>نرخ بهره بدون ريسك كوتاه مدت(</a:t>
            </a:r>
            <a:r>
              <a:rPr lang="en-US" sz="4200" b="1" dirty="0">
                <a:cs typeface="2  Mitra" pitchFamily="2" charset="-78"/>
              </a:rPr>
              <a:t>r</a:t>
            </a:r>
            <a:r>
              <a:rPr lang="fa-IR" sz="4200" b="1" dirty="0">
                <a:cs typeface="2  Mitra" pitchFamily="2" charset="-78"/>
              </a:rPr>
              <a:t>) ، ثابت است.</a:t>
            </a:r>
          </a:p>
          <a:p>
            <a:endParaRPr lang="en-US" dirty="0"/>
          </a:p>
        </p:txBody>
      </p:sp>
    </p:spTree>
    <p:extLst>
      <p:ext uri="{BB962C8B-B14F-4D97-AF65-F5344CB8AC3E}">
        <p14:creationId xmlns:p14="http://schemas.microsoft.com/office/powerpoint/2010/main" val="2860480877"/>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4"/>
          <p:cNvSpPr>
            <a:spLocks noGrp="1" noChangeArrowheads="1"/>
          </p:cNvSpPr>
          <p:nvPr>
            <p:ph type="title"/>
          </p:nvPr>
        </p:nvSpPr>
        <p:spPr>
          <a:xfrm>
            <a:off x="214313" y="1340768"/>
            <a:ext cx="8534151" cy="6366197"/>
          </a:xfrm>
        </p:spPr>
        <p:txBody>
          <a:bodyPr>
            <a:normAutofit fontScale="90000"/>
          </a:bodyPr>
          <a:lstStyle/>
          <a:p>
            <a:pPr algn="r" rtl="1">
              <a:defRPr/>
            </a:pPr>
            <a:r>
              <a:rPr lang="fa-IR" sz="3200" b="1" dirty="0" smtClean="0"/>
              <a:t/>
            </a:r>
            <a:br>
              <a:rPr lang="fa-IR" sz="3200" b="1" dirty="0" smtClean="0"/>
            </a:br>
            <a:r>
              <a:rPr lang="fa-IR" sz="3200" b="1" dirty="0" smtClean="0"/>
              <a:t/>
            </a:r>
            <a:br>
              <a:rPr lang="fa-IR" sz="3200" b="1" dirty="0" smtClean="0"/>
            </a:br>
            <a:r>
              <a:rPr lang="en-US" sz="3200" b="1" dirty="0" smtClean="0"/>
              <a:t/>
            </a:r>
            <a:br>
              <a:rPr lang="en-US" sz="3200" b="1" dirty="0" smtClean="0"/>
            </a:br>
            <a:r>
              <a:rPr lang="en-US" sz="3200" b="1" dirty="0" smtClean="0"/>
              <a:t/>
            </a:r>
            <a:br>
              <a:rPr lang="en-US" sz="3200" b="1" dirty="0" smtClean="0"/>
            </a:br>
            <a:r>
              <a:rPr lang="en-US" sz="3200" b="1" dirty="0" smtClean="0"/>
              <a:t/>
            </a:r>
            <a:br>
              <a:rPr lang="en-US" sz="3200" b="1" dirty="0" smtClean="0"/>
            </a:br>
            <a:r>
              <a:rPr lang="en-US" sz="2800" b="1" dirty="0" smtClean="0">
                <a:solidFill>
                  <a:srgbClr val="FF0000"/>
                </a:solidFill>
              </a:rPr>
              <a:t/>
            </a:r>
            <a:br>
              <a:rPr lang="en-US" sz="2800" b="1" dirty="0" smtClean="0">
                <a:solidFill>
                  <a:srgbClr val="FF0000"/>
                </a:solidFill>
              </a:rPr>
            </a:br>
            <a:r>
              <a:rPr lang="fa-IR" sz="2800" b="1" dirty="0" smtClean="0">
                <a:solidFill>
                  <a:srgbClr val="FF0000"/>
                </a:solidFill>
                <a:cs typeface="B Titr" pitchFamily="2" charset="-78"/>
              </a:rPr>
              <a:t>فرمول هاي قيمت گذاري بلك-شولز:</a:t>
            </a:r>
            <a:r>
              <a:rPr lang="fa-IR" sz="2800" b="1" dirty="0" smtClean="0">
                <a:solidFill>
                  <a:srgbClr val="FF0000"/>
                </a:solidFill>
              </a:rPr>
              <a:t/>
            </a:r>
            <a:br>
              <a:rPr lang="fa-IR" sz="2800" b="1" dirty="0" smtClean="0">
                <a:solidFill>
                  <a:srgbClr val="FF0000"/>
                </a:solidFill>
              </a:rPr>
            </a:br>
            <a:r>
              <a:rPr lang="en-US" sz="2800" b="1" dirty="0" smtClean="0">
                <a:solidFill>
                  <a:srgbClr val="FF0000"/>
                </a:solidFill>
              </a:rPr>
              <a:t/>
            </a:r>
            <a:br>
              <a:rPr lang="en-US" sz="2800" b="1" dirty="0" smtClean="0">
                <a:solidFill>
                  <a:srgbClr val="FF0000"/>
                </a:solidFill>
              </a:rPr>
            </a:br>
            <a:r>
              <a:rPr lang="en-US" sz="2800" dirty="0" smtClean="0">
                <a:solidFill>
                  <a:schemeClr val="tx1"/>
                </a:solidFill>
              </a:rPr>
              <a:t>c </a:t>
            </a:r>
            <a:r>
              <a:rPr lang="fa-IR" sz="2800" dirty="0" smtClean="0">
                <a:solidFill>
                  <a:schemeClr val="tx1"/>
                </a:solidFill>
              </a:rPr>
              <a:t>: قیمت اختیار خرید اروپایی</a:t>
            </a:r>
            <a:br>
              <a:rPr lang="fa-IR" sz="2800" dirty="0" smtClean="0">
                <a:solidFill>
                  <a:schemeClr val="tx1"/>
                </a:solidFill>
              </a:rPr>
            </a:br>
            <a:r>
              <a:rPr lang="en-US" sz="2800" dirty="0" smtClean="0">
                <a:solidFill>
                  <a:schemeClr val="tx1"/>
                </a:solidFill>
              </a:rPr>
              <a:t>p </a:t>
            </a:r>
            <a:r>
              <a:rPr lang="fa-IR" sz="2800" dirty="0" smtClean="0">
                <a:solidFill>
                  <a:schemeClr val="tx1"/>
                </a:solidFill>
              </a:rPr>
              <a:t>: قیمت اختیار فروش اروپایی</a:t>
            </a:r>
            <a:r>
              <a:rPr lang="fa-IR" sz="2800" dirty="0" smtClean="0">
                <a:solidFill>
                  <a:srgbClr val="FF0000"/>
                </a:solidFill>
              </a:rPr>
              <a:t/>
            </a:r>
            <a:br>
              <a:rPr lang="fa-IR" sz="2800" dirty="0" smtClean="0">
                <a:solidFill>
                  <a:srgbClr val="FF0000"/>
                </a:solidFill>
              </a:rPr>
            </a:br>
            <a:r>
              <a:rPr lang="en-US" sz="2700" dirty="0" err="1" smtClean="0">
                <a:solidFill>
                  <a:schemeClr val="tx1"/>
                </a:solidFill>
                <a:effectLst/>
              </a:rPr>
              <a:t>d</a:t>
            </a:r>
            <a:r>
              <a:rPr lang="en-US" sz="2700" baseline="-25000" dirty="0" err="1" smtClean="0">
                <a:solidFill>
                  <a:schemeClr val="tx1"/>
                </a:solidFill>
                <a:effectLst/>
              </a:rPr>
              <a:t>1</a:t>
            </a:r>
            <a:r>
              <a:rPr lang="en-US" sz="2700" baseline="-25000" dirty="0" smtClean="0">
                <a:solidFill>
                  <a:schemeClr val="tx1"/>
                </a:solidFill>
                <a:effectLst/>
              </a:rPr>
              <a:t> </a:t>
            </a:r>
            <a:r>
              <a:rPr lang="fa-IR" sz="2700" dirty="0" smtClean="0">
                <a:solidFill>
                  <a:schemeClr val="tx1"/>
                </a:solidFill>
                <a:effectLst/>
              </a:rPr>
              <a:t>و</a:t>
            </a:r>
            <a:r>
              <a:rPr lang="en-US" sz="2700" dirty="0" smtClean="0">
                <a:solidFill>
                  <a:schemeClr val="tx1"/>
                </a:solidFill>
                <a:effectLst/>
              </a:rPr>
              <a:t>:</a:t>
            </a:r>
            <a:r>
              <a:rPr lang="en-US" sz="3200" dirty="0" smtClean="0">
                <a:solidFill>
                  <a:schemeClr val="tx1"/>
                </a:solidFill>
                <a:effectLst/>
              </a:rPr>
              <a:t> </a:t>
            </a:r>
            <a:r>
              <a:rPr lang="en-US" sz="2700" dirty="0" err="1" smtClean="0">
                <a:solidFill>
                  <a:schemeClr val="tx1"/>
                </a:solidFill>
                <a:effectLst/>
              </a:rPr>
              <a:t>d</a:t>
            </a:r>
            <a:r>
              <a:rPr lang="en-US" sz="2700" baseline="-25000" dirty="0" err="1" smtClean="0">
                <a:solidFill>
                  <a:schemeClr val="tx1"/>
                </a:solidFill>
                <a:effectLst/>
              </a:rPr>
              <a:t>2</a:t>
            </a:r>
            <a:r>
              <a:rPr lang="en-US" sz="3200" baseline="-25000" dirty="0" smtClean="0">
                <a:solidFill>
                  <a:schemeClr val="tx1"/>
                </a:solidFill>
                <a:effectLst/>
              </a:rPr>
              <a:t> </a:t>
            </a:r>
            <a:r>
              <a:rPr lang="fa-IR" sz="3200" baseline="-25000" dirty="0" smtClean="0">
                <a:solidFill>
                  <a:schemeClr val="tx1"/>
                </a:solidFill>
                <a:effectLst/>
              </a:rPr>
              <a:t> </a:t>
            </a:r>
            <a:r>
              <a:rPr lang="fa-IR" sz="2200" dirty="0" smtClean="0">
                <a:solidFill>
                  <a:schemeClr val="tx1"/>
                </a:solidFill>
                <a:effectLst/>
              </a:rPr>
              <a:t>انحراف از ارزش مورد انتظار یک توزیع نرمال</a:t>
            </a:r>
            <a:br>
              <a:rPr lang="fa-IR" sz="2200" dirty="0" smtClean="0">
                <a:solidFill>
                  <a:schemeClr val="tx1"/>
                </a:solidFill>
                <a:effectLst/>
              </a:rPr>
            </a:br>
            <a:r>
              <a:rPr lang="fa-IR" sz="2200" dirty="0" smtClean="0">
                <a:solidFill>
                  <a:schemeClr val="tx1"/>
                </a:solidFill>
                <a:effectLst/>
              </a:rPr>
              <a:t> واحداست(توزیع نرمال واحد حالت خاصی از توزیع نرمال است</a:t>
            </a:r>
            <a:br>
              <a:rPr lang="fa-IR" sz="2200" dirty="0" smtClean="0">
                <a:solidFill>
                  <a:schemeClr val="tx1"/>
                </a:solidFill>
                <a:effectLst/>
              </a:rPr>
            </a:br>
            <a:r>
              <a:rPr lang="fa-IR" sz="2200" dirty="0" smtClean="0">
                <a:solidFill>
                  <a:schemeClr val="tx1"/>
                </a:solidFill>
                <a:effectLst/>
              </a:rPr>
              <a:t> که ارزش مورد انتظار آن صفر وانحراف معیار آن یک است)</a:t>
            </a:r>
            <a:r>
              <a:rPr lang="en-US" sz="2200" dirty="0" smtClean="0">
                <a:solidFill>
                  <a:schemeClr val="tx1"/>
                </a:solidFill>
                <a:effectLst/>
              </a:rPr>
              <a:t/>
            </a:r>
            <a:br>
              <a:rPr lang="en-US" sz="2200" dirty="0" smtClean="0">
                <a:solidFill>
                  <a:schemeClr val="tx1"/>
                </a:solidFill>
                <a:effectLst/>
              </a:rPr>
            </a:br>
            <a:r>
              <a:rPr lang="fa-IR" sz="3200" b="1" dirty="0" smtClean="0"/>
              <a:t/>
            </a:r>
            <a:br>
              <a:rPr lang="fa-IR" sz="3200" b="1" dirty="0" smtClean="0"/>
            </a:br>
            <a:r>
              <a:rPr lang="fa-IR" sz="2000" b="1" dirty="0" smtClean="0">
                <a:solidFill>
                  <a:schemeClr val="tx1"/>
                </a:solidFill>
              </a:rPr>
              <a:t>در این مدل برای تعیین ارزش اوراق اختیار از پنج متغییر استفاده می شود</a:t>
            </a:r>
            <a:r>
              <a:rPr lang="fa-IR" sz="3200" b="1" dirty="0" smtClean="0"/>
              <a:t>                     </a:t>
            </a:r>
            <a:br>
              <a:rPr lang="fa-IR" sz="3200" b="1" dirty="0" smtClean="0"/>
            </a:br>
            <a:r>
              <a:rPr lang="fa-IR" sz="2400" b="1" dirty="0" smtClean="0"/>
              <a:t> .</a:t>
            </a:r>
            <a:r>
              <a:rPr lang="en-US" sz="2200" b="1" dirty="0" smtClean="0"/>
              <a:t>s</a:t>
            </a:r>
            <a:r>
              <a:rPr lang="fa-IR" sz="2200" b="1" dirty="0" smtClean="0"/>
              <a:t>:قيمت جاري سهم </a:t>
            </a:r>
            <a:br>
              <a:rPr lang="fa-IR" sz="2200" b="1" dirty="0" smtClean="0"/>
            </a:br>
            <a:r>
              <a:rPr lang="fa-IR" sz="2200" b="1" dirty="0" smtClean="0"/>
              <a:t> </a:t>
            </a:r>
            <a:r>
              <a:rPr lang="en-US" sz="2200" b="1" dirty="0" smtClean="0"/>
              <a:t>k</a:t>
            </a:r>
            <a:r>
              <a:rPr lang="fa-IR" sz="2200" b="1" dirty="0" smtClean="0"/>
              <a:t>:قيمت توافقي اختیار معامله</a:t>
            </a:r>
            <a:br>
              <a:rPr lang="fa-IR" sz="2200" b="1" dirty="0" smtClean="0"/>
            </a:br>
            <a:r>
              <a:rPr lang="fa-IR" sz="2200" b="1" dirty="0" smtClean="0"/>
              <a:t> </a:t>
            </a:r>
            <a:r>
              <a:rPr lang="en-US" sz="2200" b="1" dirty="0" smtClean="0"/>
              <a:t>T</a:t>
            </a:r>
            <a:r>
              <a:rPr lang="fa-IR" sz="2200" b="1" dirty="0" smtClean="0"/>
              <a:t>:مدت زمان باقيمانده تا انقضای برگ اختیار        </a:t>
            </a:r>
            <a:br>
              <a:rPr lang="fa-IR" sz="2200" b="1" dirty="0" smtClean="0"/>
            </a:br>
            <a:r>
              <a:rPr lang="fa-IR" sz="2200" b="1" dirty="0" smtClean="0"/>
              <a:t> </a:t>
            </a:r>
            <a:r>
              <a:rPr lang="en-US" sz="2200" b="1" dirty="0" smtClean="0"/>
              <a:t>r</a:t>
            </a:r>
            <a:r>
              <a:rPr lang="fa-IR" sz="2200" b="1" dirty="0" smtClean="0"/>
              <a:t>:نرخ بهره بدون ريسك(به صورت مركب و پيوسته)</a:t>
            </a:r>
            <a:br>
              <a:rPr lang="fa-IR" sz="2200" b="1" dirty="0" smtClean="0"/>
            </a:br>
            <a:r>
              <a:rPr lang="fa-IR" sz="2200" b="1" dirty="0" smtClean="0"/>
              <a:t> </a:t>
            </a:r>
            <a:r>
              <a:rPr lang="el-GR" sz="2200" b="1" dirty="0" smtClean="0"/>
              <a:t>σ</a:t>
            </a:r>
            <a:r>
              <a:rPr lang="fa-IR" sz="2200" b="1" dirty="0" smtClean="0"/>
              <a:t>:نوسان پذيري قيمت سهام موردنظر</a:t>
            </a:r>
            <a:r>
              <a:rPr lang="fa-IR" sz="3200" b="1" dirty="0" smtClean="0"/>
              <a:t/>
            </a:r>
            <a:br>
              <a:rPr lang="fa-IR" sz="3200" b="1" dirty="0" smtClean="0"/>
            </a:br>
            <a:r>
              <a:rPr lang="fa-IR" sz="3200" b="1" dirty="0" smtClean="0"/>
              <a:t/>
            </a:r>
            <a:br>
              <a:rPr lang="fa-IR" sz="3200" b="1" dirty="0" smtClean="0"/>
            </a:br>
            <a:r>
              <a:rPr lang="fa-IR" sz="3200" b="1" dirty="0" smtClean="0"/>
              <a:t/>
            </a:r>
            <a:br>
              <a:rPr lang="fa-IR" sz="3200" b="1" dirty="0" smtClean="0"/>
            </a:br>
            <a:r>
              <a:rPr lang="fa-IR" sz="3200" b="1" dirty="0" smtClean="0"/>
              <a:t/>
            </a:r>
            <a:br>
              <a:rPr lang="fa-IR" sz="3200" b="1" dirty="0" smtClean="0"/>
            </a:br>
            <a:r>
              <a:rPr lang="fa-IR" sz="3200" b="1" dirty="0" smtClean="0"/>
              <a:t/>
            </a:r>
            <a:br>
              <a:rPr lang="fa-IR" sz="3200" b="1" dirty="0" smtClean="0"/>
            </a:br>
            <a:r>
              <a:rPr lang="fa-IR" sz="3200" b="1" dirty="0" smtClean="0"/>
              <a:t/>
            </a:r>
            <a:br>
              <a:rPr lang="fa-IR" sz="3200" b="1" dirty="0" smtClean="0"/>
            </a:br>
            <a:r>
              <a:rPr lang="fa-IR" sz="3200" b="1" dirty="0" smtClean="0"/>
              <a:t/>
            </a:r>
            <a:br>
              <a:rPr lang="fa-IR" sz="3200" b="1" dirty="0" smtClean="0"/>
            </a:br>
            <a:r>
              <a:rPr lang="fa-IR" sz="3200" b="1" dirty="0" smtClean="0"/>
              <a:t/>
            </a:r>
            <a:br>
              <a:rPr lang="fa-IR" sz="3200" b="1" dirty="0" smtClean="0"/>
            </a:br>
            <a:endParaRPr lang="en-US" sz="3200" b="1" dirty="0" smtClean="0"/>
          </a:p>
        </p:txBody>
      </p:sp>
      <p:pic>
        <p:nvPicPr>
          <p:cNvPr id="26627" name="Picture 5"/>
          <p:cNvPicPr>
            <a:picLocks noChangeAspect="1" noChangeArrowheads="1"/>
          </p:cNvPicPr>
          <p:nvPr/>
        </p:nvPicPr>
        <p:blipFill>
          <a:blip r:embed="rId2"/>
          <a:srcRect/>
          <a:stretch>
            <a:fillRect/>
          </a:stretch>
        </p:blipFill>
        <p:spPr bwMode="auto">
          <a:xfrm>
            <a:off x="168725" y="1417180"/>
            <a:ext cx="3429000" cy="720725"/>
          </a:xfrm>
          <a:prstGeom prst="rect">
            <a:avLst/>
          </a:prstGeom>
          <a:noFill/>
          <a:ln w="9525">
            <a:noFill/>
            <a:miter lim="800000"/>
            <a:headEnd/>
            <a:tailEnd/>
          </a:ln>
        </p:spPr>
      </p:pic>
      <p:pic>
        <p:nvPicPr>
          <p:cNvPr id="26628" name="Picture 6"/>
          <p:cNvPicPr>
            <a:picLocks noChangeAspect="1" noChangeArrowheads="1"/>
          </p:cNvPicPr>
          <p:nvPr/>
        </p:nvPicPr>
        <p:blipFill>
          <a:blip r:embed="rId3"/>
          <a:srcRect/>
          <a:stretch>
            <a:fillRect/>
          </a:stretch>
        </p:blipFill>
        <p:spPr bwMode="auto">
          <a:xfrm>
            <a:off x="204443" y="581837"/>
            <a:ext cx="3357563" cy="720725"/>
          </a:xfrm>
          <a:prstGeom prst="rect">
            <a:avLst/>
          </a:prstGeom>
          <a:noFill/>
          <a:ln w="9525">
            <a:noFill/>
            <a:miter lim="800000"/>
            <a:headEnd/>
            <a:tailEnd/>
          </a:ln>
        </p:spPr>
      </p:pic>
      <p:pic>
        <p:nvPicPr>
          <p:cNvPr id="26629" name="Picture 7"/>
          <p:cNvPicPr>
            <a:picLocks noChangeAspect="1" noChangeArrowheads="1"/>
          </p:cNvPicPr>
          <p:nvPr/>
        </p:nvPicPr>
        <p:blipFill>
          <a:blip r:embed="rId4"/>
          <a:srcRect/>
          <a:stretch>
            <a:fillRect/>
          </a:stretch>
        </p:blipFill>
        <p:spPr bwMode="auto">
          <a:xfrm>
            <a:off x="129984" y="2492896"/>
            <a:ext cx="3577920" cy="2681288"/>
          </a:xfrm>
          <a:prstGeom prst="rect">
            <a:avLst/>
          </a:prstGeom>
          <a:noFill/>
          <a:ln w="9525">
            <a:noFill/>
            <a:miter lim="800000"/>
            <a:headEnd/>
            <a:tailEnd/>
          </a:ln>
        </p:spPr>
      </p:pic>
    </p:spTree>
    <p:extLst>
      <p:ext uri="{BB962C8B-B14F-4D97-AF65-F5344CB8AC3E}">
        <p14:creationId xmlns:p14="http://schemas.microsoft.com/office/powerpoint/2010/main" val="296497508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70660"/>
                                        </p:tgtEl>
                                        <p:attrNameLst>
                                          <p:attrName>style.visibility</p:attrName>
                                        </p:attrNameLst>
                                      </p:cBhvr>
                                      <p:to>
                                        <p:strVal val="visible"/>
                                      </p:to>
                                    </p:set>
                                    <p:animEffect transition="in" filter="blinds(horizontal)">
                                      <p:cBhvr>
                                        <p:cTn id="7" dur="500"/>
                                        <p:tgtEl>
                                          <p:spTgt spid="70660"/>
                                        </p:tgtEl>
                                      </p:cBhvr>
                                    </p:animEffect>
                                  </p:childTnLst>
                                </p:cTn>
                              </p:par>
                            </p:childTnLst>
                          </p:cTn>
                        </p:par>
                        <p:par>
                          <p:cTn id="8" fill="hold">
                            <p:stCondLst>
                              <p:cond delay="500"/>
                            </p:stCondLst>
                            <p:childTnLst>
                              <p:par>
                                <p:cTn id="9" presetID="4" presetClass="entr" presetSubtype="16" fill="hold" nodeType="afterEffect">
                                  <p:stCondLst>
                                    <p:cond delay="0"/>
                                  </p:stCondLst>
                                  <p:childTnLst>
                                    <p:set>
                                      <p:cBhvr>
                                        <p:cTn id="10" dur="1" fill="hold">
                                          <p:stCondLst>
                                            <p:cond delay="0"/>
                                          </p:stCondLst>
                                        </p:cTn>
                                        <p:tgtEl>
                                          <p:spTgt spid="26627"/>
                                        </p:tgtEl>
                                        <p:attrNameLst>
                                          <p:attrName>style.visibility</p:attrName>
                                        </p:attrNameLst>
                                      </p:cBhvr>
                                      <p:to>
                                        <p:strVal val="visible"/>
                                      </p:to>
                                    </p:set>
                                    <p:animEffect transition="in" filter="box(in)">
                                      <p:cBhvr>
                                        <p:cTn id="11" dur="500"/>
                                        <p:tgtEl>
                                          <p:spTgt spid="26627"/>
                                        </p:tgtEl>
                                      </p:cBhvr>
                                    </p:animEffect>
                                  </p:childTnLst>
                                </p:cTn>
                              </p:par>
                            </p:childTnLst>
                          </p:cTn>
                        </p:par>
                        <p:par>
                          <p:cTn id="12" fill="hold">
                            <p:stCondLst>
                              <p:cond delay="1000"/>
                            </p:stCondLst>
                            <p:childTnLst>
                              <p:par>
                                <p:cTn id="13" presetID="4" presetClass="entr" presetSubtype="16" fill="hold" nodeType="afterEffect">
                                  <p:stCondLst>
                                    <p:cond delay="0"/>
                                  </p:stCondLst>
                                  <p:childTnLst>
                                    <p:set>
                                      <p:cBhvr>
                                        <p:cTn id="14" dur="1" fill="hold">
                                          <p:stCondLst>
                                            <p:cond delay="0"/>
                                          </p:stCondLst>
                                        </p:cTn>
                                        <p:tgtEl>
                                          <p:spTgt spid="26628"/>
                                        </p:tgtEl>
                                        <p:attrNameLst>
                                          <p:attrName>style.visibility</p:attrName>
                                        </p:attrNameLst>
                                      </p:cBhvr>
                                      <p:to>
                                        <p:strVal val="visible"/>
                                      </p:to>
                                    </p:set>
                                    <p:animEffect transition="in" filter="box(in)">
                                      <p:cBhvr>
                                        <p:cTn id="15" dur="500"/>
                                        <p:tgtEl>
                                          <p:spTgt spid="26628"/>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26629"/>
                                        </p:tgtEl>
                                        <p:attrNameLst>
                                          <p:attrName>style.visibility</p:attrName>
                                        </p:attrNameLst>
                                      </p:cBhvr>
                                      <p:to>
                                        <p:strVal val="visible"/>
                                      </p:to>
                                    </p:set>
                                    <p:animEffect transition="in" filter="checkerboard(across)">
                                      <p:cBhvr>
                                        <p:cTn id="19" dur="500"/>
                                        <p:tgtEl>
                                          <p:spTgt spid="26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977" y="0"/>
            <a:ext cx="7543800" cy="1450757"/>
          </a:xfrm>
        </p:spPr>
        <p:txBody>
          <a:bodyPr>
            <a:normAutofit/>
          </a:bodyPr>
          <a:lstStyle/>
          <a:p>
            <a:pPr algn="r" rtl="1"/>
            <a:r>
              <a:rPr lang="fa-IR" sz="3200" dirty="0">
                <a:solidFill>
                  <a:srgbClr val="000000"/>
                </a:solidFill>
                <a:latin typeface="Vazirmatn"/>
              </a:rPr>
              <a:t>قرارداد معاوضه یا </a:t>
            </a:r>
            <a:r>
              <a:rPr lang="en-US" sz="3200" dirty="0">
                <a:solidFill>
                  <a:srgbClr val="000000"/>
                </a:solidFill>
                <a:latin typeface="Vazirmatn"/>
              </a:rPr>
              <a:t>Swap Contract </a:t>
            </a:r>
            <a:endParaRPr lang="en-US" sz="3200" dirty="0"/>
          </a:p>
        </p:txBody>
      </p:sp>
      <p:sp>
        <p:nvSpPr>
          <p:cNvPr id="3" name="Content Placeholder 2"/>
          <p:cNvSpPr>
            <a:spLocks noGrp="1"/>
          </p:cNvSpPr>
          <p:nvPr>
            <p:ph idx="1"/>
          </p:nvPr>
        </p:nvSpPr>
        <p:spPr>
          <a:xfrm>
            <a:off x="179512" y="1845734"/>
            <a:ext cx="8640959" cy="4247562"/>
          </a:xfrm>
        </p:spPr>
        <p:txBody>
          <a:bodyPr>
            <a:noAutofit/>
          </a:bodyPr>
          <a:lstStyle/>
          <a:p>
            <a:pPr algn="r" rtl="1">
              <a:lnSpc>
                <a:spcPct val="150000"/>
              </a:lnSpc>
            </a:pPr>
            <a:r>
              <a:rPr lang="fa-IR" dirty="0">
                <a:latin typeface="B Nazanin"/>
              </a:rPr>
              <a:t>قرارداد معاوضه یا </a:t>
            </a:r>
            <a:r>
              <a:rPr lang="en-US" dirty="0">
                <a:latin typeface="B Nazanin"/>
              </a:rPr>
              <a:t>Swap Contract </a:t>
            </a:r>
            <a:r>
              <a:rPr lang="fa-IR" dirty="0">
                <a:latin typeface="B Nazanin"/>
              </a:rPr>
              <a:t>یکی از انواع اوراق مشتقه است که طی آن طرفین قرارداد تصمیم می‌گیرند دو دارایی و یا سود و منافع حاصل از آن‌ها را برای مدتی مشخص و طبق ارزش مشخصی در اختیار یکدیگر قرار دهند یا به عبارتی آن را معاوضه کنند. قرارداد معاوضه یا سوآپ در واقع نوعی قرارداد غیررسمی بوده و شکل کامل‌تر قرارداد فوروارد یا </a:t>
            </a:r>
            <a:r>
              <a:rPr lang="en-US" dirty="0">
                <a:latin typeface="B Nazanin"/>
              </a:rPr>
              <a:t>Forward Contract </a:t>
            </a:r>
            <a:r>
              <a:rPr lang="fa-IR" dirty="0">
                <a:latin typeface="B Nazanin"/>
              </a:rPr>
              <a:t>است. از مهم‌ترین دلایل اهمیت شناخت قرارداد معاوضه یا سوآپ به عنوان یک ابزار مشتقه، کنترل ریسک‌هایی است که ممکن است سرمایه ما را در معرض خطر قرار دهند؛ به این صورت که سرمایه‌گذاران با پیش‌بینی افزایش یا کاهش قیمت یک نوع دارای با عقد قراردادهایی مانند قرارداد سوآپ می‌توانند در موقعیت مخالف حرکت بازار قرار گرفته و از ضررهای احتمالی جلوگیری کرده و یا آن را به حداقل برسانند. </a:t>
            </a:r>
            <a:r>
              <a:rPr lang="fa-IR" dirty="0" smtClean="0">
                <a:latin typeface="B Nazanin"/>
              </a:rPr>
              <a:t>در اسلاید های بعد انواع قراداد سواپ را توضیح خواهیم داد...</a:t>
            </a:r>
            <a:r>
              <a:rPr lang="fa-IR" dirty="0">
                <a:latin typeface="B Nazanin"/>
              </a:rPr>
              <a:t/>
            </a:r>
            <a:br>
              <a:rPr lang="fa-IR" dirty="0">
                <a:latin typeface="B Nazanin"/>
              </a:rPr>
            </a:br>
            <a:endParaRPr lang="en-US" dirty="0">
              <a:latin typeface="B Nazanin"/>
            </a:endParaRPr>
          </a:p>
        </p:txBody>
      </p:sp>
    </p:spTree>
    <p:extLst>
      <p:ext uri="{BB962C8B-B14F-4D97-AF65-F5344CB8AC3E}">
        <p14:creationId xmlns:p14="http://schemas.microsoft.com/office/powerpoint/2010/main" val="463253278"/>
      </p:ext>
    </p:extLst>
  </p:cSld>
  <p:clrMapOvr>
    <a:masterClrMapping/>
  </p:clrMapOvr>
  <p:transition spd="slow">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7543800" cy="756633"/>
          </a:xfrm>
        </p:spPr>
        <p:txBody>
          <a:bodyPr>
            <a:normAutofit/>
          </a:bodyPr>
          <a:lstStyle/>
          <a:p>
            <a:pPr algn="r" rtl="1"/>
            <a:r>
              <a:rPr lang="fa-IR" sz="3200" dirty="0"/>
              <a:t>قرارداد سوآپ ارزی (</a:t>
            </a:r>
            <a:r>
              <a:rPr lang="en-US" sz="3200" dirty="0"/>
              <a:t>currency swap)</a:t>
            </a:r>
          </a:p>
        </p:txBody>
      </p:sp>
      <p:sp>
        <p:nvSpPr>
          <p:cNvPr id="3" name="Content Placeholder 2"/>
          <p:cNvSpPr>
            <a:spLocks noGrp="1"/>
          </p:cNvSpPr>
          <p:nvPr>
            <p:ph idx="1"/>
          </p:nvPr>
        </p:nvSpPr>
        <p:spPr>
          <a:xfrm>
            <a:off x="179512" y="1700808"/>
            <a:ext cx="8712968" cy="4608512"/>
          </a:xfrm>
        </p:spPr>
        <p:txBody>
          <a:bodyPr>
            <a:normAutofit lnSpcReduction="10000"/>
          </a:bodyPr>
          <a:lstStyle/>
          <a:p>
            <a:pPr algn="r" rtl="1">
              <a:lnSpc>
                <a:spcPct val="150000"/>
              </a:lnSpc>
            </a:pPr>
            <a:r>
              <a:rPr lang="fa-IR" dirty="0"/>
              <a:t>قرارداد سوآپ ارزی قراردادی است که درآن، دو طرف پرداخت‌های خود را بر اساس ارزهای مختلف پرداخت می‌کنند تا به این شیوه از نوسانات نرخ ارز مصون بمانند. برعکس تمام نمونه‌های قرارداد سوآپ، در سوآپ نوع ارزی ما می‌توانیم سه شکل از قرارداد را بین طرفین منعقد کنیم که شامل سواپ ارزی ثابت-ثابت (</a:t>
            </a:r>
            <a:r>
              <a:rPr lang="en-US" dirty="0"/>
              <a:t>fixed-for-fixed)، </a:t>
            </a:r>
            <a:r>
              <a:rPr lang="fa-IR" dirty="0"/>
              <a:t>ثابت-شناور (</a:t>
            </a:r>
            <a:r>
              <a:rPr lang="en-US" dirty="0"/>
              <a:t>fixed-for-flow) </a:t>
            </a:r>
            <a:r>
              <a:rPr lang="fa-IR" dirty="0"/>
              <a:t>و شناور-شناور(</a:t>
            </a:r>
            <a:r>
              <a:rPr lang="en-US" dirty="0"/>
              <a:t>flow-for-flow) </a:t>
            </a:r>
            <a:r>
              <a:rPr lang="fa-IR" dirty="0"/>
              <a:t>می‌شوند.</a:t>
            </a:r>
          </a:p>
          <a:p>
            <a:pPr algn="r" rtl="1">
              <a:lnSpc>
                <a:spcPct val="150000"/>
              </a:lnSpc>
            </a:pPr>
            <a:r>
              <a:rPr lang="fa-IR" dirty="0"/>
              <a:t>در شکل قرارداد سوآپ ارزی ثابت-ثابت که معمول‌ترین نوع این قرارداد است، طرفین معامله نرخ ثابت بهره در نرخ ارز خود را با نرخ ثابت بهره در نرخ ارز دیگری عوض می‌کنند و به این ترتیب در نمونه ثابت-شناور، در حالی که یکی از طرفین به پرداخت نرخ ثابت بهره ارز خود می‌پردازد، طرف دیگر این کار را با پرداخت نرخ شناور ارز خود انجام می‌دهد و در نمونه شناور-شناور، هر دو فرد از نرخ شناور بهره ارز خود برای پرداخت استفاده می‌کنند.</a:t>
            </a:r>
          </a:p>
          <a:p>
            <a:pPr algn="r" rtl="1">
              <a:lnSpc>
                <a:spcPct val="150000"/>
              </a:lnSpc>
            </a:pPr>
            <a:endParaRPr lang="en-US" dirty="0"/>
          </a:p>
        </p:txBody>
      </p:sp>
    </p:spTree>
    <p:extLst>
      <p:ext uri="{BB962C8B-B14F-4D97-AF65-F5344CB8AC3E}">
        <p14:creationId xmlns:p14="http://schemas.microsoft.com/office/powerpoint/2010/main" val="875256575"/>
      </p:ext>
    </p:extLst>
  </p:cSld>
  <p:clrMapOvr>
    <a:masterClrMapping/>
  </p:clrMapOvr>
  <p:transition spd="slow">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59" y="332656"/>
            <a:ext cx="7543800" cy="828641"/>
          </a:xfrm>
        </p:spPr>
        <p:txBody>
          <a:bodyPr>
            <a:normAutofit/>
          </a:bodyPr>
          <a:lstStyle/>
          <a:p>
            <a:pPr algn="r" rtl="1"/>
            <a:r>
              <a:rPr lang="fa-IR" sz="3200" dirty="0"/>
              <a:t>قرارداد سوآپ نرخ بهره (</a:t>
            </a:r>
            <a:r>
              <a:rPr lang="en-US" sz="3200" dirty="0"/>
              <a:t>interest rate </a:t>
            </a:r>
            <a:r>
              <a:rPr lang="en-US" sz="3200" dirty="0" smtClean="0"/>
              <a:t>swap</a:t>
            </a:r>
            <a:r>
              <a:rPr lang="fa-IR" sz="3200" dirty="0" smtClean="0"/>
              <a:t>)</a:t>
            </a:r>
            <a:endParaRPr lang="en-US" sz="3200" dirty="0"/>
          </a:p>
        </p:txBody>
      </p:sp>
      <p:sp>
        <p:nvSpPr>
          <p:cNvPr id="3" name="Content Placeholder 2"/>
          <p:cNvSpPr>
            <a:spLocks noGrp="1"/>
          </p:cNvSpPr>
          <p:nvPr>
            <p:ph idx="1"/>
          </p:nvPr>
        </p:nvSpPr>
        <p:spPr>
          <a:xfrm>
            <a:off x="323528" y="1845734"/>
            <a:ext cx="8352927" cy="4751618"/>
          </a:xfrm>
        </p:spPr>
        <p:txBody>
          <a:bodyPr>
            <a:normAutofit/>
          </a:bodyPr>
          <a:lstStyle/>
          <a:p>
            <a:pPr algn="r" rtl="1">
              <a:lnSpc>
                <a:spcPct val="150000"/>
              </a:lnSpc>
            </a:pPr>
            <a:r>
              <a:rPr lang="fa-IR" dirty="0"/>
              <a:t>قرارداد سوآپ نرخ بهره درواقع نوعی از قرارداد معاوضه است که در آن بر خلاف سوآپ ارزی، طرفین قرارداد پرداخت‌های خود بر حسب مبلغ نرخ بهره از یک ارز مشابه انجام می‌دهند. در این نوع قرارداد معاوضه، پرداخت‌ها می‌توانند به شکل ثابت- شناور و یا شناور-شناور انجام شوند و همه تسویه‌ها به صورت خالص به طرف مقابل واریز خواهند شد. از دلایلی که پرداخت ثابت-ثابت در این نوع قرارداد وجود ندارد، یکسان بودن ارزی است که نرخ بهره آن توسط طرفین پرداخت می‌شود؛ چرا که در این صورت جریان‌های نقدی که مبادله می‌شوند کاملا یکسان‌اند. همچنین در قرارداد سوآپ نرخ بهره یک مبلغ اسمی مشترک و یکسان برای دو طرف قرارداد تعیین می‌شود که البته به دلیل یکسان بودن ارز نیازی به مبادله آن در زمان انعقاد و اختتام قرارداد سوآپ نیست. </a:t>
            </a:r>
            <a:endParaRPr lang="en-US" dirty="0"/>
          </a:p>
        </p:txBody>
      </p:sp>
    </p:spTree>
    <p:extLst>
      <p:ext uri="{BB962C8B-B14F-4D97-AF65-F5344CB8AC3E}">
        <p14:creationId xmlns:p14="http://schemas.microsoft.com/office/powerpoint/2010/main" val="918172679"/>
      </p:ext>
    </p:extLst>
  </p:cSld>
  <p:clrMapOvr>
    <a:masterClrMapping/>
  </p:clrMapOvr>
  <p:transition spd="slow">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332656"/>
            <a:ext cx="7543800" cy="828641"/>
          </a:xfrm>
        </p:spPr>
        <p:txBody>
          <a:bodyPr>
            <a:normAutofit/>
          </a:bodyPr>
          <a:lstStyle/>
          <a:p>
            <a:pPr algn="r" rtl="1"/>
            <a:r>
              <a:rPr lang="fa-IR" sz="3200" dirty="0"/>
              <a:t>قرارداد سوآپ کالا (</a:t>
            </a:r>
            <a:r>
              <a:rPr lang="en-US" sz="3200" dirty="0"/>
              <a:t>Commodity </a:t>
            </a:r>
            <a:r>
              <a:rPr lang="en-US" sz="3200" dirty="0" smtClean="0"/>
              <a:t>swap</a:t>
            </a:r>
            <a:r>
              <a:rPr lang="fa-IR" sz="3200" dirty="0" smtClean="0"/>
              <a:t>)</a:t>
            </a:r>
            <a:endParaRPr lang="en-US" sz="3200" dirty="0"/>
          </a:p>
        </p:txBody>
      </p:sp>
      <p:sp>
        <p:nvSpPr>
          <p:cNvPr id="3" name="Content Placeholder 2"/>
          <p:cNvSpPr>
            <a:spLocks noGrp="1"/>
          </p:cNvSpPr>
          <p:nvPr>
            <p:ph idx="1"/>
          </p:nvPr>
        </p:nvSpPr>
        <p:spPr>
          <a:xfrm>
            <a:off x="323529" y="1845734"/>
            <a:ext cx="8568952" cy="4607602"/>
          </a:xfrm>
        </p:spPr>
        <p:txBody>
          <a:bodyPr/>
          <a:lstStyle/>
          <a:p>
            <a:pPr algn="r" rtl="1"/>
            <a:r>
              <a:rPr lang="fa-IR" dirty="0"/>
              <a:t>همانطور که گفته شد مانند دیگر قراردادهای معاوضه یا سوآپ که بر پایه دارایی‌هایی نظیر ارز، سهام و یا هر نوع متغیر تصادفی دیگری منعقد می‌شدند، یک قرارداد سوآپ می‌تواند بر پایه کالا نیز مورد توافق قرار بگیرد. قرارداد سوآپ کالا قراردادی است که شرکت‌ها، موسسات مالی و افراد سرمایه‌گذار در آن متعهد می‌شود تا در قبال به دست آوردن یک کالا، مبلغی را به طرف مقابل پرداخت کنند و طرف مقابل نیز متعهد می‌شود در قبال این مبلغ پرداخت شده، در زمان تعیین شده مبلغی را برای خرید این کالا اختیار طرف اول قرار دهد.</a:t>
            </a:r>
          </a:p>
          <a:p>
            <a:pPr algn="r" rtl="1"/>
            <a:r>
              <a:rPr lang="fa-IR" dirty="0"/>
              <a:t>برای مثال، یکی از اصلی‌ترین طرفین قرارداد در قرارداد سوآپ کالا شرکت‌های هواپیمایی هستند که برای تامین سوخت مورد نیاز خود مبلغی را به طرف مقابل می‌پردازند تا طرف مقابل نیز در زمان مشخص شده، مبلغی را برحسب تغییرات قیمت سوخت به طرف اول برگرداند. از مهم‌ترین اهداف عقد قرارداد سوآپ کالا، ثابت نگه داشتن قیمت خرید کالای مد نظر است. این نوع قراردادها برای کالاهایی نظیر فلزات ارزشمند مانند طلا و انواع سوخت مانند گاز طبیعی بسیار مورد استفاده قرار می‌گیرد هرچند برای کالاهای غیر قابل ذخیره سازی نظیر برق یا آب و هوا نیز قابل استفاده است</a:t>
            </a:r>
          </a:p>
          <a:p>
            <a:pPr algn="r" rtl="1"/>
            <a:endParaRPr lang="en-US" dirty="0"/>
          </a:p>
        </p:txBody>
      </p:sp>
    </p:spTree>
    <p:extLst>
      <p:ext uri="{BB962C8B-B14F-4D97-AF65-F5344CB8AC3E}">
        <p14:creationId xmlns:p14="http://schemas.microsoft.com/office/powerpoint/2010/main" val="1889554273"/>
      </p:ext>
    </p:extLst>
  </p:cSld>
  <p:clrMapOvr>
    <a:masterClrMapping/>
  </p:clrMapOvr>
  <p:transition spd="slow">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476672"/>
            <a:ext cx="7543800" cy="1044665"/>
          </a:xfrm>
        </p:spPr>
        <p:txBody>
          <a:bodyPr>
            <a:normAutofit fontScale="90000"/>
          </a:bodyPr>
          <a:lstStyle/>
          <a:p>
            <a:pPr lvl="0" algn="r" rtl="1"/>
            <a:r>
              <a:rPr lang="ar-SA" sz="3100" b="1" dirty="0"/>
              <a:t>سواپ نکول </a:t>
            </a:r>
            <a:r>
              <a:rPr lang="ar-SA" sz="3100" b="1" dirty="0" smtClean="0"/>
              <a:t>اعتباری</a:t>
            </a:r>
            <a:r>
              <a:rPr lang="en-US" sz="3100" b="1" dirty="0" smtClean="0"/>
              <a:t> </a:t>
            </a:r>
            <a:r>
              <a:rPr lang="en-US" sz="3100" dirty="0"/>
              <a:t>(Credit Default Swap - CDS)</a:t>
            </a:r>
            <a:r>
              <a:rPr lang="en-US" dirty="0"/>
              <a:t/>
            </a:r>
            <a:br>
              <a:rPr lang="en-US" dirty="0"/>
            </a:br>
            <a:endParaRPr lang="en-US" dirty="0"/>
          </a:p>
        </p:txBody>
      </p:sp>
      <p:sp>
        <p:nvSpPr>
          <p:cNvPr id="3" name="Content Placeholder 2"/>
          <p:cNvSpPr>
            <a:spLocks noGrp="1"/>
          </p:cNvSpPr>
          <p:nvPr>
            <p:ph idx="1"/>
          </p:nvPr>
        </p:nvSpPr>
        <p:spPr>
          <a:xfrm>
            <a:off x="1" y="1845734"/>
            <a:ext cx="8964488" cy="4023360"/>
          </a:xfrm>
        </p:spPr>
        <p:txBody>
          <a:bodyPr>
            <a:normAutofit/>
          </a:bodyPr>
          <a:lstStyle/>
          <a:p>
            <a:pPr algn="r" rtl="1">
              <a:lnSpc>
                <a:spcPct val="150000"/>
              </a:lnSpc>
            </a:pPr>
            <a:r>
              <a:rPr lang="fa-IR" dirty="0">
                <a:latin typeface="B Nazanin"/>
              </a:rPr>
              <a:t>قرارداد سواپ نکول اعتباری، ابزاری مشتقه است که سرمایه گذاران از طریق آن در مقابل رخدادهای اعتباری همچون کاهش رتبه اعتباری تعهدکنندگان یانکول توسط آنها محافظت میشود . ازآنجا که مؤسسات مالی درمعرض ریسك عدم بازپرداخت اقساط وام های مشتریان خود </a:t>
            </a:r>
            <a:r>
              <a:rPr lang="fa-IR" dirty="0" smtClean="0">
                <a:latin typeface="B Nazanin"/>
              </a:rPr>
              <a:t>قرار</a:t>
            </a:r>
            <a:r>
              <a:rPr lang="fa-IR" dirty="0">
                <a:latin typeface="B Nazanin"/>
              </a:rPr>
              <a:t>دارند به منظورصیانت از دارائی خود و مصونیت از ریسك عدم پرداخت اقساط وام از سوی مشتریان از مکانیزم سواپ نکول اعتباری استفاده می کنند.قرارداد سواپ نکول اعتباری، قراردادی است که فیمابین خریدار حمایت و فروشنده آن منعقد میگردد به موجب قرارداد، در ازای مبلغی که خریدار حمایت معمولا به نحو دوره ای به فروشنده حمایت پرداخت مینماید؛ در صورت وقوع رویداد اعتباری که در قرارداد به نحو مبسوط تعریف میگردد؛ فروشنده حمایت، پرداخت مقتضی را صورت میدهد.</a:t>
            </a:r>
            <a:r>
              <a:rPr lang="fa-IR" dirty="0" smtClean="0">
                <a:latin typeface="B Nazanin"/>
              </a:rPr>
              <a:t> </a:t>
            </a:r>
            <a:endParaRPr lang="en-US" dirty="0">
              <a:latin typeface="B Nazanin"/>
            </a:endParaRPr>
          </a:p>
        </p:txBody>
      </p:sp>
    </p:spTree>
    <p:extLst>
      <p:ext uri="{BB962C8B-B14F-4D97-AF65-F5344CB8AC3E}">
        <p14:creationId xmlns:p14="http://schemas.microsoft.com/office/powerpoint/2010/main" val="2397315455"/>
      </p:ext>
    </p:extLst>
  </p:cSld>
  <p:clrMapOvr>
    <a:masterClrMapping/>
  </p:clrMapOvr>
  <p:transition spd="slow">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1"/>
          <p:cNvSpPr>
            <a:spLocks noGrp="1"/>
          </p:cNvSpPr>
          <p:nvPr>
            <p:ph idx="1"/>
          </p:nvPr>
        </p:nvSpPr>
        <p:spPr>
          <a:xfrm>
            <a:off x="683568" y="1700808"/>
            <a:ext cx="7992888" cy="4514868"/>
          </a:xfrm>
        </p:spPr>
        <p:txBody>
          <a:bodyPr>
            <a:normAutofit fontScale="92500" lnSpcReduction="10000"/>
          </a:bodyPr>
          <a:lstStyle/>
          <a:p>
            <a:pPr algn="justLow" rtl="1"/>
            <a:endParaRPr lang="fa-IR" sz="2400" b="1" dirty="0">
              <a:solidFill>
                <a:srgbClr val="7030A0"/>
              </a:solidFill>
              <a:effectLst>
                <a:outerShdw blurRad="38100" dist="38100" dir="2700000" algn="tl">
                  <a:srgbClr val="000000">
                    <a:alpha val="43137"/>
                  </a:srgbClr>
                </a:outerShdw>
              </a:effectLst>
              <a:cs typeface="B Nazanin" pitchFamily="2" charset="-78"/>
            </a:endParaRPr>
          </a:p>
          <a:p>
            <a:pPr algn="r" rtl="1">
              <a:lnSpc>
                <a:spcPct val="200000"/>
              </a:lnSpc>
            </a:pPr>
            <a:r>
              <a:rPr lang="fa-IR" dirty="0">
                <a:cs typeface="B Nazanin" pitchFamily="2" charset="-78"/>
              </a:rPr>
              <a:t>  بازارهای مالی بر اساس واگذاری فوری کالا یا واگذاری آینده به بازار نقدی و بازار اوراق مشتقه تقسیم می­شوند. در بازار مشتقات، قرار معامله یا خود معامله در زمان حال انجام شده و تحویل، به آینده معین موکول می‌شود. ساختار این اوراق </a:t>
            </a:r>
            <a:r>
              <a:rPr lang="fa-IR" b="1" dirty="0">
                <a:solidFill>
                  <a:srgbClr val="7DD330"/>
                </a:solidFill>
                <a:cs typeface="B Nazanin" pitchFamily="2" charset="-78"/>
              </a:rPr>
              <a:t>"بازی با جمع صفر"</a:t>
            </a:r>
            <a:r>
              <a:rPr lang="fa-IR" dirty="0">
                <a:cs typeface="B Nazanin" pitchFamily="2" charset="-78"/>
              </a:rPr>
              <a:t> هستند بدین معنی که زیان یکی، معادل سود بازار طرف مقابل است. اختیارات و پیمان‌های آتی، نمونه­هایی از این معاملات هستند. نکته قابل تعمل این که مشتقات، مبادلات واقعی نیستند؛ زیرا انتقال مالکیت صورت نمی­گیرد و این فقط پول است که در پایان قرارداد دست به دست گردش می­کند و تحویل دارایی پایه، به‌ندرت اتفاق می­افتد.</a:t>
            </a:r>
          </a:p>
          <a:p>
            <a:pPr algn="r" rtl="1">
              <a:lnSpc>
                <a:spcPct val="150000"/>
              </a:lnSpc>
              <a:buNone/>
            </a:pPr>
            <a:r>
              <a:rPr lang="fa-IR" dirty="0" smtClean="0">
                <a:cs typeface="0 Karim Bold" pitchFamily="2" charset="-78"/>
              </a:rPr>
              <a:t>                                                                           </a:t>
            </a:r>
          </a:p>
        </p:txBody>
      </p:sp>
      <p:sp>
        <p:nvSpPr>
          <p:cNvPr id="4" name="Rounded Rectangle 3"/>
          <p:cNvSpPr/>
          <p:nvPr/>
        </p:nvSpPr>
        <p:spPr>
          <a:xfrm>
            <a:off x="1117193" y="291239"/>
            <a:ext cx="7559263" cy="792088"/>
          </a:xfrm>
          <a:prstGeom prst="roundRect">
            <a:avLst/>
          </a:prstGeom>
        </p:spPr>
        <p:style>
          <a:lnRef idx="2">
            <a:schemeClr val="accent1">
              <a:shade val="50000"/>
            </a:schemeClr>
          </a:lnRef>
          <a:fillRef idx="1002">
            <a:schemeClr val="lt2"/>
          </a:fillRef>
          <a:effectRef idx="0">
            <a:schemeClr val="accent1"/>
          </a:effectRef>
          <a:fontRef idx="minor">
            <a:schemeClr val="lt1"/>
          </a:fontRef>
        </p:style>
        <p:txBody>
          <a:bodyPr anchor="ctr"/>
          <a:lstStyle/>
          <a:p>
            <a:pPr algn="ctr" rtl="1">
              <a:defRPr/>
            </a:pPr>
            <a:r>
              <a:rPr lang="fa-IR" sz="2400" dirty="0">
                <a:solidFill>
                  <a:schemeClr val="tx1"/>
                </a:solidFill>
                <a:cs typeface="B Titr" pitchFamily="2" charset="-78"/>
              </a:rPr>
              <a:t>نتیجه گیری</a:t>
            </a:r>
            <a:endParaRPr lang="en-US" sz="2400" dirty="0">
              <a:solidFill>
                <a:schemeClr val="tx1"/>
              </a:solidFill>
            </a:endParaRPr>
          </a:p>
        </p:txBody>
      </p:sp>
    </p:spTree>
  </p:cSld>
  <p:clrMapOvr>
    <a:masterClrMapping/>
  </p:clrMapOvr>
  <p:transition spd="slow">
    <p:dissolv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08720"/>
            <a:ext cx="7543800" cy="550108"/>
          </a:xfrm>
        </p:spPr>
        <p:txBody>
          <a:bodyPr>
            <a:noAutofit/>
          </a:bodyPr>
          <a:lstStyle/>
          <a:p>
            <a:pPr algn="r"/>
            <a:r>
              <a:rPr lang="ar-SA" sz="2800" b="1" dirty="0"/>
              <a:t>منابع </a:t>
            </a:r>
            <a:r>
              <a:rPr lang="ar-SA" sz="2400" b="1" dirty="0"/>
              <a:t> </a:t>
            </a:r>
            <a:r>
              <a:rPr lang="en-US" sz="2400" b="1" dirty="0"/>
              <a:t/>
            </a:r>
            <a:br>
              <a:rPr lang="en-US" sz="2400" b="1" dirty="0"/>
            </a:br>
            <a:endParaRPr lang="fa-IR" sz="2400" dirty="0"/>
          </a:p>
        </p:txBody>
      </p:sp>
      <p:sp>
        <p:nvSpPr>
          <p:cNvPr id="3" name="Content Placeholder 2"/>
          <p:cNvSpPr>
            <a:spLocks noGrp="1"/>
          </p:cNvSpPr>
          <p:nvPr>
            <p:ph idx="1"/>
          </p:nvPr>
        </p:nvSpPr>
        <p:spPr>
          <a:xfrm>
            <a:off x="179512" y="1772816"/>
            <a:ext cx="8496943" cy="4464496"/>
          </a:xfrm>
        </p:spPr>
        <p:txBody>
          <a:bodyPr>
            <a:normAutofit fontScale="70000" lnSpcReduction="20000"/>
          </a:bodyPr>
          <a:lstStyle/>
          <a:p>
            <a:pPr algn="r" rtl="1">
              <a:lnSpc>
                <a:spcPct val="100000"/>
              </a:lnSpc>
            </a:pPr>
            <a:r>
              <a:rPr lang="ar-SA" dirty="0"/>
              <a:t>ابوالحسني، اصغر و احمد بهاروندي(1392) اوراق دو سويه ارزي، دو فصلنامه علمي –پژوهشي ،اقتصاد اسلامي، سال پنجم،شماره2 </a:t>
            </a:r>
            <a:r>
              <a:rPr lang="fa-IR" dirty="0"/>
              <a:t>،93--104</a:t>
            </a:r>
            <a:endParaRPr lang="en-US" dirty="0"/>
          </a:p>
          <a:p>
            <a:pPr algn="r" rtl="1">
              <a:lnSpc>
                <a:spcPct val="100000"/>
              </a:lnSpc>
            </a:pPr>
            <a:r>
              <a:rPr lang="ar-SA" dirty="0"/>
              <a:t>  اعتصامي ،سيد اميرحسين(1392) بررسي بازار قراردادهاي اختيار معامله در جهان ونگاهي به نظريات فقهي در اين حوزه ، سازمان بورس و اوراق بهادار ، منتخب . گزارش هاي پژوهشي </a:t>
            </a:r>
            <a:r>
              <a:rPr lang="fa-IR" dirty="0"/>
              <a:t>.</a:t>
            </a:r>
            <a:endParaRPr lang="en-US" dirty="0"/>
          </a:p>
          <a:p>
            <a:pPr algn="r" rtl="1">
              <a:lnSpc>
                <a:spcPct val="100000"/>
              </a:lnSpc>
            </a:pPr>
            <a:r>
              <a:rPr lang="fa-IR" b="1" dirty="0"/>
              <a:t>جعفری، دیبا، و امینی، منصور. (1400). سواپ نکول اعتباری؛ تدقیقی در تمیز ماهیت آن از بیمه اعتبار و امکان سنجی فقهی. تحقیقات مالی اسلامی، دوره 10،شماره 2، 609-638</a:t>
            </a:r>
            <a:r>
              <a:rPr lang="en-US" b="1" dirty="0"/>
              <a:t>. </a:t>
            </a:r>
            <a:endParaRPr lang="en-US" dirty="0"/>
          </a:p>
          <a:p>
            <a:pPr algn="r" rtl="1">
              <a:lnSpc>
                <a:spcPct val="100000"/>
              </a:lnSpc>
            </a:pPr>
            <a:r>
              <a:rPr lang="ar-SA" dirty="0"/>
              <a:t>  حسين زاده ،جواد(1387) تببين قرارداد اختيار معامله، مجله فقه و حقوق، سال پنجم ،شماره 19</a:t>
            </a:r>
            <a:r>
              <a:rPr lang="fa-IR" dirty="0"/>
              <a:t>، 119-87</a:t>
            </a:r>
            <a:endParaRPr lang="en-US" dirty="0"/>
          </a:p>
          <a:p>
            <a:pPr algn="r" rtl="1">
              <a:lnSpc>
                <a:spcPct val="100000"/>
              </a:lnSpc>
            </a:pPr>
            <a:r>
              <a:rPr lang="ar-SA" dirty="0"/>
              <a:t>حسين زاده، جواد(1391)قرارداد اختيار معامله (بررسي حقوقي فقهي)، سازمان انتشارات  پژوهشگاه فرهنگ و انديشه اسلامي.</a:t>
            </a:r>
            <a:endParaRPr lang="en-US" dirty="0"/>
          </a:p>
          <a:p>
            <a:pPr algn="r">
              <a:lnSpc>
                <a:spcPct val="100000"/>
              </a:lnSpc>
            </a:pPr>
            <a:r>
              <a:rPr lang="ar-SA" dirty="0"/>
              <a:t>هال، جان(1384)مباني مهندسي مالي و مديريت ريسك، ترجمه سجاد سياح و علي صالح. آبادي، زيرنظربخش تحقيقات شركت كارگزار مفيد، نشر گروه رايانه تدبير پرداز </a:t>
            </a:r>
            <a:endParaRPr lang="en-US" dirty="0"/>
          </a:p>
          <a:p>
            <a:pPr>
              <a:lnSpc>
                <a:spcPct val="120000"/>
              </a:lnSpc>
            </a:pPr>
            <a:r>
              <a:rPr lang="en-US" dirty="0" err="1"/>
              <a:t>Abuselidze</a:t>
            </a:r>
            <a:r>
              <a:rPr lang="en-US" dirty="0"/>
              <a:t>, G (2014). Global Competitiveness and Economic Sovereignty of Some Compatibility Issues with Modern Conditions. Proceedings of the International Conference on Critical Issues in Business and Economics (ICIBE 2014)  </a:t>
            </a:r>
          </a:p>
          <a:p>
            <a:pPr>
              <a:lnSpc>
                <a:spcPct val="120000"/>
              </a:lnSpc>
            </a:pPr>
            <a:r>
              <a:rPr lang="en-US" dirty="0"/>
              <a:t>Acharya, V. V. </a:t>
            </a:r>
            <a:r>
              <a:rPr lang="en-US" dirty="0" err="1"/>
              <a:t>Lochstoer</a:t>
            </a:r>
            <a:r>
              <a:rPr lang="en-US" dirty="0"/>
              <a:t>, L. A. &amp; T. </a:t>
            </a:r>
            <a:r>
              <a:rPr lang="en-US" dirty="0" err="1"/>
              <a:t>Ramadorai</a:t>
            </a:r>
            <a:r>
              <a:rPr lang="en-US" dirty="0"/>
              <a:t> (2011), "Limits to Arbitrage and Hedging: Evidence from Commodity Markets, National Bureau of Economic Research</a:t>
            </a:r>
            <a:r>
              <a:rPr lang="ar-SA" dirty="0"/>
              <a:t>.</a:t>
            </a:r>
            <a:endParaRPr lang="en-US" dirty="0"/>
          </a:p>
          <a:p>
            <a:pPr>
              <a:lnSpc>
                <a:spcPct val="120000"/>
              </a:lnSpc>
            </a:pPr>
            <a:r>
              <a:rPr lang="en-US" dirty="0"/>
              <a:t>Backus, D. K. &amp; A. W. Gregory (1993), "Theoretical Relations between Risk Premiums and Conditional Variances’, Journal of Business and Economic Statistics, Vol. </a:t>
            </a:r>
            <a:endParaRPr lang="fa-IR" sz="1400" dirty="0"/>
          </a:p>
        </p:txBody>
      </p:sp>
    </p:spTree>
    <p:extLst>
      <p:ext uri="{BB962C8B-B14F-4D97-AF65-F5344CB8AC3E}">
        <p14:creationId xmlns:p14="http://schemas.microsoft.com/office/powerpoint/2010/main" val="980292296"/>
      </p:ext>
    </p:extLst>
  </p:cSld>
  <p:clrMapOvr>
    <a:masterClrMapping/>
  </p:clrMapOvr>
  <p:transition spd="slow">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2348880"/>
            <a:ext cx="7543801" cy="1439250"/>
          </a:xfrm>
        </p:spPr>
        <p:txBody>
          <a:bodyPr>
            <a:normAutofit/>
          </a:bodyPr>
          <a:lstStyle/>
          <a:p>
            <a:pPr algn="ctr"/>
            <a:r>
              <a:rPr lang="fa-IR" sz="6000" dirty="0">
                <a:cs typeface="B Nazanin" panose="00000400000000000000" pitchFamily="2" charset="-78"/>
              </a:rPr>
              <a:t>از حسن توجه شما سپاسگزارم</a:t>
            </a:r>
            <a:endParaRPr lang="fa-IR" sz="6000" dirty="0"/>
          </a:p>
        </p:txBody>
      </p:sp>
    </p:spTree>
    <p:extLst>
      <p:ext uri="{BB962C8B-B14F-4D97-AF65-F5344CB8AC3E}">
        <p14:creationId xmlns:p14="http://schemas.microsoft.com/office/powerpoint/2010/main" val="2684257008"/>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Retrospect</Template>
  <TotalTime>2282</TotalTime>
  <Words>5549</Words>
  <Application>Microsoft Office PowerPoint</Application>
  <PresentationFormat>On-screen Show (4:3)</PresentationFormat>
  <Paragraphs>237</Paragraphs>
  <Slides>63</Slides>
  <Notes>0</Notes>
  <HiddenSlides>0</HiddenSlides>
  <MMClips>0</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63</vt:i4>
      </vt:variant>
    </vt:vector>
  </HeadingPairs>
  <TitlesOfParts>
    <vt:vector size="84" baseType="lpstr">
      <vt:lpstr>0 Karim Bold</vt:lpstr>
      <vt:lpstr>0 Titr Bold</vt:lpstr>
      <vt:lpstr>2  Mitra</vt:lpstr>
      <vt:lpstr>Arial</vt:lpstr>
      <vt:lpstr>B Esfehan</vt:lpstr>
      <vt:lpstr>B Koodak</vt:lpstr>
      <vt:lpstr>B Lotus</vt:lpstr>
      <vt:lpstr>B Nazanin</vt:lpstr>
      <vt:lpstr>B Titr</vt:lpstr>
      <vt:lpstr>Brush Script MT</vt:lpstr>
      <vt:lpstr>Calibri</vt:lpstr>
      <vt:lpstr>Calibri Light</vt:lpstr>
      <vt:lpstr>Cambria</vt:lpstr>
      <vt:lpstr>iransans-fanum</vt:lpstr>
      <vt:lpstr>ITC Officina Serif</vt:lpstr>
      <vt:lpstr>Lucida Sans Unicode</vt:lpstr>
      <vt:lpstr>Times New Roman</vt:lpstr>
      <vt:lpstr>Vazirmatn</vt:lpstr>
      <vt:lpstr>Wingdings</vt:lpstr>
      <vt:lpstr>Wingdings 3</vt:lpstr>
      <vt:lpstr>Retrospect</vt:lpstr>
      <vt:lpstr>PowerPoint Presentation</vt:lpstr>
      <vt:lpstr>مقدمه</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استراتژی‌های رایج معاملات آتی  </vt:lpstr>
      <vt:lpstr>PowerPoint Presentation</vt:lpstr>
      <vt:lpstr>توزیع تقویمی Calendear Spread </vt:lpstr>
      <vt:lpstr>توزیع کالایی (Commodity Spread) </vt:lpstr>
      <vt:lpstr>PowerPoint Presentation</vt:lpstr>
      <vt:lpstr>تفاو تهای کلی بین قراردادهای آتی و پیما ن های آتی:</vt:lpstr>
      <vt:lpstr>فعالان بازار آتی  </vt:lpstr>
      <vt:lpstr>انواع پیمان آتی </vt:lpstr>
      <vt:lpstr>پیمان آتی نرخ ارز</vt:lpstr>
      <vt:lpstr>پیمان آتی نرخ سود </vt:lpstr>
      <vt:lpstr>پیمان آتی روی اوراق بهادار </vt:lpstr>
      <vt:lpstr>پیمان آتی روی کالاها </vt:lpstr>
      <vt:lpstr>PowerPoint Presentation</vt:lpstr>
      <vt:lpstr>PowerPoint Presentation</vt:lpstr>
      <vt:lpstr>تقسیم بندی قراردادهای اختیاری از نظر سررسید</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انواع موقعیت‌ها در اختیار معامله سهام</vt:lpstr>
      <vt:lpstr>PowerPoint Presentation</vt:lpstr>
      <vt:lpstr>مزایا و معایب معاملات آپشن سهام</vt:lpstr>
      <vt:lpstr>اما قراردادهای آپشن معایب و محدودیت‌هایی هم دارند: </vt:lpstr>
      <vt:lpstr>استراتژیهای بازار اختیار معامله</vt:lpstr>
      <vt:lpstr> استراتژی متقارن استرادل (Long Straddle) </vt:lpstr>
      <vt:lpstr>PowerPoint Presentation</vt:lpstr>
      <vt:lpstr>استراتژی متقارن استرانگل (Strangle) </vt:lpstr>
      <vt:lpstr>PowerPoint Presentation</vt:lpstr>
      <vt:lpstr>استراتژی استرپ و استریپ Strip And Strp)) </vt:lpstr>
      <vt:lpstr>PowerPoint Presentation</vt:lpstr>
      <vt:lpstr> استراتژی نامتقارن خرید خوش‌بینانه (Bull Call Spread) </vt:lpstr>
      <vt:lpstr>PowerPoint Presentation</vt:lpstr>
      <vt:lpstr> استراتژی نامتقارن بدبینانه Bear Call Spread))</vt:lpstr>
      <vt:lpstr>PowerPoint Presentation</vt:lpstr>
      <vt:lpstr>استراتژی نامتقارن خرید پروانه‌ای با اختیار فروش Long Put Butterfly))</vt:lpstr>
      <vt:lpstr>PowerPoint Presentation</vt:lpstr>
      <vt:lpstr>استراتژی های نامتقارن تقویمی</vt:lpstr>
      <vt:lpstr>PowerPoint Presentation</vt:lpstr>
      <vt:lpstr>قيمت گذاري اختيار ها با استفاده از الگوي بلك-شولز:</vt:lpstr>
      <vt:lpstr>      فرمول هاي قيمت گذاري بلك-شولز:  c : قیمت اختیار خرید اروپایی p : قیمت اختیار فروش اروپایی d1 و: d2  انحراف از ارزش مورد انتظار یک توزیع نرمال  واحداست(توزیع نرمال واحد حالت خاصی از توزیع نرمال است  که ارزش مورد انتظار آن صفر وانحراف معیار آن یک است)  در این مدل برای تعیین ارزش اوراق اختیار از پنج متغییر استفاده می شود                       .s:قيمت جاري سهم   k:قيمت توافقي اختیار معامله  T:مدت زمان باقيمانده تا انقضای برگ اختیار          r:نرخ بهره بدون ريسك(به صورت مركب و پيوسته)  σ:نوسان پذيري قيمت سهام موردنظر        </vt:lpstr>
      <vt:lpstr>قرارداد معاوضه یا Swap Contract </vt:lpstr>
      <vt:lpstr>قرارداد سوآپ ارزی (currency swap)</vt:lpstr>
      <vt:lpstr>قرارداد سوآپ نرخ بهره (interest rate swap)</vt:lpstr>
      <vt:lpstr>قرارداد سوآپ کالا (Commodity swap)</vt:lpstr>
      <vt:lpstr>سواپ نکول اعتباری (Credit Default Swap - CDS) </vt:lpstr>
      <vt:lpstr>PowerPoint Presentation</vt:lpstr>
      <vt:lpstr>منابع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mostafa &amp; mohammad</dc:creator>
  <cp:lastModifiedBy>pavion</cp:lastModifiedBy>
  <cp:revision>101</cp:revision>
  <dcterms:created xsi:type="dcterms:W3CDTF">2013-12-17T03:32:44Z</dcterms:created>
  <dcterms:modified xsi:type="dcterms:W3CDTF">2026-07-10T14:46:33Z</dcterms:modified>
</cp:coreProperties>
</file>